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6" r:id="rId3"/>
    <p:sldId id="275" r:id="rId5"/>
    <p:sldId id="287" r:id="rId6"/>
    <p:sldId id="288" r:id="rId7"/>
    <p:sldId id="259" r:id="rId8"/>
    <p:sldId id="257" r:id="rId9"/>
    <p:sldId id="289" r:id="rId10"/>
    <p:sldId id="290" r:id="rId11"/>
    <p:sldId id="291" r:id="rId12"/>
    <p:sldId id="295" r:id="rId13"/>
    <p:sldId id="296" r:id="rId14"/>
    <p:sldId id="280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tags" Target="../tags/tag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9340" y="238061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植物育种目标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40" y="161290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主讲人：方鑫佳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1870" y="467995"/>
            <a:ext cx="2102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01800" y="3024505"/>
            <a:ext cx="1603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育种目标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74440" y="1823720"/>
            <a:ext cx="2740660" cy="26022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7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1.高产稳产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7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2.优质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7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3.抗逆性强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7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4.适应机械化操作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3305175" y="2198370"/>
            <a:ext cx="309245" cy="21126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715" y="796925"/>
            <a:ext cx="2411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41730" y="1593850"/>
            <a:ext cx="4655820" cy="13468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什么是品种？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简述制订育种目标的意义。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381691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17905" y="826770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一、品种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7905" y="1974850"/>
            <a:ext cx="7487920" cy="18141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概念：</a:t>
            </a: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人类在一定的环境条件和经济条件下，根据生产和生活的需要经过人工选择和培育获得的，具有一定经济价值和共同遗传特点的一群生物体。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17905" y="368300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一、品种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1013460"/>
            <a:ext cx="1784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2.特点：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7890" y="1771015"/>
            <a:ext cx="63690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具有明显区别于其它品种的性状，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具有相对稳定性和相对一致性，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具有一定的地区适应性和时间性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7320" y="4049395"/>
            <a:ext cx="8329295" cy="2726055"/>
            <a:chOff x="232" y="6377"/>
            <a:chExt cx="13117" cy="4293"/>
          </a:xfrm>
        </p:grpSpPr>
        <p:pic>
          <p:nvPicPr>
            <p:cNvPr id="8" name="图片 7" descr="202206291337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2" y="6377"/>
              <a:ext cx="4293" cy="4293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32" y="10042"/>
              <a:ext cx="1601" cy="628"/>
            </a:xfrm>
            <a:prstGeom prst="rect">
              <a:avLst/>
            </a:prstGeom>
            <a:effectLst>
              <a:softEdge rad="3175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2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夏</a:t>
              </a:r>
              <a:r>
                <a:rPr lang="en-US" altLang="zh-CN" sz="2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</a:t>
              </a:r>
              <a:r>
                <a:rPr lang="zh-CN" altLang="en-US" sz="2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黑</a:t>
              </a:r>
              <a:endPara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699" y="6377"/>
              <a:ext cx="8651" cy="4234"/>
              <a:chOff x="4699" y="6377"/>
              <a:chExt cx="8651" cy="4234"/>
            </a:xfrm>
          </p:grpSpPr>
          <p:pic>
            <p:nvPicPr>
              <p:cNvPr id="9" name="图片 8" descr="2022062913375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24" y="6377"/>
                <a:ext cx="4226" cy="4226"/>
              </a:xfrm>
              <a:prstGeom prst="rect">
                <a:avLst/>
              </a:prstGeom>
            </p:spPr>
          </p:pic>
          <p:pic>
            <p:nvPicPr>
              <p:cNvPr id="10" name="图片 9" descr="2022062913374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99" y="6377"/>
                <a:ext cx="4001" cy="4235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4699" y="9975"/>
                <a:ext cx="1398" cy="628"/>
              </a:xfrm>
              <a:prstGeom prst="rect">
                <a:avLst/>
              </a:prstGeom>
              <a:effectLst>
                <a:softEdge rad="3175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sz="200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巨</a:t>
                </a:r>
                <a:r>
                  <a:rPr lang="en-US" altLang="zh-CN" sz="200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 </a:t>
                </a:r>
                <a:r>
                  <a:rPr lang="zh-CN" sz="200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峰</a:t>
                </a:r>
                <a:endParaRPr lang="zh-CN" sz="2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9124" y="9975"/>
                <a:ext cx="1633" cy="628"/>
              </a:xfrm>
              <a:prstGeom prst="rect">
                <a:avLst/>
              </a:prstGeom>
              <a:effectLst>
                <a:softEdge rad="3175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sz="200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美人指</a:t>
                </a:r>
                <a:endParaRPr lang="zh-CN" sz="2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17905" y="636905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一、品种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8665" y="1381125"/>
            <a:ext cx="2959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.优良品种：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8665" y="2310130"/>
            <a:ext cx="81940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能充分适应当地自然条件，抵抗和克服不利因素，能解决生产上的一些特殊问题，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并具有较大的增产潜力。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9590" y="417195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二、育种目标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8125" y="4424680"/>
            <a:ext cx="1670050" cy="460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高产稳产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59100" y="4435475"/>
            <a:ext cx="1412875" cy="460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优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质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22265" y="4435475"/>
            <a:ext cx="1539240" cy="460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抗逆性强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39685" y="4450080"/>
            <a:ext cx="2533650" cy="460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适应机械化操作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Freeform 5@|5FFC:2381804|FBC:16777215|LFC:16777215|LBC:16777215"/>
          <p:cNvSpPr>
            <a:spLocks noEditPoints="1"/>
          </p:cNvSpPr>
          <p:nvPr/>
        </p:nvSpPr>
        <p:spPr bwMode="auto">
          <a:xfrm>
            <a:off x="8224574" y="2002759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12@|5FFC:0|FBC:0|LFC:0|LBC:16777215"/>
          <p:cNvSpPr/>
          <p:nvPr/>
        </p:nvSpPr>
        <p:spPr bwMode="auto">
          <a:xfrm>
            <a:off x="8872559" y="3366011"/>
            <a:ext cx="141304" cy="134239"/>
          </a:xfrm>
          <a:custGeom>
            <a:avLst/>
            <a:gdLst>
              <a:gd name="T0" fmla="*/ 19 w 25"/>
              <a:gd name="T1" fmla="*/ 24 h 24"/>
              <a:gd name="T2" fmla="*/ 21 w 25"/>
              <a:gd name="T3" fmla="*/ 22 h 24"/>
              <a:gd name="T4" fmla="*/ 19 w 25"/>
              <a:gd name="T5" fmla="*/ 4 h 24"/>
              <a:gd name="T6" fmla="*/ 0 w 25"/>
              <a:gd name="T7" fmla="*/ 7 h 24"/>
              <a:gd name="T8" fmla="*/ 0 w 25"/>
              <a:gd name="T9" fmla="*/ 8 h 24"/>
              <a:gd name="T10" fmla="*/ 19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13@|5FFC:0|FBC:0|LFC:0|LBC:16777215"/>
          <p:cNvSpPr>
            <a:spLocks noEditPoints="1"/>
          </p:cNvSpPr>
          <p:nvPr/>
        </p:nvSpPr>
        <p:spPr bwMode="auto">
          <a:xfrm>
            <a:off x="8589956" y="3415469"/>
            <a:ext cx="407427" cy="447462"/>
          </a:xfrm>
          <a:custGeom>
            <a:avLst/>
            <a:gdLst>
              <a:gd name="T0" fmla="*/ 43 w 73"/>
              <a:gd name="T1" fmla="*/ 0 h 80"/>
              <a:gd name="T2" fmla="*/ 42 w 73"/>
              <a:gd name="T3" fmla="*/ 0 h 80"/>
              <a:gd name="T4" fmla="*/ 42 w 73"/>
              <a:gd name="T5" fmla="*/ 0 h 80"/>
              <a:gd name="T6" fmla="*/ 41 w 73"/>
              <a:gd name="T7" fmla="*/ 0 h 80"/>
              <a:gd name="T8" fmla="*/ 41 w 73"/>
              <a:gd name="T9" fmla="*/ 0 h 80"/>
              <a:gd name="T10" fmla="*/ 40 w 73"/>
              <a:gd name="T11" fmla="*/ 0 h 80"/>
              <a:gd name="T12" fmla="*/ 40 w 73"/>
              <a:gd name="T13" fmla="*/ 0 h 80"/>
              <a:gd name="T14" fmla="*/ 39 w 73"/>
              <a:gd name="T15" fmla="*/ 0 h 80"/>
              <a:gd name="T16" fmla="*/ 39 w 73"/>
              <a:gd name="T17" fmla="*/ 0 h 80"/>
              <a:gd name="T18" fmla="*/ 38 w 73"/>
              <a:gd name="T19" fmla="*/ 0 h 80"/>
              <a:gd name="T20" fmla="*/ 38 w 73"/>
              <a:gd name="T21" fmla="*/ 0 h 80"/>
              <a:gd name="T22" fmla="*/ 37 w 73"/>
              <a:gd name="T23" fmla="*/ 0 h 80"/>
              <a:gd name="T24" fmla="*/ 36 w 73"/>
              <a:gd name="T25" fmla="*/ 0 h 80"/>
              <a:gd name="T26" fmla="*/ 35 w 73"/>
              <a:gd name="T27" fmla="*/ 0 h 80"/>
              <a:gd name="T28" fmla="*/ 34 w 73"/>
              <a:gd name="T29" fmla="*/ 0 h 80"/>
              <a:gd name="T30" fmla="*/ 33 w 73"/>
              <a:gd name="T31" fmla="*/ 0 h 80"/>
              <a:gd name="T32" fmla="*/ 32 w 73"/>
              <a:gd name="T33" fmla="*/ 0 h 80"/>
              <a:gd name="T34" fmla="*/ 32 w 73"/>
              <a:gd name="T35" fmla="*/ 0 h 80"/>
              <a:gd name="T36" fmla="*/ 32 w 73"/>
              <a:gd name="T37" fmla="*/ 0 h 80"/>
              <a:gd name="T38" fmla="*/ 32 w 73"/>
              <a:gd name="T39" fmla="*/ 0 h 80"/>
              <a:gd name="T40" fmla="*/ 31 w 73"/>
              <a:gd name="T41" fmla="*/ 0 h 80"/>
              <a:gd name="T42" fmla="*/ 31 w 73"/>
              <a:gd name="T43" fmla="*/ 0 h 80"/>
              <a:gd name="T44" fmla="*/ 30 w 73"/>
              <a:gd name="T45" fmla="*/ 0 h 80"/>
              <a:gd name="T46" fmla="*/ 0 w 73"/>
              <a:gd name="T47" fmla="*/ 37 h 80"/>
              <a:gd name="T48" fmla="*/ 12 w 73"/>
              <a:gd name="T49" fmla="*/ 64 h 80"/>
              <a:gd name="T50" fmla="*/ 7 w 73"/>
              <a:gd name="T51" fmla="*/ 69 h 80"/>
              <a:gd name="T52" fmla="*/ 7 w 73"/>
              <a:gd name="T53" fmla="*/ 77 h 80"/>
              <a:gd name="T54" fmla="*/ 14 w 73"/>
              <a:gd name="T55" fmla="*/ 77 h 80"/>
              <a:gd name="T56" fmla="*/ 21 w 73"/>
              <a:gd name="T57" fmla="*/ 70 h 80"/>
              <a:gd name="T58" fmla="*/ 36 w 73"/>
              <a:gd name="T59" fmla="*/ 73 h 80"/>
              <a:gd name="T60" fmla="*/ 52 w 73"/>
              <a:gd name="T61" fmla="*/ 70 h 80"/>
              <a:gd name="T62" fmla="*/ 58 w 73"/>
              <a:gd name="T63" fmla="*/ 77 h 80"/>
              <a:gd name="T64" fmla="*/ 66 w 73"/>
              <a:gd name="T65" fmla="*/ 77 h 80"/>
              <a:gd name="T66" fmla="*/ 66 w 73"/>
              <a:gd name="T67" fmla="*/ 69 h 80"/>
              <a:gd name="T68" fmla="*/ 61 w 73"/>
              <a:gd name="T69" fmla="*/ 64 h 80"/>
              <a:gd name="T70" fmla="*/ 73 w 73"/>
              <a:gd name="T71" fmla="*/ 37 h 80"/>
              <a:gd name="T72" fmla="*/ 43 w 73"/>
              <a:gd name="T73" fmla="*/ 0 h 80"/>
              <a:gd name="T74" fmla="*/ 36 w 73"/>
              <a:gd name="T75" fmla="*/ 65 h 80"/>
              <a:gd name="T76" fmla="*/ 8 w 73"/>
              <a:gd name="T77" fmla="*/ 37 h 80"/>
              <a:gd name="T78" fmla="*/ 36 w 73"/>
              <a:gd name="T79" fmla="*/ 8 h 80"/>
              <a:gd name="T80" fmla="*/ 64 w 73"/>
              <a:gd name="T81" fmla="*/ 37 h 80"/>
              <a:gd name="T82" fmla="*/ 36 w 73"/>
              <a:gd name="T83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14@|5FFC:0|FBC:0|LFC:0|LBC:16777215"/>
          <p:cNvSpPr/>
          <p:nvPr/>
        </p:nvSpPr>
        <p:spPr bwMode="auto">
          <a:xfrm>
            <a:off x="8566401" y="3366011"/>
            <a:ext cx="146014" cy="134239"/>
          </a:xfrm>
          <a:custGeom>
            <a:avLst/>
            <a:gdLst>
              <a:gd name="T0" fmla="*/ 6 w 26"/>
              <a:gd name="T1" fmla="*/ 24 h 24"/>
              <a:gd name="T2" fmla="*/ 26 w 26"/>
              <a:gd name="T3" fmla="*/ 8 h 24"/>
              <a:gd name="T4" fmla="*/ 25 w 26"/>
              <a:gd name="T5" fmla="*/ 7 h 24"/>
              <a:gd name="T6" fmla="*/ 7 w 26"/>
              <a:gd name="T7" fmla="*/ 4 h 24"/>
              <a:gd name="T8" fmla="*/ 5 w 26"/>
              <a:gd name="T9" fmla="*/ 22 h 24"/>
              <a:gd name="T10" fmla="*/ 6 w 2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15@|5FFC:0|FBC:0|LFC:0|LBC:16777215"/>
          <p:cNvSpPr/>
          <p:nvPr/>
        </p:nvSpPr>
        <p:spPr bwMode="auto">
          <a:xfrm>
            <a:off x="8785421" y="3471989"/>
            <a:ext cx="16486" cy="65942"/>
          </a:xfrm>
          <a:custGeom>
            <a:avLst/>
            <a:gdLst>
              <a:gd name="T0" fmla="*/ 1 w 3"/>
              <a:gd name="T1" fmla="*/ 12 h 12"/>
              <a:gd name="T2" fmla="*/ 3 w 3"/>
              <a:gd name="T3" fmla="*/ 10 h 12"/>
              <a:gd name="T4" fmla="*/ 3 w 3"/>
              <a:gd name="T5" fmla="*/ 2 h 12"/>
              <a:gd name="T6" fmla="*/ 1 w 3"/>
              <a:gd name="T7" fmla="*/ 0 h 12"/>
              <a:gd name="T8" fmla="*/ 0 w 3"/>
              <a:gd name="T9" fmla="*/ 2 h 12"/>
              <a:gd name="T10" fmla="*/ 0 w 3"/>
              <a:gd name="T11" fmla="*/ 10 h 12"/>
              <a:gd name="T12" fmla="*/ 1 w 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16@|5FFC:0|FBC:0|LFC:0|LBC:16777215"/>
          <p:cNvSpPr/>
          <p:nvPr/>
        </p:nvSpPr>
        <p:spPr bwMode="auto">
          <a:xfrm>
            <a:off x="8639407" y="3610937"/>
            <a:ext cx="65942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17@|5FFC:0|FBC:0|LFC:0|LBC:16777215"/>
          <p:cNvSpPr/>
          <p:nvPr/>
        </p:nvSpPr>
        <p:spPr bwMode="auto">
          <a:xfrm>
            <a:off x="8872559" y="3610937"/>
            <a:ext cx="68298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118@|5FFC:0|FBC:0|LFC:0|LBC:16777215"/>
          <p:cNvSpPr/>
          <p:nvPr/>
        </p:nvSpPr>
        <p:spPr bwMode="auto">
          <a:xfrm>
            <a:off x="8785421" y="3705140"/>
            <a:ext cx="16486" cy="68297"/>
          </a:xfrm>
          <a:custGeom>
            <a:avLst/>
            <a:gdLst>
              <a:gd name="T0" fmla="*/ 1 w 3"/>
              <a:gd name="T1" fmla="*/ 0 h 12"/>
              <a:gd name="T2" fmla="*/ 0 w 3"/>
              <a:gd name="T3" fmla="*/ 1 h 12"/>
              <a:gd name="T4" fmla="*/ 0 w 3"/>
              <a:gd name="T5" fmla="*/ 10 h 12"/>
              <a:gd name="T6" fmla="*/ 1 w 3"/>
              <a:gd name="T7" fmla="*/ 12 h 12"/>
              <a:gd name="T8" fmla="*/ 3 w 3"/>
              <a:gd name="T9" fmla="*/ 10 h 12"/>
              <a:gd name="T10" fmla="*/ 3 w 3"/>
              <a:gd name="T11" fmla="*/ 1 h 12"/>
              <a:gd name="T12" fmla="*/ 1 w 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rgbClr val="79A06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119@|5FFC:0|FBC:0|LFC:0|LBC:16777215"/>
          <p:cNvSpPr/>
          <p:nvPr/>
        </p:nvSpPr>
        <p:spPr bwMode="auto">
          <a:xfrm>
            <a:off x="8700639" y="3516735"/>
            <a:ext cx="190761" cy="127173"/>
          </a:xfrm>
          <a:custGeom>
            <a:avLst/>
            <a:gdLst>
              <a:gd name="T0" fmla="*/ 18 w 34"/>
              <a:gd name="T1" fmla="*/ 18 h 23"/>
              <a:gd name="T2" fmla="*/ 33 w 34"/>
              <a:gd name="T3" fmla="*/ 3 h 23"/>
              <a:gd name="T4" fmla="*/ 34 w 34"/>
              <a:gd name="T5" fmla="*/ 2 h 23"/>
              <a:gd name="T6" fmla="*/ 33 w 34"/>
              <a:gd name="T7" fmla="*/ 1 h 23"/>
              <a:gd name="T8" fmla="*/ 32 w 34"/>
              <a:gd name="T9" fmla="*/ 0 h 23"/>
              <a:gd name="T10" fmla="*/ 31 w 34"/>
              <a:gd name="T11" fmla="*/ 1 h 23"/>
              <a:gd name="T12" fmla="*/ 20 w 34"/>
              <a:gd name="T13" fmla="*/ 12 h 23"/>
              <a:gd name="T14" fmla="*/ 16 w 34"/>
              <a:gd name="T15" fmla="*/ 16 h 23"/>
              <a:gd name="T16" fmla="*/ 16 w 34"/>
              <a:gd name="T17" fmla="*/ 16 h 23"/>
              <a:gd name="T18" fmla="*/ 16 w 34"/>
              <a:gd name="T19" fmla="*/ 16 h 23"/>
              <a:gd name="T20" fmla="*/ 15 w 34"/>
              <a:gd name="T21" fmla="*/ 15 h 23"/>
              <a:gd name="T22" fmla="*/ 15 w 34"/>
              <a:gd name="T23" fmla="*/ 15 h 23"/>
              <a:gd name="T24" fmla="*/ 15 w 34"/>
              <a:gd name="T25" fmla="*/ 15 h 23"/>
              <a:gd name="T26" fmla="*/ 4 w 34"/>
              <a:gd name="T27" fmla="*/ 7 h 23"/>
              <a:gd name="T28" fmla="*/ 2 w 34"/>
              <a:gd name="T29" fmla="*/ 6 h 23"/>
              <a:gd name="T30" fmla="*/ 1 w 34"/>
              <a:gd name="T31" fmla="*/ 7 h 23"/>
              <a:gd name="T32" fmla="*/ 0 w 34"/>
              <a:gd name="T33" fmla="*/ 9 h 23"/>
              <a:gd name="T34" fmla="*/ 1 w 34"/>
              <a:gd name="T35" fmla="*/ 10 h 23"/>
              <a:gd name="T36" fmla="*/ 13 w 34"/>
              <a:gd name="T37" fmla="*/ 19 h 23"/>
              <a:gd name="T38" fmla="*/ 12 w 34"/>
              <a:gd name="T39" fmla="*/ 20 h 23"/>
              <a:gd name="T40" fmla="*/ 11 w 34"/>
              <a:gd name="T41" fmla="*/ 21 h 23"/>
              <a:gd name="T42" fmla="*/ 12 w 34"/>
              <a:gd name="T43" fmla="*/ 23 h 23"/>
              <a:gd name="T44" fmla="*/ 13 w 34"/>
              <a:gd name="T45" fmla="*/ 23 h 23"/>
              <a:gd name="T46" fmla="*/ 16 w 34"/>
              <a:gd name="T47" fmla="*/ 21 h 23"/>
              <a:gd name="T48" fmla="*/ 17 w 34"/>
              <a:gd name="T49" fmla="*/ 22 h 23"/>
              <a:gd name="T50" fmla="*/ 18 w 34"/>
              <a:gd name="T51" fmla="*/ 23 h 23"/>
              <a:gd name="T52" fmla="*/ 20 w 34"/>
              <a:gd name="T53" fmla="*/ 23 h 23"/>
              <a:gd name="T54" fmla="*/ 21 w 34"/>
              <a:gd name="T55" fmla="*/ 21 h 23"/>
              <a:gd name="T56" fmla="*/ 21 w 34"/>
              <a:gd name="T57" fmla="*/ 19 h 23"/>
              <a:gd name="T58" fmla="*/ 18 w 34"/>
              <a:gd name="T5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5@|5FFC:14657585|FBC:16777215|LFC:16777215|LBC:16777215"/>
          <p:cNvSpPr>
            <a:spLocks noEditPoints="1"/>
          </p:cNvSpPr>
          <p:nvPr/>
        </p:nvSpPr>
        <p:spPr bwMode="auto">
          <a:xfrm>
            <a:off x="5653440" y="2002759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53@|5FFC:14657585|FBC:16777215|LFC:16777215|LBC:16777215"/>
          <p:cNvSpPr/>
          <p:nvPr/>
        </p:nvSpPr>
        <p:spPr bwMode="auto">
          <a:xfrm>
            <a:off x="5995742" y="3427636"/>
            <a:ext cx="489787" cy="399749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5@|5FFC:1554685|FBC:16777215|LFC:16777215|LBC:16777215"/>
          <p:cNvSpPr>
            <a:spLocks noEditPoints="1"/>
          </p:cNvSpPr>
          <p:nvPr/>
        </p:nvSpPr>
        <p:spPr bwMode="auto">
          <a:xfrm>
            <a:off x="3074724" y="2002759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任意多边形 15"/>
          <p:cNvSpPr/>
          <p:nvPr/>
        </p:nvSpPr>
        <p:spPr bwMode="auto">
          <a:xfrm>
            <a:off x="3337544" y="3411699"/>
            <a:ext cx="573648" cy="361477"/>
          </a:xfrm>
          <a:custGeom>
            <a:avLst/>
            <a:gdLst>
              <a:gd name="connsiteX0" fmla="*/ 147163 w 573648"/>
              <a:gd name="connsiteY0" fmla="*/ 103564 h 361477"/>
              <a:gd name="connsiteX1" fmla="*/ 203204 w 573648"/>
              <a:gd name="connsiteY1" fmla="*/ 142812 h 361477"/>
              <a:gd name="connsiteX2" fmla="*/ 203813 w 573648"/>
              <a:gd name="connsiteY2" fmla="*/ 178813 h 361477"/>
              <a:gd name="connsiteX3" fmla="*/ 200070 w 573648"/>
              <a:gd name="connsiteY3" fmla="*/ 214085 h 361477"/>
              <a:gd name="connsiteX4" fmla="*/ 179361 w 573648"/>
              <a:gd name="connsiteY4" fmla="*/ 255697 h 361477"/>
              <a:gd name="connsiteX5" fmla="*/ 132770 w 573648"/>
              <a:gd name="connsiteY5" fmla="*/ 319387 h 361477"/>
              <a:gd name="connsiteX6" fmla="*/ 132770 w 573648"/>
              <a:gd name="connsiteY6" fmla="*/ 319554 h 361477"/>
              <a:gd name="connsiteX7" fmla="*/ 132789 w 573648"/>
              <a:gd name="connsiteY7" fmla="*/ 319554 h 361477"/>
              <a:gd name="connsiteX8" fmla="*/ 132789 w 573648"/>
              <a:gd name="connsiteY8" fmla="*/ 319686 h 361477"/>
              <a:gd name="connsiteX9" fmla="*/ 132789 w 573648"/>
              <a:gd name="connsiteY9" fmla="*/ 361453 h 361477"/>
              <a:gd name="connsiteX10" fmla="*/ 0 w 573648"/>
              <a:gd name="connsiteY10" fmla="*/ 361477 h 361477"/>
              <a:gd name="connsiteX11" fmla="*/ 0 w 573648"/>
              <a:gd name="connsiteY11" fmla="*/ 331089 h 361477"/>
              <a:gd name="connsiteX12" fmla="*/ 36817 w 573648"/>
              <a:gd name="connsiteY12" fmla="*/ 296844 h 361477"/>
              <a:gd name="connsiteX13" fmla="*/ 119605 w 573648"/>
              <a:gd name="connsiteY13" fmla="*/ 261548 h 361477"/>
              <a:gd name="connsiteX14" fmla="*/ 94305 w 573648"/>
              <a:gd name="connsiteY14" fmla="*/ 214168 h 361477"/>
              <a:gd name="connsiteX15" fmla="*/ 90533 w 573648"/>
              <a:gd name="connsiteY15" fmla="*/ 178801 h 361477"/>
              <a:gd name="connsiteX16" fmla="*/ 91123 w 573648"/>
              <a:gd name="connsiteY16" fmla="*/ 142908 h 361477"/>
              <a:gd name="connsiteX17" fmla="*/ 147163 w 573648"/>
              <a:gd name="connsiteY17" fmla="*/ 103564 h 361477"/>
              <a:gd name="connsiteX18" fmla="*/ 370157 w 573648"/>
              <a:gd name="connsiteY18" fmla="*/ 0 h 361477"/>
              <a:gd name="connsiteX19" fmla="*/ 447249 w 573648"/>
              <a:gd name="connsiteY19" fmla="*/ 53947 h 361477"/>
              <a:gd name="connsiteX20" fmla="*/ 448094 w 573648"/>
              <a:gd name="connsiteY20" fmla="*/ 103398 h 361477"/>
              <a:gd name="connsiteX21" fmla="*/ 442944 w 573648"/>
              <a:gd name="connsiteY21" fmla="*/ 151913 h 361477"/>
              <a:gd name="connsiteX22" fmla="*/ 408017 w 573648"/>
              <a:gd name="connsiteY22" fmla="*/ 217004 h 361477"/>
              <a:gd name="connsiteX23" fmla="*/ 522799 w 573648"/>
              <a:gd name="connsiteY23" fmla="*/ 265584 h 361477"/>
              <a:gd name="connsiteX24" fmla="*/ 573648 w 573648"/>
              <a:gd name="connsiteY24" fmla="*/ 312720 h 361477"/>
              <a:gd name="connsiteX25" fmla="*/ 573648 w 573648"/>
              <a:gd name="connsiteY25" fmla="*/ 354457 h 361477"/>
              <a:gd name="connsiteX26" fmla="*/ 167605 w 573648"/>
              <a:gd name="connsiteY26" fmla="*/ 354506 h 361477"/>
              <a:gd name="connsiteX27" fmla="*/ 167605 w 573648"/>
              <a:gd name="connsiteY27" fmla="*/ 312720 h 361477"/>
              <a:gd name="connsiteX28" fmla="*/ 218267 w 573648"/>
              <a:gd name="connsiteY28" fmla="*/ 265666 h 361477"/>
              <a:gd name="connsiteX29" fmla="*/ 332203 w 573648"/>
              <a:gd name="connsiteY29" fmla="*/ 217151 h 361477"/>
              <a:gd name="connsiteX30" fmla="*/ 297389 w 573648"/>
              <a:gd name="connsiteY30" fmla="*/ 152011 h 361477"/>
              <a:gd name="connsiteX31" fmla="*/ 292200 w 573648"/>
              <a:gd name="connsiteY31" fmla="*/ 103398 h 361477"/>
              <a:gd name="connsiteX32" fmla="*/ 293027 w 573648"/>
              <a:gd name="connsiteY32" fmla="*/ 54062 h 361477"/>
              <a:gd name="connsiteX33" fmla="*/ 370157 w 573648"/>
              <a:gd name="connsiteY33" fmla="*/ 0 h 36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73648" h="361477">
                <a:moveTo>
                  <a:pt x="147163" y="103564"/>
                </a:moveTo>
                <a:cubicBezTo>
                  <a:pt x="172740" y="103564"/>
                  <a:pt x="194554" y="112066"/>
                  <a:pt x="203204" y="142812"/>
                </a:cubicBezTo>
                <a:cubicBezTo>
                  <a:pt x="205757" y="151923"/>
                  <a:pt x="203813" y="168484"/>
                  <a:pt x="203813" y="178813"/>
                </a:cubicBezTo>
                <a:cubicBezTo>
                  <a:pt x="203813" y="192771"/>
                  <a:pt x="204575" y="202586"/>
                  <a:pt x="200070" y="214085"/>
                </a:cubicBezTo>
                <a:cubicBezTo>
                  <a:pt x="193535" y="230718"/>
                  <a:pt x="187143" y="245130"/>
                  <a:pt x="179361" y="255697"/>
                </a:cubicBezTo>
                <a:cubicBezTo>
                  <a:pt x="136885" y="281703"/>
                  <a:pt x="132875" y="310277"/>
                  <a:pt x="132770" y="319387"/>
                </a:cubicBezTo>
                <a:lnTo>
                  <a:pt x="132770" y="319554"/>
                </a:lnTo>
                <a:lnTo>
                  <a:pt x="132789" y="319554"/>
                </a:lnTo>
                <a:lnTo>
                  <a:pt x="132789" y="319686"/>
                </a:lnTo>
                <a:lnTo>
                  <a:pt x="132789" y="361453"/>
                </a:lnTo>
                <a:lnTo>
                  <a:pt x="0" y="361477"/>
                </a:lnTo>
                <a:lnTo>
                  <a:pt x="0" y="331089"/>
                </a:lnTo>
                <a:cubicBezTo>
                  <a:pt x="0" y="331089"/>
                  <a:pt x="171" y="313190"/>
                  <a:pt x="36817" y="296844"/>
                </a:cubicBezTo>
                <a:cubicBezTo>
                  <a:pt x="54525" y="288939"/>
                  <a:pt x="80769" y="268676"/>
                  <a:pt x="119605" y="261548"/>
                </a:cubicBezTo>
                <a:cubicBezTo>
                  <a:pt x="109632" y="250861"/>
                  <a:pt x="102154" y="234133"/>
                  <a:pt x="94305" y="214168"/>
                </a:cubicBezTo>
                <a:cubicBezTo>
                  <a:pt x="89770" y="202634"/>
                  <a:pt x="90533" y="192795"/>
                  <a:pt x="90533" y="178801"/>
                </a:cubicBezTo>
                <a:cubicBezTo>
                  <a:pt x="90533" y="168508"/>
                  <a:pt x="88580" y="151971"/>
                  <a:pt x="91123" y="142908"/>
                </a:cubicBezTo>
                <a:cubicBezTo>
                  <a:pt x="99744" y="112090"/>
                  <a:pt x="121587" y="103564"/>
                  <a:pt x="147163" y="103564"/>
                </a:cubicBezTo>
                <a:close/>
                <a:moveTo>
                  <a:pt x="370157" y="0"/>
                </a:moveTo>
                <a:cubicBezTo>
                  <a:pt x="405347" y="0"/>
                  <a:pt x="435368" y="11653"/>
                  <a:pt x="447249" y="53947"/>
                </a:cubicBezTo>
                <a:cubicBezTo>
                  <a:pt x="450764" y="66437"/>
                  <a:pt x="448094" y="89201"/>
                  <a:pt x="448094" y="103398"/>
                </a:cubicBezTo>
                <a:cubicBezTo>
                  <a:pt x="448094" y="122600"/>
                  <a:pt x="449166" y="136091"/>
                  <a:pt x="442944" y="151913"/>
                </a:cubicBezTo>
                <a:cubicBezTo>
                  <a:pt x="432210" y="179223"/>
                  <a:pt x="421796" y="202249"/>
                  <a:pt x="408017" y="217004"/>
                </a:cubicBezTo>
                <a:cubicBezTo>
                  <a:pt x="461892" y="226638"/>
                  <a:pt x="498286" y="254686"/>
                  <a:pt x="522799" y="265584"/>
                </a:cubicBezTo>
                <a:cubicBezTo>
                  <a:pt x="573404" y="288053"/>
                  <a:pt x="573648" y="312720"/>
                  <a:pt x="573648" y="312720"/>
                </a:cubicBezTo>
                <a:lnTo>
                  <a:pt x="573648" y="354457"/>
                </a:lnTo>
                <a:lnTo>
                  <a:pt x="167605" y="354506"/>
                </a:lnTo>
                <a:lnTo>
                  <a:pt x="167605" y="312720"/>
                </a:lnTo>
                <a:cubicBezTo>
                  <a:pt x="167605" y="312720"/>
                  <a:pt x="167850" y="288135"/>
                  <a:pt x="218267" y="265666"/>
                </a:cubicBezTo>
                <a:cubicBezTo>
                  <a:pt x="242629" y="254818"/>
                  <a:pt x="278760" y="226950"/>
                  <a:pt x="332203" y="217151"/>
                </a:cubicBezTo>
                <a:cubicBezTo>
                  <a:pt x="318480" y="202462"/>
                  <a:pt x="308198" y="179452"/>
                  <a:pt x="297389" y="152011"/>
                </a:cubicBezTo>
                <a:cubicBezTo>
                  <a:pt x="291148" y="136173"/>
                  <a:pt x="292200" y="122649"/>
                  <a:pt x="292200" y="103398"/>
                </a:cubicBezTo>
                <a:cubicBezTo>
                  <a:pt x="292200" y="89250"/>
                  <a:pt x="289531" y="66536"/>
                  <a:pt x="293027" y="54062"/>
                </a:cubicBezTo>
                <a:cubicBezTo>
                  <a:pt x="304889" y="11719"/>
                  <a:pt x="334948" y="0"/>
                  <a:pt x="370157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noAutofit/>
          </a:bodyPr>
          <a:p>
            <a:pPr defTabSz="608965"/>
            <a:endParaRPr 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5@|5FFC:4308095|FBC:16777215|LFC:16777215|LBC:16777215"/>
          <p:cNvSpPr>
            <a:spLocks noEditPoints="1"/>
          </p:cNvSpPr>
          <p:nvPr/>
        </p:nvSpPr>
        <p:spPr bwMode="auto">
          <a:xfrm>
            <a:off x="529740" y="2002759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41@|5FFC:4308095|FBC:16777215|LFC:16777215|LBC:16777215"/>
          <p:cNvSpPr/>
          <p:nvPr/>
        </p:nvSpPr>
        <p:spPr bwMode="auto">
          <a:xfrm>
            <a:off x="895627" y="3380074"/>
            <a:ext cx="329797" cy="494698"/>
          </a:xfrm>
          <a:custGeom>
            <a:avLst/>
            <a:gdLst>
              <a:gd name="T0" fmla="*/ 43570284 w 21600"/>
              <a:gd name="T1" fmla="*/ 196188976 h 21600"/>
              <a:gd name="T2" fmla="*/ 39385446 w 21600"/>
              <a:gd name="T3" fmla="*/ 198505461 h 21600"/>
              <a:gd name="T4" fmla="*/ 36500531 w 21600"/>
              <a:gd name="T5" fmla="*/ 196188976 h 21600"/>
              <a:gd name="T6" fmla="*/ 29051197 w 21600"/>
              <a:gd name="T7" fmla="*/ 171080101 h 21600"/>
              <a:gd name="T8" fmla="*/ 28376023 w 21600"/>
              <a:gd name="T9" fmla="*/ 161379957 h 21600"/>
              <a:gd name="T10" fmla="*/ 29110596 w 21600"/>
              <a:gd name="T11" fmla="*/ 146814789 h 21600"/>
              <a:gd name="T12" fmla="*/ 28515774 w 21600"/>
              <a:gd name="T13" fmla="*/ 133666999 h 21600"/>
              <a:gd name="T14" fmla="*/ 29234271 w 21600"/>
              <a:gd name="T15" fmla="*/ 123926578 h 21600"/>
              <a:gd name="T16" fmla="*/ 36777815 w 21600"/>
              <a:gd name="T17" fmla="*/ 98517604 h 21600"/>
              <a:gd name="T18" fmla="*/ 39670919 w 21600"/>
              <a:gd name="T19" fmla="*/ 96092574 h 21600"/>
              <a:gd name="T20" fmla="*/ 43570284 w 21600"/>
              <a:gd name="T21" fmla="*/ 98095077 h 21600"/>
              <a:gd name="T22" fmla="*/ 58127084 w 21600"/>
              <a:gd name="T23" fmla="*/ 49047598 h 21600"/>
              <a:gd name="T24" fmla="*/ 43570284 w 21600"/>
              <a:gd name="T25" fmla="*/ 0 h 21600"/>
              <a:gd name="T26" fmla="*/ 29013844 w 21600"/>
              <a:gd name="T27" fmla="*/ 49047598 h 21600"/>
              <a:gd name="T28" fmla="*/ 29689018 w 21600"/>
              <a:gd name="T29" fmla="*/ 63026344 h 21600"/>
              <a:gd name="T30" fmla="*/ 28997401 w 21600"/>
              <a:gd name="T31" fmla="*/ 72754156 h 21600"/>
              <a:gd name="T32" fmla="*/ 21591383 w 21600"/>
              <a:gd name="T33" fmla="*/ 97699149 h 21600"/>
              <a:gd name="T34" fmla="*/ 18706468 w 21600"/>
              <a:gd name="T35" fmla="*/ 100043410 h 21600"/>
              <a:gd name="T36" fmla="*/ 14556800 w 21600"/>
              <a:gd name="T37" fmla="*/ 97767202 h 21600"/>
              <a:gd name="T38" fmla="*/ 0 w 21600"/>
              <a:gd name="T39" fmla="*/ 146814789 h 21600"/>
              <a:gd name="T40" fmla="*/ 14556800 w 21600"/>
              <a:gd name="T41" fmla="*/ 195848493 h 21600"/>
              <a:gd name="T42" fmla="*/ 18273090 w 21600"/>
              <a:gd name="T43" fmla="*/ 194036376 h 21600"/>
              <a:gd name="T44" fmla="*/ 21171438 w 21600"/>
              <a:gd name="T45" fmla="*/ 196502958 h 21600"/>
              <a:gd name="T46" fmla="*/ 28879330 w 21600"/>
              <a:gd name="T47" fmla="*/ 222470685 h 21600"/>
              <a:gd name="T48" fmla="*/ 29600463 w 21600"/>
              <a:gd name="T49" fmla="*/ 232224869 h 21600"/>
              <a:gd name="T50" fmla="*/ 29016437 w 21600"/>
              <a:gd name="T51" fmla="*/ 245236455 h 21600"/>
              <a:gd name="T52" fmla="*/ 43572877 w 21600"/>
              <a:gd name="T53" fmla="*/ 294284053 h 21600"/>
              <a:gd name="T54" fmla="*/ 58129677 w 21600"/>
              <a:gd name="T55" fmla="*/ 245236455 h 21600"/>
              <a:gd name="T56" fmla="*/ 43570284 w 21600"/>
              <a:gd name="T57" fmla="*/ 196188976 h 21600"/>
              <a:gd name="T58" fmla="*/ 43570284 w 21600"/>
              <a:gd name="T59" fmla="*/ 196188976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16190" y="14400"/>
                </a:moveTo>
                <a:cubicBezTo>
                  <a:pt x="15417" y="14400"/>
                  <a:pt x="14635" y="14570"/>
                  <a:pt x="14635" y="14570"/>
                </a:cubicBezTo>
                <a:cubicBezTo>
                  <a:pt x="14296" y="14644"/>
                  <a:pt x="13814" y="14566"/>
                  <a:pt x="13563" y="14400"/>
                </a:cubicBezTo>
                <a:lnTo>
                  <a:pt x="10795" y="12557"/>
                </a:lnTo>
                <a:cubicBezTo>
                  <a:pt x="10544" y="12389"/>
                  <a:pt x="10430" y="12069"/>
                  <a:pt x="10544" y="11845"/>
                </a:cubicBezTo>
                <a:cubicBezTo>
                  <a:pt x="10544" y="11845"/>
                  <a:pt x="10817" y="11303"/>
                  <a:pt x="10817" y="10776"/>
                </a:cubicBezTo>
                <a:cubicBezTo>
                  <a:pt x="10817" y="10288"/>
                  <a:pt x="10596" y="9811"/>
                  <a:pt x="10596" y="9811"/>
                </a:cubicBezTo>
                <a:cubicBezTo>
                  <a:pt x="10492" y="9585"/>
                  <a:pt x="10612" y="9263"/>
                  <a:pt x="10863" y="9096"/>
                </a:cubicBezTo>
                <a:lnTo>
                  <a:pt x="13666" y="7231"/>
                </a:lnTo>
                <a:cubicBezTo>
                  <a:pt x="13917" y="7063"/>
                  <a:pt x="14401" y="6983"/>
                  <a:pt x="14741" y="7053"/>
                </a:cubicBezTo>
                <a:cubicBezTo>
                  <a:pt x="14741" y="7053"/>
                  <a:pt x="15458" y="7200"/>
                  <a:pt x="16190" y="7200"/>
                </a:cubicBezTo>
                <a:cubicBezTo>
                  <a:pt x="19177" y="7200"/>
                  <a:pt x="21599" y="5588"/>
                  <a:pt x="21599" y="3600"/>
                </a:cubicBezTo>
                <a:cubicBezTo>
                  <a:pt x="21599" y="1612"/>
                  <a:pt x="19177" y="0"/>
                  <a:pt x="16190" y="0"/>
                </a:cubicBezTo>
                <a:cubicBezTo>
                  <a:pt x="13203" y="0"/>
                  <a:pt x="10781" y="1612"/>
                  <a:pt x="10781" y="3600"/>
                </a:cubicBezTo>
                <a:cubicBezTo>
                  <a:pt x="10781" y="4110"/>
                  <a:pt x="11032" y="4626"/>
                  <a:pt x="11032" y="4626"/>
                </a:cubicBezTo>
                <a:cubicBezTo>
                  <a:pt x="11142" y="4852"/>
                  <a:pt x="11026" y="5173"/>
                  <a:pt x="10775" y="5340"/>
                </a:cubicBezTo>
                <a:lnTo>
                  <a:pt x="8023" y="7171"/>
                </a:lnTo>
                <a:cubicBezTo>
                  <a:pt x="7771" y="7339"/>
                  <a:pt x="7289" y="7416"/>
                  <a:pt x="6951" y="7343"/>
                </a:cubicBezTo>
                <a:cubicBezTo>
                  <a:pt x="6951" y="7343"/>
                  <a:pt x="6176" y="7176"/>
                  <a:pt x="5409" y="7176"/>
                </a:cubicBezTo>
                <a:cubicBezTo>
                  <a:pt x="2422" y="7176"/>
                  <a:pt x="0" y="8787"/>
                  <a:pt x="0" y="10776"/>
                </a:cubicBezTo>
                <a:cubicBezTo>
                  <a:pt x="0" y="12764"/>
                  <a:pt x="2422" y="14375"/>
                  <a:pt x="5409" y="14375"/>
                </a:cubicBezTo>
                <a:cubicBezTo>
                  <a:pt x="6116" y="14375"/>
                  <a:pt x="6790" y="14242"/>
                  <a:pt x="6790" y="14242"/>
                </a:cubicBezTo>
                <a:cubicBezTo>
                  <a:pt x="7131" y="14174"/>
                  <a:pt x="7615" y="14255"/>
                  <a:pt x="7867" y="14423"/>
                </a:cubicBezTo>
                <a:lnTo>
                  <a:pt x="10731" y="16329"/>
                </a:lnTo>
                <a:cubicBezTo>
                  <a:pt x="10982" y="16496"/>
                  <a:pt x="11103" y="16818"/>
                  <a:pt x="10999" y="17045"/>
                </a:cubicBezTo>
                <a:cubicBezTo>
                  <a:pt x="10999" y="17045"/>
                  <a:pt x="10782" y="17516"/>
                  <a:pt x="10782" y="18000"/>
                </a:cubicBezTo>
                <a:cubicBezTo>
                  <a:pt x="10782" y="19988"/>
                  <a:pt x="13204" y="21600"/>
                  <a:pt x="16191" y="21600"/>
                </a:cubicBezTo>
                <a:cubicBezTo>
                  <a:pt x="19178" y="21600"/>
                  <a:pt x="21600" y="19988"/>
                  <a:pt x="21600" y="18000"/>
                </a:cubicBezTo>
                <a:cubicBezTo>
                  <a:pt x="21599" y="16012"/>
                  <a:pt x="19177" y="14400"/>
                  <a:pt x="16190" y="14400"/>
                </a:cubicBezTo>
                <a:close/>
                <a:moveTo>
                  <a:pt x="16190" y="14400"/>
                </a:moveTo>
              </a:path>
            </a:pathLst>
          </a:custGeom>
          <a:solidFill>
            <a:srgbClr val="15A681"/>
          </a:solidFill>
          <a:ln>
            <a:noFill/>
          </a:ln>
        </p:spPr>
        <p:txBody>
          <a:bodyPr lIns="0" tIns="0" rIns="0" bIns="0"/>
          <a:p>
            <a:pPr defTabSz="608965"/>
            <a:endParaRPr 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590" y="417195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二、育种目标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9280" y="951230"/>
            <a:ext cx="24422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1.高产稳产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3730" y="1781175"/>
            <a:ext cx="86531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</a:t>
            </a: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高产稳产是粮食和蔬菜作物优良品种的基本特征，是植物育种普遍追求的基本目标。</a:t>
            </a:r>
            <a:endParaRPr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rcRect b="8856"/>
          <a:stretch>
            <a:fillRect/>
          </a:stretch>
        </p:blipFill>
        <p:spPr>
          <a:xfrm>
            <a:off x="1739900" y="2673350"/>
            <a:ext cx="7204710" cy="4030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9900" y="247650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二、育种目标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9900" y="1056005"/>
            <a:ext cx="1675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2.优质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9900" y="1639570"/>
            <a:ext cx="91897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    </a:t>
            </a: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随着农业现代化的进展和人民生活水平的提高，对植物品质提出了不同的要求。通过育种手段可提高作物的营养品质、加工品质、外观品质，还可以培育一些满足特殊需求的品种。</a:t>
            </a:r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2"/>
          <a:srcRect t="17296" b="4944"/>
          <a:stretch>
            <a:fillRect/>
          </a:stretch>
        </p:blipFill>
        <p:spPr>
          <a:xfrm>
            <a:off x="1809115" y="3078480"/>
            <a:ext cx="5911215" cy="337185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590" y="417195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二、育种目标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9590" y="1125855"/>
            <a:ext cx="31400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3.抗逆性强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9590" y="1844040"/>
            <a:ext cx="90246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</a:t>
            </a:r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</a:t>
            </a: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病虫害的蔓延和危害，是制约植物正常生长发育的重要原因之一，培育抗病、虫品种是一种有效的手段。我国许多地区，旱、涝、冷、热、盐碱等不良条件限制了农业的发展，培育抗逆性强的品种显得尤其重要。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1471930" y="3412490"/>
            <a:ext cx="7139305" cy="33807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590" y="417195"/>
            <a:ext cx="39071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二、育种目标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3410" y="1216025"/>
            <a:ext cx="4356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4.适应机械化操作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3410" y="1953260"/>
            <a:ext cx="8641715" cy="1714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en-US" altLang="zh-CN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    </a:t>
            </a: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农业机械化推广是国民经济快速发展、提高农业生产率的必然趋势。作物品种适于机械化操作一般应具备的性状有：株型紧凑、秆壮不倒、生长整齐、成熟期一致、结果部位适中、不裂荚、不落粒。</a:t>
            </a:r>
            <a:endParaRPr lang="zh-CN" altLang="en-US" sz="24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602105" y="3761740"/>
            <a:ext cx="6800850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WPS 演示</Application>
  <PresentationFormat>宽屏</PresentationFormat>
  <Paragraphs>81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45</cp:revision>
  <dcterms:created xsi:type="dcterms:W3CDTF">2017-11-29T05:22:00Z</dcterms:created>
  <dcterms:modified xsi:type="dcterms:W3CDTF">2023-04-09T01:42:12Z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3FC2B443B63A4898A40DCC12868DDF1F</vt:lpwstr>
  </property>
</Properties>
</file>