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56" r:id="rId3"/>
    <p:sldId id="275" r:id="rId5"/>
    <p:sldId id="302" r:id="rId6"/>
    <p:sldId id="301" r:id="rId7"/>
    <p:sldId id="300" r:id="rId8"/>
    <p:sldId id="306" r:id="rId9"/>
    <p:sldId id="307" r:id="rId10"/>
    <p:sldId id="299" r:id="rId11"/>
    <p:sldId id="298" r:id="rId12"/>
    <p:sldId id="303" r:id="rId13"/>
    <p:sldId id="304" r:id="rId14"/>
    <p:sldId id="295" r:id="rId15"/>
    <p:sldId id="296" r:id="rId16"/>
    <p:sldId id="280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tags" Target="../tags/tag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9340" y="238061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杂交制种技术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40" y="161290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66825" y="765175"/>
            <a:ext cx="26803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五、去雄授粉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86840" y="1534160"/>
            <a:ext cx="7734935" cy="12388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  <a:buClrTx/>
              <a:buSzTx/>
              <a:buFontTx/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根据植物花器的特点，采用相应的去雄授粉的方法，做到去雄及时、干净、彻底，授粉良好。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66520" y="695325"/>
            <a:ext cx="2911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六、分收分藏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6510" y="1553845"/>
            <a:ext cx="779462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种子成熟后要及时收获。父母本必须分收、分藏，严防人为混杂。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1870" y="467995"/>
            <a:ext cx="2102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9" name="左大括号 8"/>
          <p:cNvSpPr/>
          <p:nvPr/>
        </p:nvSpPr>
        <p:spPr>
          <a:xfrm>
            <a:off x="3394710" y="1666240"/>
            <a:ext cx="309245" cy="29902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133850" y="1572895"/>
            <a:ext cx="2372995" cy="3224530"/>
            <a:chOff x="4720" y="2383"/>
            <a:chExt cx="3737" cy="5078"/>
          </a:xfrm>
        </p:grpSpPr>
        <p:sp>
          <p:nvSpPr>
            <p:cNvPr id="2" name="文本框 1"/>
            <p:cNvSpPr txBox="1"/>
            <p:nvPr/>
          </p:nvSpPr>
          <p:spPr>
            <a:xfrm>
              <a:off x="4722" y="6753"/>
              <a:ext cx="2865" cy="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57000">
                        <a:srgbClr val="9EE256"/>
                      </a:gs>
                      <a:gs pos="100000">
                        <a:srgbClr val="52762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noAutofit/>
            </a:bodyPr>
            <a:p>
              <a:pPr algn="l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6.分收分藏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21" y="5857"/>
              <a:ext cx="3067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97000">
                        <a:srgbClr val="6E1023">
                          <a:alpha val="100000"/>
                        </a:srgbClr>
                      </a:gs>
                      <a:gs pos="95000">
                        <a:srgbClr val="661C42">
                          <a:alpha val="100000"/>
                        </a:srgbClr>
                      </a:gs>
                      <a:gs pos="91000">
                        <a:srgbClr val="553581">
                          <a:alpha val="100000"/>
                        </a:srgbClr>
                      </a:gs>
                      <a:gs pos="71000">
                        <a:srgbClr val="FF00FF"/>
                      </a:gs>
                      <a:gs pos="100000">
                        <a:srgbClr val="760303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5.去雄授粉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21" y="5016"/>
              <a:ext cx="2979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FBFB11"/>
                      </a:gs>
                      <a:gs pos="100000">
                        <a:srgbClr val="838309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4.去杂去劣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720" y="4175"/>
              <a:ext cx="3055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9EE256"/>
                      </a:gs>
                      <a:gs pos="100000">
                        <a:srgbClr val="52762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3.精细管理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721" y="3279"/>
              <a:ext cx="3204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83000">
                        <a:srgbClr val="14CD68"/>
                      </a:gs>
                      <a:gs pos="100000">
                        <a:srgbClr val="035C7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2.规范播种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21" y="2383"/>
              <a:ext cx="3737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84000">
                        <a:srgbClr val="7B32B2"/>
                      </a:gs>
                      <a:gs pos="100000">
                        <a:srgbClr val="401A5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1.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安全隔离</a:t>
              </a:r>
              <a:endPara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41095" y="2931160"/>
            <a:ext cx="2254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杂交制种技术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715" y="796925"/>
            <a:ext cx="2411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9970" y="1456055"/>
            <a:ext cx="8388350" cy="2084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8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、简述杂交制种的技术环节。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、杂交制种时，使父母本的开花期相遇良好，是杂交制种成败的关键。在生产上如何使父母本花期相遇？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381691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53160" y="801370"/>
            <a:ext cx="244094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  <a:sym typeface="+mn-ea"/>
              </a:rPr>
              <a:t>杂交制种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8660" y="1551940"/>
            <a:ext cx="8936990" cy="1302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通过不同品种间杂交获得杂交种，再对杂种后代进行选择、鉴定和培育，产生新品种的方法，称为杂交制种。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16262614329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3635" y="3463925"/>
            <a:ext cx="2078990" cy="2395220"/>
          </a:xfrm>
          <a:prstGeom prst="rect">
            <a:avLst/>
          </a:prstGeom>
        </p:spPr>
      </p:pic>
      <p:pic>
        <p:nvPicPr>
          <p:cNvPr id="10" name="图片 9" descr="f11f3a292df5e0fe61531c8e5c6034a85fdf72f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455" y="3463925"/>
            <a:ext cx="2217420" cy="2395855"/>
          </a:xfrm>
          <a:prstGeom prst="rect">
            <a:avLst/>
          </a:prstGeom>
        </p:spPr>
      </p:pic>
      <p:pic>
        <p:nvPicPr>
          <p:cNvPr id="12" name="图片 11" descr="u=3177874200,3297934855&amp;fm=21&amp;gp=0"/>
          <p:cNvPicPr>
            <a:picLocks noChangeAspect="1"/>
          </p:cNvPicPr>
          <p:nvPr/>
        </p:nvPicPr>
        <p:blipFill>
          <a:blip r:embed="rId6"/>
          <a:srcRect l="12953" r="11191"/>
          <a:stretch>
            <a:fillRect/>
          </a:stretch>
        </p:blipFill>
        <p:spPr>
          <a:xfrm>
            <a:off x="8249920" y="3449955"/>
            <a:ext cx="2487930" cy="240982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112770" y="4185920"/>
            <a:ext cx="810895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solidFill>
                  <a:srgbClr val="FF0000"/>
                </a:solidFill>
                <a:cs typeface="Arial" panose="020B0604020202020204" pitchFamily="34" charset="0"/>
              </a:rPr>
              <a:t>×</a:t>
            </a:r>
            <a:endParaRPr lang="zh-CN" altLang="en-US" sz="6000" b="1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6849110" y="4413250"/>
            <a:ext cx="848995" cy="550545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9135" y="3519170"/>
            <a:ext cx="444500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普通烟草 早熟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98595" y="3542030"/>
            <a:ext cx="530860" cy="228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优质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烟草 晚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熟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98105" y="3599815"/>
            <a:ext cx="551815" cy="2259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优质早熟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杂交种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73175" y="730250"/>
            <a:ext cx="30765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杂交制种技术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997200" y="1513205"/>
            <a:ext cx="2372995" cy="3224530"/>
            <a:chOff x="4720" y="2383"/>
            <a:chExt cx="3737" cy="5078"/>
          </a:xfrm>
        </p:grpSpPr>
        <p:sp>
          <p:nvSpPr>
            <p:cNvPr id="6" name="文本框 5"/>
            <p:cNvSpPr txBox="1"/>
            <p:nvPr/>
          </p:nvSpPr>
          <p:spPr>
            <a:xfrm>
              <a:off x="4722" y="6753"/>
              <a:ext cx="2865" cy="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57000">
                        <a:srgbClr val="9EE256"/>
                      </a:gs>
                      <a:gs pos="100000">
                        <a:srgbClr val="52762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noAutofit/>
            </a:bodyPr>
            <a:p>
              <a:pPr algn="l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6.分收分藏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21" y="5857"/>
              <a:ext cx="3067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97000">
                        <a:srgbClr val="6E1023">
                          <a:alpha val="100000"/>
                        </a:srgbClr>
                      </a:gs>
                      <a:gs pos="95000">
                        <a:srgbClr val="661C42">
                          <a:alpha val="100000"/>
                        </a:srgbClr>
                      </a:gs>
                      <a:gs pos="91000">
                        <a:srgbClr val="553581">
                          <a:alpha val="100000"/>
                        </a:srgbClr>
                      </a:gs>
                      <a:gs pos="71000">
                        <a:srgbClr val="FF00FF"/>
                      </a:gs>
                      <a:gs pos="100000">
                        <a:srgbClr val="760303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5.去雄授粉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721" y="5016"/>
              <a:ext cx="2979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FBFB11"/>
                      </a:gs>
                      <a:gs pos="100000">
                        <a:srgbClr val="838309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4.去杂去劣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20" y="4175"/>
              <a:ext cx="3055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9EE256"/>
                      </a:gs>
                      <a:gs pos="100000">
                        <a:srgbClr val="52762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3.精细管理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721" y="3279"/>
              <a:ext cx="3204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83000">
                        <a:srgbClr val="14CD68"/>
                      </a:gs>
                      <a:gs pos="100000">
                        <a:srgbClr val="035C7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2.规范播种</a:t>
              </a:r>
              <a:endPara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21" y="2383"/>
              <a:ext cx="3737" cy="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84000">
                        <a:srgbClr val="7B32B2"/>
                      </a:gs>
                      <a:gs pos="100000">
                        <a:srgbClr val="401A5D"/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1.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安全隔离</a:t>
              </a:r>
              <a:endPara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26820" y="586740"/>
            <a:ext cx="2960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一、安全隔离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4670" y="1652270"/>
            <a:ext cx="9556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ClrTx/>
              <a:buSzTx/>
              <a:buFontTx/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防止非父本的花粉飞入制种区，影响杂交种质量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04035" y="2635250"/>
            <a:ext cx="34950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空间隔离   </a:t>
            </a: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</a:rPr>
              <a:t>                       </a:t>
            </a:r>
            <a:endParaRPr lang="zh-CN" altLang="en-US" sz="3200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8475" y="1573530"/>
            <a:ext cx="14020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  <a:sym typeface="+mn-ea"/>
              </a:rPr>
              <a:t>目的：</a:t>
            </a:r>
            <a:endParaRPr lang="zh-CN" altLang="en-US" sz="3600" b="1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7840" y="2499995"/>
            <a:ext cx="148780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  <a:sym typeface="+mn-ea"/>
              </a:rPr>
              <a:t>方法：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804670" y="4413250"/>
            <a:ext cx="30219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高杆植物隔离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04670" y="3856990"/>
            <a:ext cx="30219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自然屏障隔离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04670" y="3307715"/>
            <a:ext cx="24974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时间隔离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5" name="图片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5060950" y="2809240"/>
            <a:ext cx="5127625" cy="3558540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0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46505" y="665480"/>
            <a:ext cx="292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二、规范播种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2790" y="1632585"/>
            <a:ext cx="5647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 确定父、母本播种期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2790" y="2444115"/>
            <a:ext cx="10549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杂交制种成败的关键就是父、母本的</a:t>
            </a:r>
            <a:r>
              <a:rPr lang="zh-CN" altLang="en-US" sz="2400" u="sng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开花期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相遇良好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6816090" y="3621405"/>
            <a:ext cx="4838700" cy="1622425"/>
          </a:xfrm>
          <a:prstGeom prst="wedgeEllipseCallout">
            <a:avLst>
              <a:gd name="adj1" fmla="val -22674"/>
              <a:gd name="adj2" fmla="val -90271"/>
            </a:avLst>
          </a:prstGeom>
          <a:solidFill>
            <a:schemeClr val="bg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指一株植物从第一朵花开放，到最后一朵花开毕所持续的时间。</a:t>
            </a:r>
            <a:endParaRPr kumimoji="0" lang="zh-CN" altLang="en-US" sz="2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2630" y="3274060"/>
            <a:ext cx="8870950" cy="2489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原则：</a:t>
            </a:r>
            <a:endParaRPr lang="zh-CN" altLang="en-US" sz="2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（1）父母本花期相同即同期播种；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（2）宁可母等父，不可父等母；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（3）当父比母开花早，应先播母本；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（4）当母比父开花早，应先播父本；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57605" y="665480"/>
            <a:ext cx="292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二、规范播种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6425" y="1485900"/>
            <a:ext cx="4681220" cy="5588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）确定父母本行比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6750" y="1961515"/>
            <a:ext cx="86010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原则：在保证有足够父本花粉的前提下，应尽量增加母本行数，以便多收获杂交种种子。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 descr="QQ浏览器截图_20160429105311_B21AED3A8FA5498d9BBA46BA9EDCE8A6"/>
          <p:cNvPicPr>
            <a:picLocks noChangeAspect="1"/>
          </p:cNvPicPr>
          <p:nvPr/>
        </p:nvPicPr>
        <p:blipFill>
          <a:blip r:embed="rId3"/>
          <a:srcRect l="20594" t="6446" r="30413" b="71540"/>
          <a:stretch>
            <a:fillRect/>
          </a:stretch>
        </p:blipFill>
        <p:spPr>
          <a:xfrm>
            <a:off x="2179320" y="3329940"/>
            <a:ext cx="7560310" cy="19284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66115" y="5455285"/>
            <a:ext cx="10926445" cy="12757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</a:t>
            </a:r>
            <a:r>
              <a:rPr lang="zh-CN" altLang="en-US" sz="2400" baseline="-25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制种田：在制种区内，父母本按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 : 2 ~ 3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的行比种植，在母本上收获的种子即为杂种一代种子。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8320405" y="2816225"/>
            <a:ext cx="1663700" cy="594995"/>
          </a:xfrm>
          <a:prstGeom prst="wedgeEllipseCallout">
            <a:avLst>
              <a:gd name="adj1" fmla="val -51644"/>
              <a:gd name="adj2" fmla="val 91010"/>
            </a:avLst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母本</a:t>
            </a:r>
            <a:endParaRPr kumimoji="0" lang="zh-CN" altLang="en-US" sz="2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9546590" y="3383280"/>
            <a:ext cx="1428750" cy="713740"/>
          </a:xfrm>
          <a:prstGeom prst="wedgeEllipseCallout">
            <a:avLst>
              <a:gd name="adj1" fmla="val -69565"/>
              <a:gd name="adj2" fmla="val 110032"/>
            </a:avLst>
          </a:prstGeom>
          <a:noFill/>
          <a:ln w="38100" cap="flat" cmpd="sng" algn="ctr">
            <a:solidFill>
              <a:srgbClr val="005D4B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algn="ctr" defTabSz="914400" rtl="0" eaLnBrk="1" fontAlgn="base" latinLnBrk="0" hangingPunct="1"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i="0" u="none" strike="noStrike" cap="none" normalizeH="0" baseline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父本</a:t>
            </a:r>
            <a:endParaRPr kumimoji="0" lang="zh-CN" altLang="en-US" sz="32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bldLvl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25" y="664210"/>
            <a:ext cx="292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二、规范播种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5635" y="1553210"/>
            <a:ext cx="3093085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提高播种质量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635" y="3369945"/>
            <a:ext cx="96139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原则：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635" y="2392680"/>
            <a:ext cx="102362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目的：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57325" y="2382520"/>
            <a:ext cx="843534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力求做到一次播种获得全苗，便于去雄授粉和提高种子质量。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0" name="图片 9" descr="u=2454522084,3909497023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865" y="3172460"/>
            <a:ext cx="6693535" cy="3724910"/>
          </a:xfrm>
          <a:prstGeom prst="rect">
            <a:avLst/>
          </a:prstGeom>
        </p:spPr>
      </p:pic>
      <p:pic>
        <p:nvPicPr>
          <p:cNvPr id="12" name="图片 11" descr="201308050822572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9740" y="3152140"/>
            <a:ext cx="6677660" cy="370586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597025" y="3232150"/>
            <a:ext cx="369697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必须严格把父本行和母本行区分开，不得错行、并行、串行、和漏行。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45870" y="715645"/>
            <a:ext cx="29406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三、精细管理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5995" y="2280920"/>
            <a:ext cx="1924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生长慢时：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5995" y="1514475"/>
            <a:ext cx="66694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植物花期不能良好相遇的情况下，应采取的措施：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5995" y="4422775"/>
            <a:ext cx="7498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晚间苗、晚定苗、留小苗，控肥、偏水及深中耕等方法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5995" y="2914015"/>
            <a:ext cx="72574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早间苗、早定苗、留大苗，偏肥、控水等促进生长；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5995" y="3723005"/>
            <a:ext cx="26720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生长快时：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5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06830" y="760095"/>
            <a:ext cx="2641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四、去杂去劣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6830" y="1663700"/>
            <a:ext cx="82423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为提高制种质量，在亲本繁殖区严格去杂的基础上，对制种区的父、母本也要认真去杂去劣，以获得纯正的杂交种种子。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REFSHAPE" val="571677532"/>
</p:tagLst>
</file>

<file path=ppt/tags/tag3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917</Words>
  <Application>WPS 演示</Application>
  <PresentationFormat>宽屏</PresentationFormat>
  <Paragraphs>134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74</cp:revision>
  <dcterms:created xsi:type="dcterms:W3CDTF">2017-11-29T05:22:00Z</dcterms:created>
  <dcterms:modified xsi:type="dcterms:W3CDTF">2023-04-09T01:44:10Z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3FC2B443B63A4898A40DCC12868DDF1F</vt:lpwstr>
  </property>
</Properties>
</file>