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8"/>
  </p:handoutMasterIdLst>
  <p:sldIdLst>
    <p:sldId id="256" r:id="rId3"/>
    <p:sldId id="259" r:id="rId5"/>
    <p:sldId id="257" r:id="rId6"/>
    <p:sldId id="260" r:id="rId7"/>
    <p:sldId id="265" r:id="rId8"/>
    <p:sldId id="285" r:id="rId9"/>
    <p:sldId id="266" r:id="rId10"/>
    <p:sldId id="286" r:id="rId11"/>
    <p:sldId id="287" r:id="rId12"/>
    <p:sldId id="288" r:id="rId13"/>
    <p:sldId id="311" r:id="rId14"/>
    <p:sldId id="309" r:id="rId15"/>
    <p:sldId id="310" r:id="rId16"/>
    <p:sldId id="280" r:id="rId17"/>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76"/>
    <a:srgbClr val="005D4B"/>
    <a:srgbClr val="00D2AA"/>
    <a:srgbClr val="00B895"/>
    <a:srgbClr val="F1995D"/>
    <a:srgbClr val="00948D"/>
    <a:srgbClr val="009A7D"/>
    <a:srgbClr val="ED7D31"/>
    <a:srgbClr val="92D050"/>
    <a:srgbClr val="B2E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8" d="100"/>
          <a:sy n="68" d="100"/>
        </p:scale>
        <p:origin x="-588" y="-72"/>
      </p:cViewPr>
      <p:guideLst>
        <p:guide orient="horz" pos="2160"/>
        <p:guide pos="38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gs" Target="tags/tag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84758" y="749794"/>
            <a:ext cx="1518191" cy="104200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A754EA8-6408-4C2F-9917-121ACF39C7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11.jpeg"/><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sp>
        <p:nvSpPr>
          <p:cNvPr id="5" name="文本框 4"/>
          <p:cNvSpPr txBox="1"/>
          <p:nvPr/>
        </p:nvSpPr>
        <p:spPr>
          <a:xfrm>
            <a:off x="3609340" y="2380615"/>
            <a:ext cx="7343140" cy="922020"/>
          </a:xfrm>
          <a:prstGeom prst="rect">
            <a:avLst/>
          </a:prstGeom>
          <a:noFill/>
        </p:spPr>
        <p:txBody>
          <a:bodyPr wrap="square" rtlCol="0">
            <a:spAutoFit/>
          </a:bodyPr>
          <a:lstStyle/>
          <a:p>
            <a:r>
              <a:rPr lang="zh-CN" altLang="en-US" sz="5400" b="1" dirty="0" smtClean="0">
                <a:solidFill>
                  <a:srgbClr val="00948D"/>
                </a:solidFill>
                <a:latin typeface="方正准圆简体" panose="02010601030101010101" charset="-122"/>
                <a:ea typeface="方正准圆简体" panose="02010601030101010101" charset="-122"/>
              </a:rPr>
              <a:t>杂种优势的利用</a:t>
            </a:r>
            <a:endParaRPr lang="zh-CN" altLang="en-US" sz="5400" b="1" dirty="0">
              <a:solidFill>
                <a:srgbClr val="00948D"/>
              </a:solidFill>
              <a:latin typeface="方正准圆简体" panose="02010601030101010101" charset="-122"/>
              <a:ea typeface="方正准圆简体" panose="02010601030101010101" charset="-122"/>
            </a:endParaRPr>
          </a:p>
        </p:txBody>
      </p:sp>
      <p:cxnSp>
        <p:nvCxnSpPr>
          <p:cNvPr id="3" name="直接连接符 2"/>
          <p:cNvCxnSpPr/>
          <p:nvPr/>
        </p:nvCxnSpPr>
        <p:spPr>
          <a:xfrm>
            <a:off x="2140528" y="3303751"/>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pic>
        <p:nvPicPr>
          <p:cNvPr id="7" name="图片 6" descr="IMG_256"/>
          <p:cNvPicPr>
            <a:picLocks noChangeAspect="1"/>
          </p:cNvPicPr>
          <p:nvPr/>
        </p:nvPicPr>
        <p:blipFill>
          <a:blip r:embed="rId3"/>
          <a:stretch>
            <a:fillRect/>
          </a:stretch>
        </p:blipFill>
        <p:spPr>
          <a:xfrm>
            <a:off x="108585" y="151130"/>
            <a:ext cx="2032000" cy="2032000"/>
          </a:xfrm>
          <a:prstGeom prst="ellipse">
            <a:avLst/>
          </a:prstGeom>
          <a:noFill/>
          <a:ln w="9525">
            <a:noFill/>
          </a:ln>
        </p:spPr>
      </p:pic>
      <p:sp>
        <p:nvSpPr>
          <p:cNvPr id="8" name="文本框 7"/>
          <p:cNvSpPr txBox="1"/>
          <p:nvPr/>
        </p:nvSpPr>
        <p:spPr>
          <a:xfrm>
            <a:off x="7569835" y="5331460"/>
            <a:ext cx="2971165"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主讲人</a:t>
            </a:r>
            <a:r>
              <a:rPr lang="zh-CN" altLang="en-US" sz="2800" dirty="0" smtClean="0">
                <a:latin typeface="楷体" panose="02010609060101010101" charset="-122"/>
                <a:ea typeface="楷体" panose="02010609060101010101" charset="-122"/>
              </a:rPr>
              <a:t>：方鑫佳</a:t>
            </a:r>
            <a:endParaRPr lang="zh-CN" altLang="en-US" sz="2800" dirty="0">
              <a:latin typeface="楷体" panose="02010609060101010101" charset="-122"/>
              <a:ea typeface="楷体" panose="02010609060101010101" charset="-122"/>
            </a:endParaRPr>
          </a:p>
        </p:txBody>
      </p:sp>
      <p:sp>
        <p:nvSpPr>
          <p:cNvPr id="6" name="文本框 5"/>
          <p:cNvSpPr txBox="1"/>
          <p:nvPr>
            <p:custDataLst>
              <p:tags r:id="rId4"/>
            </p:custDataLst>
          </p:nvPr>
        </p:nvSpPr>
        <p:spPr>
          <a:xfrm>
            <a:off x="6553200" y="3578225"/>
            <a:ext cx="3798570" cy="583565"/>
          </a:xfrm>
          <a:prstGeom prst="rect">
            <a:avLst/>
          </a:prstGeom>
          <a:noFill/>
        </p:spPr>
        <p:txBody>
          <a:bodyPr wrap="square" rtlCol="0">
            <a:spAutoFit/>
          </a:bodyPr>
          <a:p>
            <a:r>
              <a:rPr lang="zh-CN" altLang="en-US" sz="3200">
                <a:latin typeface="楷体" panose="02010609060101010101" charset="-122"/>
                <a:ea typeface="楷体" panose="02010609060101010101" charset="-122"/>
              </a:rPr>
              <a:t>《农业生物技术》</a:t>
            </a:r>
            <a:endParaRPr lang="zh-CN" altLang="en-US" sz="320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2" name="内容占位符 2"/>
          <p:cNvSpPr txBox="1"/>
          <p:nvPr/>
        </p:nvSpPr>
        <p:spPr>
          <a:xfrm>
            <a:off x="770890" y="1151890"/>
            <a:ext cx="2823845" cy="740410"/>
          </a:xfrm>
          <a:prstGeom prst="rect">
            <a:avLst/>
          </a:prstGeom>
        </p:spPr>
        <p:txBody>
          <a:bodyPr>
            <a:noAutofit/>
          </a:bodyPr>
          <a:lstStyle/>
          <a:p>
            <a:pPr fontAlgn="base">
              <a:lnSpc>
                <a:spcPct val="125000"/>
              </a:lnSpc>
              <a:spcAft>
                <a:spcPct val="0"/>
              </a:spcAft>
              <a:defRPr/>
            </a:pPr>
            <a:r>
              <a:rPr lang="zh-CN" altLang="en-US" sz="2400" b="1" kern="0" dirty="0">
                <a:latin typeface="宋体" panose="02010600030101010101" pitchFamily="2" charset="-122"/>
                <a:ea typeface="宋体" panose="02010600030101010101" pitchFamily="2" charset="-122"/>
                <a:sym typeface="+mn-ea"/>
              </a:rPr>
              <a:t>（四）种间杂交种</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13" name="内容占位符 2"/>
          <p:cNvSpPr txBox="1"/>
          <p:nvPr/>
        </p:nvSpPr>
        <p:spPr>
          <a:xfrm>
            <a:off x="770598" y="1843717"/>
            <a:ext cx="8472525" cy="2819062"/>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某些种间杂交一代结实率不降低的植物，可利用种间杂种优势。如陆地棉产量较高、早熟，海岛棉纤维品质好，但成熟晚、产量低，用陆地棉和海岛棉杂交，可获得产量高、纤维品质好的杂交种。</a:t>
            </a:r>
            <a:endPar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二、杂交种的类别</a:t>
            </a:r>
            <a:endParaRPr lang="zh-CN" sz="3200" b="1" kern="0" dirty="0" smtClean="0">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标题 1"/>
          <p:cNvSpPr txBox="1"/>
          <p:nvPr/>
        </p:nvSpPr>
        <p:spPr>
          <a:xfrm>
            <a:off x="770890" y="352425"/>
            <a:ext cx="5478145" cy="743585"/>
          </a:xfrm>
          <a:prstGeom prst="rect">
            <a:avLst/>
          </a:prstGeom>
        </p:spPr>
        <p:txBody>
          <a:bodyPr>
            <a:normAutofit fontScale="90000" lnSpcReduction="1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三、选育一代杂种的一般程序</a:t>
            </a:r>
            <a:endParaRPr lang="zh-CN" sz="3200" b="1" kern="0" dirty="0" smtClean="0">
              <a:latin typeface="黑体" panose="02010609060101010101" pitchFamily="49" charset="-122"/>
              <a:ea typeface="黑体" panose="02010609060101010101" pitchFamily="49" charset="-122"/>
              <a:sym typeface="+mn-ea"/>
            </a:endParaRPr>
          </a:p>
        </p:txBody>
      </p:sp>
      <p:sp>
        <p:nvSpPr>
          <p:cNvPr id="2" name="文本框 1"/>
          <p:cNvSpPr txBox="1"/>
          <p:nvPr/>
        </p:nvSpPr>
        <p:spPr>
          <a:xfrm>
            <a:off x="693420" y="1349375"/>
            <a:ext cx="8970010" cy="2009775"/>
          </a:xfrm>
          <a:prstGeom prst="rect">
            <a:avLst/>
          </a:prstGeom>
          <a:noFill/>
        </p:spPr>
        <p:txBody>
          <a:bodyPr wrap="square" rtlCol="0">
            <a:spAutoFit/>
          </a:bodyPr>
          <a:p>
            <a:pPr>
              <a:lnSpc>
                <a:spcPct val="130000"/>
              </a:lnSpc>
            </a:pPr>
            <a:r>
              <a:rPr lang="zh-CN" altLang="en-US" sz="2400">
                <a:latin typeface="宋体" panose="02010600030101010101" pitchFamily="2" charset="-122"/>
                <a:ea typeface="宋体" panose="02010600030101010101" pitchFamily="2" charset="-122"/>
                <a:cs typeface="宋体" panose="02010600030101010101" pitchFamily="2" charset="-122"/>
              </a:rPr>
              <a:t>（一）基本条件</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en-US" altLang="zh-CN" sz="2400">
                <a:latin typeface="宋体" panose="02010600030101010101" pitchFamily="2" charset="-122"/>
                <a:ea typeface="宋体" panose="02010600030101010101" pitchFamily="2" charset="-122"/>
                <a:cs typeface="宋体" panose="02010600030101010101" pitchFamily="2" charset="-122"/>
              </a:rPr>
              <a:t>1.</a:t>
            </a:r>
            <a:r>
              <a:rPr lang="zh-CN" altLang="en-US" sz="2400">
                <a:latin typeface="宋体" panose="02010600030101010101" pitchFamily="2" charset="-122"/>
                <a:ea typeface="宋体" panose="02010600030101010101" pitchFamily="2" charset="-122"/>
                <a:cs typeface="宋体" panose="02010600030101010101" pitchFamily="2" charset="-122"/>
              </a:rPr>
              <a:t>亲本间杂交一代要有强大的杂种优势；</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en-US" altLang="zh-CN" sz="2400">
                <a:latin typeface="宋体" panose="02010600030101010101" pitchFamily="2" charset="-122"/>
                <a:ea typeface="宋体" panose="02010600030101010101" pitchFamily="2" charset="-122"/>
                <a:cs typeface="宋体" panose="02010600030101010101" pitchFamily="2" charset="-122"/>
              </a:rPr>
              <a:t>2.</a:t>
            </a:r>
            <a:r>
              <a:rPr lang="zh-CN" altLang="en-US" sz="2400">
                <a:latin typeface="宋体" panose="02010600030101010101" pitchFamily="2" charset="-122"/>
                <a:ea typeface="宋体" panose="02010600030101010101" pitchFamily="2" charset="-122"/>
                <a:cs typeface="宋体" panose="02010600030101010101" pitchFamily="2" charset="-122"/>
              </a:rPr>
              <a:t>亲本的繁殖和杂交种的配制简单易行、杂交种种子生产成本低。</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30000"/>
              </a:lnSpc>
            </a:pP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
        <p:nvSpPr>
          <p:cNvPr id="5" name="文本框 4"/>
          <p:cNvSpPr txBox="1"/>
          <p:nvPr/>
        </p:nvSpPr>
        <p:spPr>
          <a:xfrm>
            <a:off x="693420" y="3448050"/>
            <a:ext cx="8441055" cy="1050290"/>
          </a:xfrm>
          <a:prstGeom prst="rect">
            <a:avLst/>
          </a:prstGeom>
          <a:noFill/>
        </p:spPr>
        <p:txBody>
          <a:bodyPr wrap="square" rtlCol="0">
            <a:spAutoFit/>
          </a:bodyPr>
          <a:p>
            <a:pPr algn="l">
              <a:lnSpc>
                <a:spcPct val="130000"/>
              </a:lnSpc>
              <a:buClrTx/>
              <a:buSzTx/>
              <a:buNone/>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（二）选育程序</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gn="l">
              <a:lnSpc>
                <a:spcPct val="130000"/>
              </a:lnSpc>
              <a:buClrTx/>
              <a:buSzTx/>
              <a:buNone/>
            </a:pPr>
            <a:r>
              <a:rPr lang="zh-CN" altLang="en-US" sz="2400">
                <a:latin typeface="宋体" panose="02010600030101010101" pitchFamily="2" charset="-122"/>
                <a:ea typeface="宋体" panose="02010600030101010101" pitchFamily="2" charset="-122"/>
                <a:cs typeface="宋体" panose="02010600030101010101" pitchFamily="2" charset="-122"/>
                <a:sym typeface="+mn-ea"/>
              </a:rPr>
              <a:t>自交系选育→配合力测定→组合选配→田间试验→生产试验</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1" end="1"/>
                                            </p:txEl>
                                          </p:spTgt>
                                        </p:tgtEl>
                                        <p:attrNameLst>
                                          <p:attrName>style.visibility</p:attrName>
                                        </p:attrNameLst>
                                      </p:cBhvr>
                                      <p:to>
                                        <p:strVal val="visible"/>
                                      </p:to>
                                    </p:set>
                                    <p:anim calcmode="discrete" valueType="clr">
                                      <p:cBhvr override="childStyle">
                                        <p:cTn id="7" dur="80"/>
                                        <p:tgtEl>
                                          <p:spTgt spid="2">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1" end="1"/>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12" dur="8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14" dur="80"/>
                                        <p:tgtEl>
                                          <p:spTgt spid="2">
                                            <p:txEl>
                                              <p:pRg st="2" end="2"/>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19"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课堂小结</a:t>
            </a:r>
            <a:endParaRPr lang="zh-CN" sz="3200" b="1" kern="0" dirty="0" smtClean="0">
              <a:latin typeface="黑体" panose="02010609060101010101" pitchFamily="49" charset="-122"/>
              <a:ea typeface="黑体" panose="02010609060101010101" pitchFamily="49" charset="-122"/>
              <a:sym typeface="+mn-ea"/>
            </a:endParaRPr>
          </a:p>
        </p:txBody>
      </p:sp>
      <p:sp>
        <p:nvSpPr>
          <p:cNvPr id="51" name="标题 1"/>
          <p:cNvSpPr txBox="1"/>
          <p:nvPr/>
        </p:nvSpPr>
        <p:spPr>
          <a:xfrm>
            <a:off x="777240" y="2652395"/>
            <a:ext cx="3035300" cy="485775"/>
          </a:xfrm>
          <a:prstGeom prst="rect">
            <a:avLst/>
          </a:prstGeom>
        </p:spPr>
        <p:txBody>
          <a:bodyPr>
            <a:normAutofit/>
          </a:bodyPr>
          <a:p>
            <a:pPr marR="0" indent="0" defTabSz="914400" eaLnBrk="0" fontAlgn="base" hangingPunct="0">
              <a:lnSpc>
                <a:spcPct val="100000"/>
              </a:lnSpc>
              <a:spcBef>
                <a:spcPct val="0"/>
              </a:spcBef>
              <a:spcAft>
                <a:spcPct val="0"/>
              </a:spcAft>
              <a:buClrTx/>
              <a:buSzTx/>
              <a:buFontTx/>
              <a:buNone/>
              <a:defRPr/>
            </a:pPr>
            <a:r>
              <a:rPr lang="zh-CN" altLang="en-US" sz="2000" kern="0" dirty="0" smtClean="0">
                <a:latin typeface="宋体" panose="02010600030101010101" pitchFamily="2" charset="-122"/>
                <a:ea typeface="宋体" panose="02010600030101010101" pitchFamily="2" charset="-122"/>
                <a:sym typeface="+mn-ea"/>
              </a:rPr>
              <a:t>一、</a:t>
            </a:r>
            <a:r>
              <a:rPr lang="zh-CN" sz="2000" kern="0" dirty="0" smtClean="0">
                <a:latin typeface="宋体" panose="02010600030101010101" pitchFamily="2" charset="-122"/>
                <a:ea typeface="宋体" panose="02010600030101010101" pitchFamily="2" charset="-122"/>
                <a:sym typeface="+mn-ea"/>
              </a:rPr>
              <a:t>杂种优势</a:t>
            </a:r>
            <a:r>
              <a:rPr lang="zh-CN" sz="2000" kern="0" dirty="0">
                <a:latin typeface="宋体" panose="02010600030101010101" pitchFamily="2" charset="-122"/>
                <a:ea typeface="宋体" panose="02010600030101010101" pitchFamily="2" charset="-122"/>
                <a:sym typeface="+mn-ea"/>
              </a:rPr>
              <a:t>的特点</a:t>
            </a:r>
            <a:endParaRPr lang="zh-CN" sz="2000" kern="0" dirty="0">
              <a:latin typeface="宋体" panose="02010600030101010101" pitchFamily="2" charset="-122"/>
              <a:ea typeface="宋体" panose="02010600030101010101" pitchFamily="2" charset="-122"/>
            </a:endParaRPr>
          </a:p>
          <a:p>
            <a:pPr marR="0" indent="0" defTabSz="914400" eaLnBrk="0" fontAlgn="base" hangingPunct="0">
              <a:lnSpc>
                <a:spcPct val="150000"/>
              </a:lnSpc>
              <a:spcBef>
                <a:spcPct val="0"/>
              </a:spcBef>
              <a:spcAft>
                <a:spcPct val="0"/>
              </a:spcAft>
              <a:buClrTx/>
              <a:buSzTx/>
              <a:buFontTx/>
              <a:buNone/>
              <a:defRPr/>
            </a:pPr>
            <a:endParaRPr lang="zh-CN" sz="3200" b="1" kern="0" dirty="0">
              <a:latin typeface="黑体" panose="02010609060101010101" pitchFamily="49" charset="-122"/>
              <a:ea typeface="黑体" panose="02010609060101010101" pitchFamily="49" charset="-122"/>
            </a:endParaRPr>
          </a:p>
          <a:p>
            <a:pPr marR="0" indent="0" defTabSz="914400" eaLnBrk="0" fontAlgn="base" hangingPunct="0">
              <a:lnSpc>
                <a:spcPct val="150000"/>
              </a:lnSpc>
              <a:spcBef>
                <a:spcPct val="0"/>
              </a:spcBef>
              <a:spcAft>
                <a:spcPct val="0"/>
              </a:spcAft>
              <a:buClrTx/>
              <a:buSzTx/>
              <a:buFontTx/>
              <a:buNone/>
              <a:defRPr/>
            </a:pPr>
            <a:endParaRPr kumimoji="0" lang="en-US" altLang="zh-CN" sz="3200" b="1" i="0" kern="0" cap="none" spc="0" normalizeH="0" baseline="0" noProof="0" dirty="0">
              <a:latin typeface="黑体" panose="02010609060101010101" pitchFamily="49" charset="-122"/>
              <a:ea typeface="黑体" panose="02010609060101010101" pitchFamily="49" charset="-122"/>
              <a:cs typeface="+mj-cs"/>
            </a:endParaRPr>
          </a:p>
        </p:txBody>
      </p:sp>
      <p:sp>
        <p:nvSpPr>
          <p:cNvPr id="2" name="文本框 1"/>
          <p:cNvSpPr txBox="1"/>
          <p:nvPr/>
        </p:nvSpPr>
        <p:spPr>
          <a:xfrm>
            <a:off x="4191635" y="1047115"/>
            <a:ext cx="3488690" cy="521970"/>
          </a:xfrm>
          <a:prstGeom prst="rect">
            <a:avLst/>
          </a:prstGeom>
          <a:noFill/>
        </p:spPr>
        <p:txBody>
          <a:bodyPr wrap="square" rtlCol="0">
            <a:spAutoFit/>
          </a:bodyPr>
          <a:p>
            <a:r>
              <a:rPr lang="zh-CN" altLang="en-US" sz="2800">
                <a:latin typeface="宋体" panose="02010600030101010101" pitchFamily="2" charset="-122"/>
                <a:ea typeface="宋体" panose="02010600030101010101" pitchFamily="2" charset="-122"/>
              </a:rPr>
              <a:t>杂种优势的利用</a:t>
            </a:r>
            <a:endParaRPr lang="zh-CN" altLang="en-US" sz="2800">
              <a:latin typeface="宋体" panose="02010600030101010101" pitchFamily="2" charset="-122"/>
              <a:ea typeface="宋体" panose="02010600030101010101" pitchFamily="2" charset="-122"/>
            </a:endParaRPr>
          </a:p>
        </p:txBody>
      </p:sp>
      <p:sp>
        <p:nvSpPr>
          <p:cNvPr id="5" name="标题 1"/>
          <p:cNvSpPr txBox="1"/>
          <p:nvPr/>
        </p:nvSpPr>
        <p:spPr>
          <a:xfrm>
            <a:off x="864870" y="4707890"/>
            <a:ext cx="2560320" cy="495300"/>
          </a:xfrm>
          <a:prstGeom prst="rect">
            <a:avLst/>
          </a:prstGeom>
        </p:spPr>
        <p:txBody>
          <a:bodyPr>
            <a:normAutofit/>
          </a:bodyPr>
          <a:p>
            <a:pPr lvl="0" algn="l" eaLnBrk="0" fontAlgn="base" hangingPunct="0">
              <a:lnSpc>
                <a:spcPct val="100000"/>
              </a:lnSpc>
              <a:buClrTx/>
              <a:buSzTx/>
              <a:buFontTx/>
              <a:defRPr/>
            </a:pPr>
            <a:r>
              <a:rPr lang="zh-CN" altLang="en-US" sz="2000" kern="0" dirty="0" smtClean="0">
                <a:latin typeface="宋体" panose="02010600030101010101" pitchFamily="2" charset="-122"/>
                <a:ea typeface="宋体" panose="02010600030101010101" pitchFamily="2" charset="-122"/>
                <a:sym typeface="+mn-ea"/>
              </a:rPr>
              <a:t>二、杂交种的类别</a:t>
            </a:r>
            <a:endParaRPr lang="zh-CN" altLang="en-US" sz="2000" kern="0" dirty="0" smtClean="0">
              <a:latin typeface="宋体" panose="02010600030101010101" pitchFamily="2" charset="-122"/>
              <a:ea typeface="宋体" panose="02010600030101010101" pitchFamily="2" charset="-122"/>
              <a:sym typeface="+mn-ea"/>
            </a:endParaRPr>
          </a:p>
        </p:txBody>
      </p:sp>
      <p:sp>
        <p:nvSpPr>
          <p:cNvPr id="6" name="文本框 5"/>
          <p:cNvSpPr txBox="1"/>
          <p:nvPr/>
        </p:nvSpPr>
        <p:spPr>
          <a:xfrm>
            <a:off x="3575050" y="1892300"/>
            <a:ext cx="4324350" cy="1814830"/>
          </a:xfrm>
          <a:prstGeom prst="rect">
            <a:avLst/>
          </a:prstGeom>
          <a:noFill/>
        </p:spPr>
        <p:txBody>
          <a:bodyPr wrap="square" rtlCol="0">
            <a:spAutoFit/>
          </a:bodyPr>
          <a:p>
            <a:pPr algn="l">
              <a:lnSpc>
                <a:spcPct val="140000"/>
              </a:lnSpc>
              <a:buClrTx/>
              <a:buSzTx/>
              <a:buNone/>
            </a:pPr>
            <a:r>
              <a:rPr lang="en-US" altLang="zh-CN" sz="2000">
                <a:latin typeface="宋体" panose="02010600030101010101" pitchFamily="2" charset="-122"/>
                <a:ea typeface="宋体" panose="02010600030101010101" pitchFamily="2" charset="-122"/>
                <a:cs typeface="宋体" panose="02010600030101010101" pitchFamily="2" charset="-122"/>
              </a:rPr>
              <a:t>1.</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杂种优势具有普遍性和复杂多样性</a:t>
            </a:r>
            <a:endParaRPr lang="en-US" altLang="zh-CN" sz="200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40000"/>
              </a:lnSpc>
              <a:buClrTx/>
              <a:buSzTx/>
              <a:buNone/>
            </a:pPr>
            <a:r>
              <a:rPr lang="en-US" altLang="zh-CN" sz="2000">
                <a:latin typeface="宋体" panose="02010600030101010101" pitchFamily="2" charset="-122"/>
                <a:ea typeface="宋体" panose="02010600030101010101" pitchFamily="2" charset="-122"/>
                <a:cs typeface="宋体" panose="02010600030101010101" pitchFamily="2" charset="-122"/>
              </a:rPr>
              <a:t>2.</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杂种优势的大小与亲本遗传差异和纯度有关</a:t>
            </a:r>
            <a:endParaRPr lang="en-US" altLang="zh-CN" sz="2000">
              <a:latin typeface="宋体" panose="02010600030101010101" pitchFamily="2" charset="-122"/>
              <a:ea typeface="宋体" panose="02010600030101010101" pitchFamily="2" charset="-122"/>
              <a:cs typeface="宋体" panose="02010600030101010101" pitchFamily="2" charset="-122"/>
              <a:sym typeface="+mn-ea"/>
            </a:endParaRPr>
          </a:p>
          <a:p>
            <a:pPr algn="l">
              <a:lnSpc>
                <a:spcPct val="140000"/>
              </a:lnSpc>
              <a:buClrTx/>
              <a:buSzTx/>
              <a:buNone/>
            </a:pPr>
            <a:r>
              <a:rPr lang="en-US" altLang="zh-CN" sz="2000">
                <a:latin typeface="宋体" panose="02010600030101010101" pitchFamily="2" charset="-122"/>
                <a:ea typeface="宋体" panose="02010600030101010101" pitchFamily="2" charset="-122"/>
                <a:cs typeface="宋体" panose="02010600030101010101" pitchFamily="2" charset="-122"/>
              </a:rPr>
              <a:t>3.</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F</a:t>
            </a:r>
            <a:r>
              <a:rPr lang="en-US" altLang="zh-CN" sz="2000" baseline="-25000">
                <a:latin typeface="宋体" panose="02010600030101010101" pitchFamily="2" charset="-122"/>
                <a:ea typeface="宋体" panose="02010600030101010101" pitchFamily="2" charset="-122"/>
                <a:cs typeface="宋体" panose="02010600030101010101" pitchFamily="2" charset="-122"/>
                <a:sym typeface="+mn-ea"/>
              </a:rPr>
              <a:t>2</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及以后世代杂种优势衰退</a:t>
            </a:r>
            <a:endParaRPr lang="en-US" altLang="zh-CN" sz="2000">
              <a:latin typeface="宋体" panose="02010600030101010101" pitchFamily="2" charset="-122"/>
              <a:ea typeface="宋体" panose="02010600030101010101" pitchFamily="2" charset="-122"/>
              <a:cs typeface="宋体" panose="02010600030101010101" pitchFamily="2" charset="-122"/>
            </a:endParaRPr>
          </a:p>
        </p:txBody>
      </p:sp>
      <p:sp>
        <p:nvSpPr>
          <p:cNvPr id="7" name="文本框 6"/>
          <p:cNvSpPr txBox="1"/>
          <p:nvPr/>
        </p:nvSpPr>
        <p:spPr>
          <a:xfrm>
            <a:off x="3575050" y="3986530"/>
            <a:ext cx="3175000" cy="1938020"/>
          </a:xfrm>
          <a:prstGeom prst="rect">
            <a:avLst/>
          </a:prstGeom>
          <a:noFill/>
        </p:spPr>
        <p:txBody>
          <a:bodyPr wrap="square" rtlCol="0">
            <a:spAutoFit/>
          </a:bodyPr>
          <a:p>
            <a:pPr>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1.</a:t>
            </a:r>
            <a:r>
              <a:rPr lang="zh-CN" altLang="en-US" sz="2000" kern="0" dirty="0">
                <a:latin typeface="宋体" panose="02010600030101010101" pitchFamily="2" charset="-122"/>
                <a:ea typeface="宋体" panose="02010600030101010101" pitchFamily="2" charset="-122"/>
                <a:cs typeface="宋体" panose="02010600030101010101" pitchFamily="2" charset="-122"/>
                <a:sym typeface="+mn-ea"/>
              </a:rPr>
              <a:t>品种间杂交种</a:t>
            </a:r>
            <a:r>
              <a:rPr lang="en-US" altLang="zh-CN" sz="2000"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000"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2.</a:t>
            </a:r>
            <a:r>
              <a:rPr lang="zh-CN" altLang="en-US" sz="2000" kern="0" dirty="0">
                <a:latin typeface="宋体" panose="02010600030101010101" pitchFamily="2" charset="-122"/>
                <a:ea typeface="宋体" panose="02010600030101010101" pitchFamily="2" charset="-122"/>
                <a:cs typeface="宋体" panose="02010600030101010101" pitchFamily="2" charset="-122"/>
                <a:sym typeface="+mn-ea"/>
              </a:rPr>
              <a:t>自交系间杂交种</a:t>
            </a:r>
            <a:r>
              <a:rPr lang="en-US" altLang="zh-CN" sz="2000"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000"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3.</a:t>
            </a:r>
            <a:r>
              <a:rPr lang="zh-CN" altLang="en-US" sz="2000" kern="0" dirty="0">
                <a:latin typeface="宋体" panose="02010600030101010101" pitchFamily="2" charset="-122"/>
                <a:ea typeface="宋体" panose="02010600030101010101" pitchFamily="2" charset="-122"/>
                <a:cs typeface="宋体" panose="02010600030101010101" pitchFamily="2" charset="-122"/>
                <a:sym typeface="+mn-ea"/>
              </a:rPr>
              <a:t>自交不亲和系杂交种</a:t>
            </a:r>
            <a:r>
              <a:rPr lang="en-US" altLang="zh-CN" sz="2000" kern="0"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000" kern="0"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a:lnSpc>
                <a:spcPct val="150000"/>
              </a:lnSpc>
            </a:pPr>
            <a:r>
              <a:rPr lang="en-US" altLang="zh-CN" sz="2000">
                <a:latin typeface="宋体" panose="02010600030101010101" pitchFamily="2" charset="-122"/>
                <a:ea typeface="宋体" panose="02010600030101010101" pitchFamily="2" charset="-122"/>
                <a:cs typeface="宋体" panose="02010600030101010101" pitchFamily="2" charset="-122"/>
              </a:rPr>
              <a:t>4.</a:t>
            </a:r>
            <a:r>
              <a:rPr lang="zh-CN" altLang="en-US" sz="2000" kern="0" dirty="0">
                <a:latin typeface="宋体" panose="02010600030101010101" pitchFamily="2" charset="-122"/>
                <a:ea typeface="宋体" panose="02010600030101010101" pitchFamily="2" charset="-122"/>
                <a:cs typeface="宋体" panose="02010600030101010101" pitchFamily="2" charset="-122"/>
                <a:sym typeface="+mn-ea"/>
              </a:rPr>
              <a:t>种间杂交种</a:t>
            </a:r>
            <a:r>
              <a:rPr lang="en-US" altLang="zh-CN" sz="2000" kern="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000">
              <a:latin typeface="宋体" panose="02010600030101010101" pitchFamily="2" charset="-122"/>
              <a:ea typeface="宋体" panose="02010600030101010101" pitchFamily="2" charset="-122"/>
              <a:cs typeface="宋体" panose="02010600030101010101" pitchFamily="2" charset="-122"/>
            </a:endParaRPr>
          </a:p>
        </p:txBody>
      </p:sp>
      <p:sp>
        <p:nvSpPr>
          <p:cNvPr id="8" name="左大括号 7"/>
          <p:cNvSpPr/>
          <p:nvPr/>
        </p:nvSpPr>
        <p:spPr>
          <a:xfrm>
            <a:off x="3305810" y="2182495"/>
            <a:ext cx="269240" cy="142494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0" name="左大括号 9"/>
          <p:cNvSpPr/>
          <p:nvPr/>
        </p:nvSpPr>
        <p:spPr>
          <a:xfrm>
            <a:off x="3246120" y="4183380"/>
            <a:ext cx="328930" cy="154495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课后作业</a:t>
            </a:r>
            <a:endParaRPr lang="zh-CN" sz="3200" b="1" kern="0" dirty="0" smtClean="0">
              <a:latin typeface="黑体" panose="02010609060101010101" pitchFamily="49" charset="-122"/>
              <a:ea typeface="黑体" panose="02010609060101010101" pitchFamily="49" charset="-122"/>
              <a:sym typeface="+mn-ea"/>
            </a:endParaRPr>
          </a:p>
        </p:txBody>
      </p:sp>
      <p:sp>
        <p:nvSpPr>
          <p:cNvPr id="2" name="文本框 1"/>
          <p:cNvSpPr txBox="1"/>
          <p:nvPr/>
        </p:nvSpPr>
        <p:spPr>
          <a:xfrm>
            <a:off x="1290955" y="1484630"/>
            <a:ext cx="8114030" cy="1974215"/>
          </a:xfrm>
          <a:prstGeom prst="rect">
            <a:avLst/>
          </a:prstGeom>
          <a:noFill/>
        </p:spPr>
        <p:txBody>
          <a:bodyPr wrap="square" rtlCol="0">
            <a:spAutoFit/>
          </a:bodyPr>
          <a:p>
            <a:pPr>
              <a:lnSpc>
                <a:spcPct val="170000"/>
              </a:lnSpc>
            </a:pPr>
            <a:r>
              <a:rPr lang="en-US" altLang="zh-CN" sz="2400">
                <a:latin typeface="宋体" panose="02010600030101010101" pitchFamily="2" charset="-122"/>
                <a:ea typeface="宋体" panose="02010600030101010101" pitchFamily="2" charset="-122"/>
                <a:cs typeface="宋体" panose="02010600030101010101" pitchFamily="2" charset="-122"/>
              </a:rPr>
              <a:t>1.</a:t>
            </a:r>
            <a:r>
              <a:rPr lang="zh-CN" altLang="en-US" sz="2400">
                <a:latin typeface="宋体" panose="02010600030101010101" pitchFamily="2" charset="-122"/>
                <a:ea typeface="宋体" panose="02010600030101010101" pitchFamily="2" charset="-122"/>
                <a:cs typeface="宋体" panose="02010600030101010101" pitchFamily="2" charset="-122"/>
              </a:rPr>
              <a:t>谈一谈杂种优势在农业生产中都表现出哪些特点？</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70000"/>
              </a:lnSpc>
            </a:pPr>
            <a:r>
              <a:rPr lang="en-US" altLang="zh-CN" sz="2400">
                <a:latin typeface="宋体" panose="02010600030101010101" pitchFamily="2" charset="-122"/>
                <a:ea typeface="宋体" panose="02010600030101010101" pitchFamily="2" charset="-122"/>
                <a:cs typeface="宋体" panose="02010600030101010101" pitchFamily="2" charset="-122"/>
              </a:rPr>
              <a:t>2.</a:t>
            </a:r>
            <a:r>
              <a:rPr lang="zh-CN" altLang="en-US" sz="2400">
                <a:latin typeface="宋体" panose="02010600030101010101" pitchFamily="2" charset="-122"/>
                <a:ea typeface="宋体" panose="02010600030101010101" pitchFamily="2" charset="-122"/>
                <a:cs typeface="宋体" panose="02010600030101010101" pitchFamily="2" charset="-122"/>
              </a:rPr>
              <a:t>举例说一说十字花科蔬菜都有哪些？</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70000"/>
              </a:lnSpc>
            </a:pPr>
            <a:r>
              <a:rPr lang="en-US" altLang="zh-CN" sz="2400">
                <a:latin typeface="宋体" panose="02010600030101010101" pitchFamily="2" charset="-122"/>
                <a:ea typeface="宋体" panose="02010600030101010101" pitchFamily="2" charset="-122"/>
                <a:cs typeface="宋体" panose="02010600030101010101" pitchFamily="2" charset="-122"/>
              </a:rPr>
              <a:t>3.</a:t>
            </a:r>
            <a:r>
              <a:rPr lang="zh-CN" altLang="en-US" sz="2400">
                <a:latin typeface="宋体" panose="02010600030101010101" pitchFamily="2" charset="-122"/>
                <a:ea typeface="宋体" panose="02010600030101010101" pitchFamily="2" charset="-122"/>
                <a:cs typeface="宋体" panose="02010600030101010101" pitchFamily="2" charset="-122"/>
              </a:rPr>
              <a:t>生产中利用杂种优势需要具备哪些条件？</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grpSp>
        <p:nvGrpSpPr>
          <p:cNvPr id="13" name="组合 12"/>
          <p:cNvGrpSpPr/>
          <p:nvPr/>
        </p:nvGrpSpPr>
        <p:grpSpPr>
          <a:xfrm>
            <a:off x="2140528" y="2381691"/>
            <a:ext cx="7910945" cy="922060"/>
            <a:chOff x="2140528" y="2317442"/>
            <a:chExt cx="7910945" cy="922060"/>
          </a:xfrm>
        </p:grpSpPr>
        <p:sp>
          <p:nvSpPr>
            <p:cNvPr id="5" name="文本框 4"/>
            <p:cNvSpPr txBox="1"/>
            <p:nvPr/>
          </p:nvSpPr>
          <p:spPr>
            <a:xfrm>
              <a:off x="3834708" y="2317442"/>
              <a:ext cx="4521200" cy="922020"/>
            </a:xfrm>
            <a:prstGeom prst="rect">
              <a:avLst/>
            </a:prstGeom>
            <a:noFill/>
          </p:spPr>
          <p:txBody>
            <a:bodyPr wrap="square" rtlCol="0">
              <a:spAutoFit/>
            </a:bodyPr>
            <a:lstStyle/>
            <a:p>
              <a:pPr algn="ctr"/>
              <a:r>
                <a:rPr lang="zh-CN" altLang="en-US" sz="5400" dirty="0" smtClean="0">
                  <a:solidFill>
                    <a:srgbClr val="00948D"/>
                  </a:solidFill>
                  <a:latin typeface="微软雅黑" panose="020B0503020204020204" pitchFamily="34" charset="-122"/>
                  <a:ea typeface="微软雅黑" panose="020B0503020204020204" pitchFamily="34" charset="-122"/>
                </a:rPr>
                <a:t>谢谢观看！</a:t>
              </a:r>
              <a:r>
                <a:rPr lang="en-US" altLang="zh-CN" sz="5400" dirty="0" smtClean="0">
                  <a:solidFill>
                    <a:srgbClr val="00948D"/>
                  </a:solidFill>
                  <a:latin typeface="微软雅黑" panose="020B0503020204020204" pitchFamily="34" charset="-122"/>
                  <a:ea typeface="微软雅黑" panose="020B0503020204020204" pitchFamily="34" charset="-122"/>
                </a:rPr>
                <a:t> </a:t>
              </a:r>
              <a:endParaRPr lang="zh-CN" altLang="en-US" sz="5400" dirty="0">
                <a:solidFill>
                  <a:srgbClr val="00948D"/>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2140528" y="3239502"/>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pic>
        <p:nvPicPr>
          <p:cNvPr id="7" name="图片 6" descr="IMG_256"/>
          <p:cNvPicPr>
            <a:picLocks noChangeAspect="1"/>
          </p:cNvPicPr>
          <p:nvPr/>
        </p:nvPicPr>
        <p:blipFill>
          <a:blip r:embed="rId3"/>
          <a:stretch>
            <a:fillRect/>
          </a:stretch>
        </p:blipFill>
        <p:spPr>
          <a:xfrm>
            <a:off x="0" y="1905"/>
            <a:ext cx="2032000" cy="2032000"/>
          </a:xfrm>
          <a:prstGeom prst="ellipse">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11" name="文本框 10"/>
          <p:cNvSpPr txBox="1"/>
          <p:nvPr/>
        </p:nvSpPr>
        <p:spPr>
          <a:xfrm>
            <a:off x="3101471" y="2459504"/>
            <a:ext cx="1091358" cy="1938992"/>
          </a:xfrm>
          <a:prstGeom prst="rect">
            <a:avLst/>
          </a:prstGeom>
          <a:noFill/>
        </p:spPr>
        <p:txBody>
          <a:bodyPr wrap="square" rtlCol="0">
            <a:spAutoFit/>
          </a:bodyPr>
          <a:lstStyle/>
          <a:p>
            <a:r>
              <a:rPr lang="zh-CN" altLang="en-US" sz="6000" b="1" dirty="0" smtClean="0">
                <a:solidFill>
                  <a:srgbClr val="00948D"/>
                </a:solidFill>
                <a:latin typeface="微软雅黑" panose="020B0503020204020204" pitchFamily="34" charset="-122"/>
                <a:ea typeface="微软雅黑" panose="020B0503020204020204" pitchFamily="34" charset="-122"/>
              </a:rPr>
              <a:t>目</a:t>
            </a:r>
            <a:endParaRPr lang="en-US" altLang="zh-CN" sz="6000" b="1" dirty="0" smtClean="0">
              <a:solidFill>
                <a:srgbClr val="00948D"/>
              </a:solidFill>
              <a:latin typeface="微软雅黑" panose="020B0503020204020204" pitchFamily="34" charset="-122"/>
              <a:ea typeface="微软雅黑" panose="020B0503020204020204" pitchFamily="34" charset="-122"/>
            </a:endParaRPr>
          </a:p>
          <a:p>
            <a:r>
              <a:rPr lang="zh-CN" altLang="en-US" sz="6000" b="1" dirty="0" smtClean="0">
                <a:solidFill>
                  <a:srgbClr val="00948D"/>
                </a:solidFill>
                <a:latin typeface="微软雅黑" panose="020B0503020204020204" pitchFamily="34" charset="-122"/>
                <a:ea typeface="微软雅黑" panose="020B0503020204020204" pitchFamily="34" charset="-122"/>
              </a:rPr>
              <a:t>录</a:t>
            </a:r>
            <a:endParaRPr lang="zh-CN" altLang="en-US" sz="6000" b="1" dirty="0">
              <a:solidFill>
                <a:srgbClr val="00948D"/>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4648101" y="1385888"/>
            <a:ext cx="0" cy="4086225"/>
          </a:xfrm>
          <a:prstGeom prst="line">
            <a:avLst/>
          </a:prstGeom>
          <a:ln w="22225">
            <a:solidFill>
              <a:srgbClr val="00948D"/>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5211113" y="1480963"/>
            <a:ext cx="4773930" cy="3541395"/>
            <a:chOff x="5547015" y="1944006"/>
            <a:chExt cx="4773930" cy="3541395"/>
          </a:xfrm>
        </p:grpSpPr>
        <p:sp>
          <p:nvSpPr>
            <p:cNvPr id="14" name="矩形 13"/>
            <p:cNvSpPr/>
            <p:nvPr/>
          </p:nvSpPr>
          <p:spPr>
            <a:xfrm>
              <a:off x="5764185" y="2107201"/>
              <a:ext cx="4556760" cy="460375"/>
            </a:xfrm>
            <a:prstGeom prst="rect">
              <a:avLst/>
            </a:prstGeom>
          </p:spPr>
          <p:txBody>
            <a:bodyPr wrap="square">
              <a:spAutoFit/>
            </a:bodyPr>
            <a:lstStyle/>
            <a:p>
              <a:pPr algn="l"/>
              <a:r>
                <a:rPr lang="en-US" altLang="zh-CN" sz="2400" b="1" dirty="0">
                  <a:solidFill>
                    <a:srgbClr val="00948D"/>
                  </a:solidFill>
                  <a:latin typeface="宋体" panose="02010600030101010101" pitchFamily="2" charset="-122"/>
                  <a:ea typeface="宋体" panose="02010600030101010101" pitchFamily="2" charset="-122"/>
                </a:rPr>
                <a:t>01</a:t>
              </a:r>
              <a:r>
                <a:rPr lang="en-US" altLang="zh-CN" sz="2400" b="1" dirty="0" smtClean="0">
                  <a:solidFill>
                    <a:srgbClr val="00948D"/>
                  </a:solidFill>
                  <a:latin typeface="宋体" panose="02010600030101010101" pitchFamily="2" charset="-122"/>
                  <a:ea typeface="宋体" panose="02010600030101010101" pitchFamily="2" charset="-122"/>
                </a:rPr>
                <a:t>.</a:t>
              </a:r>
              <a:r>
                <a:rPr lang="zh-CN" altLang="en-US" sz="2400" b="1" dirty="0" smtClean="0">
                  <a:solidFill>
                    <a:srgbClr val="00948D"/>
                  </a:solidFill>
                  <a:latin typeface="宋体" panose="02010600030101010101" pitchFamily="2" charset="-122"/>
                  <a:ea typeface="宋体" panose="02010600030101010101" pitchFamily="2" charset="-122"/>
                </a:rPr>
                <a:t>杂种优势的特点</a:t>
              </a:r>
              <a:endParaRPr lang="en-US" altLang="zh-CN" sz="2400" b="1" dirty="0">
                <a:solidFill>
                  <a:srgbClr val="00948D"/>
                </a:solidFill>
                <a:latin typeface="宋体" panose="02010600030101010101" pitchFamily="2" charset="-122"/>
                <a:ea typeface="宋体" panose="02010600030101010101" pitchFamily="2" charset="-122"/>
              </a:endParaRPr>
            </a:p>
          </p:txBody>
        </p:sp>
        <p:sp>
          <p:nvSpPr>
            <p:cNvPr id="16" name="矩形 15"/>
            <p:cNvSpPr/>
            <p:nvPr/>
          </p:nvSpPr>
          <p:spPr>
            <a:xfrm>
              <a:off x="5765455" y="3071766"/>
              <a:ext cx="3706495" cy="460375"/>
            </a:xfrm>
            <a:prstGeom prst="rect">
              <a:avLst/>
            </a:prstGeom>
          </p:spPr>
          <p:txBody>
            <a:bodyPr wrap="square">
              <a:spAutoFit/>
            </a:bodyPr>
            <a:lstStyle/>
            <a:p>
              <a:pPr algn="l"/>
              <a:r>
                <a:rPr lang="zh-CN" altLang="en-US" sz="2400" b="1" dirty="0" smtClean="0">
                  <a:solidFill>
                    <a:srgbClr val="00948D"/>
                  </a:solidFill>
                  <a:latin typeface="宋体" panose="02010600030101010101" pitchFamily="2" charset="-122"/>
                  <a:ea typeface="宋体" panose="02010600030101010101" pitchFamily="2" charset="-122"/>
                </a:rPr>
                <a:t>02.杂交种的类别</a:t>
              </a:r>
              <a:endParaRPr lang="zh-CN" altLang="en-US" sz="2400" b="1" dirty="0" smtClean="0">
                <a:solidFill>
                  <a:srgbClr val="00948D"/>
                </a:solidFill>
                <a:latin typeface="宋体" panose="02010600030101010101" pitchFamily="2" charset="-122"/>
                <a:ea typeface="宋体" panose="02010600030101010101" pitchFamily="2" charset="-122"/>
              </a:endParaRPr>
            </a:p>
          </p:txBody>
        </p:sp>
        <p:sp>
          <p:nvSpPr>
            <p:cNvPr id="17" name="矩形 16"/>
            <p:cNvSpPr/>
            <p:nvPr/>
          </p:nvSpPr>
          <p:spPr>
            <a:xfrm>
              <a:off x="5765455" y="4028076"/>
              <a:ext cx="4029710" cy="460375"/>
            </a:xfrm>
            <a:prstGeom prst="rect">
              <a:avLst/>
            </a:prstGeom>
          </p:spPr>
          <p:txBody>
            <a:bodyPr wrap="square">
              <a:spAutoFit/>
            </a:bodyPr>
            <a:lstStyle/>
            <a:p>
              <a:pPr algn="l"/>
              <a:r>
                <a:rPr lang="zh-CN" altLang="en-US" sz="2400" b="1" dirty="0" smtClean="0">
                  <a:solidFill>
                    <a:srgbClr val="00948D"/>
                  </a:solidFill>
                  <a:latin typeface="宋体" panose="02010600030101010101" pitchFamily="2" charset="-122"/>
                  <a:ea typeface="宋体" panose="02010600030101010101" pitchFamily="2" charset="-122"/>
                </a:rPr>
                <a:t>03.利用杂种优势的基本条件</a:t>
              </a:r>
              <a:endParaRPr lang="zh-CN" altLang="en-US" sz="2400" b="1" dirty="0" smtClean="0">
                <a:solidFill>
                  <a:srgbClr val="00948D"/>
                </a:solidFill>
                <a:latin typeface="宋体" panose="02010600030101010101" pitchFamily="2" charset="-122"/>
                <a:ea typeface="宋体" panose="02010600030101010101" pitchFamily="2" charset="-122"/>
              </a:endParaRPr>
            </a:p>
          </p:txBody>
        </p:sp>
        <p:sp>
          <p:nvSpPr>
            <p:cNvPr id="18" name="矩形 17"/>
            <p:cNvSpPr/>
            <p:nvPr/>
          </p:nvSpPr>
          <p:spPr>
            <a:xfrm>
              <a:off x="5764820" y="4927871"/>
              <a:ext cx="4050030" cy="460375"/>
            </a:xfrm>
            <a:prstGeom prst="rect">
              <a:avLst/>
            </a:prstGeom>
          </p:spPr>
          <p:txBody>
            <a:bodyPr wrap="square">
              <a:spAutoFit/>
            </a:bodyPr>
            <a:lstStyle/>
            <a:p>
              <a:pPr algn="l"/>
              <a:r>
                <a:rPr lang="zh-CN" altLang="en-US" sz="2400" b="1" dirty="0" smtClean="0">
                  <a:solidFill>
                    <a:srgbClr val="00948D"/>
                  </a:solidFill>
                  <a:latin typeface="宋体" panose="02010600030101010101" pitchFamily="2" charset="-122"/>
                  <a:ea typeface="宋体" panose="02010600030101010101" pitchFamily="2" charset="-122"/>
                </a:rPr>
                <a:t>04.杂交种种子的生产</a:t>
              </a:r>
              <a:endParaRPr lang="zh-CN" altLang="en-US" sz="2400" b="1" dirty="0" smtClean="0">
                <a:solidFill>
                  <a:srgbClr val="00948D"/>
                </a:solidFill>
                <a:latin typeface="宋体" panose="02010600030101010101" pitchFamily="2" charset="-122"/>
                <a:ea typeface="宋体" panose="02010600030101010101" pitchFamily="2" charset="-122"/>
              </a:endParaRPr>
            </a:p>
          </p:txBody>
        </p:sp>
        <p:sp>
          <p:nvSpPr>
            <p:cNvPr id="20" name="矩形 19"/>
            <p:cNvSpPr/>
            <p:nvPr/>
          </p:nvSpPr>
          <p:spPr>
            <a:xfrm>
              <a:off x="5558445" y="1944006"/>
              <a:ext cx="4471035" cy="814705"/>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矩形 20"/>
            <p:cNvSpPr/>
            <p:nvPr/>
          </p:nvSpPr>
          <p:spPr>
            <a:xfrm>
              <a:off x="5547015" y="2937146"/>
              <a:ext cx="4472305"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2" name="矩形 21"/>
            <p:cNvSpPr/>
            <p:nvPr/>
          </p:nvSpPr>
          <p:spPr>
            <a:xfrm>
              <a:off x="5558445" y="3844561"/>
              <a:ext cx="4472305" cy="733425"/>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atin typeface="微软雅黑" panose="020B0503020204020204" pitchFamily="34" charset="-122"/>
                <a:ea typeface="微软雅黑" panose="020B0503020204020204" pitchFamily="34" charset="-122"/>
              </a:endParaRPr>
            </a:p>
          </p:txBody>
        </p:sp>
        <p:sp>
          <p:nvSpPr>
            <p:cNvPr id="23" name="矩形 22"/>
            <p:cNvSpPr/>
            <p:nvPr/>
          </p:nvSpPr>
          <p:spPr>
            <a:xfrm>
              <a:off x="5558445" y="4803411"/>
              <a:ext cx="4449445"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sp>
        <p:nvSpPr>
          <p:cNvPr id="15" name="矩形 14"/>
          <p:cNvSpPr/>
          <p:nvPr/>
        </p:nvSpPr>
        <p:spPr>
          <a:xfrm>
            <a:off x="5429885" y="5337175"/>
            <a:ext cx="3268345" cy="460375"/>
          </a:xfrm>
          <a:prstGeom prst="rect">
            <a:avLst/>
          </a:prstGeom>
        </p:spPr>
        <p:txBody>
          <a:bodyPr wrap="square">
            <a:spAutoFit/>
          </a:bodyPr>
          <a:lstStyle/>
          <a:p>
            <a:pPr algn="l"/>
            <a:r>
              <a:rPr lang="zh-CN" altLang="en-US" sz="2400" b="1" dirty="0" smtClean="0">
                <a:solidFill>
                  <a:srgbClr val="00948D"/>
                </a:solidFill>
                <a:latin typeface="宋体" panose="02010600030101010101" pitchFamily="2" charset="-122"/>
                <a:ea typeface="宋体" panose="02010600030101010101" pitchFamily="2" charset="-122"/>
              </a:rPr>
              <a:t>05.杂交制种技术</a:t>
            </a:r>
            <a:endParaRPr lang="zh-CN" altLang="en-US" sz="2400" b="1" dirty="0" smtClean="0">
              <a:solidFill>
                <a:srgbClr val="00948D"/>
              </a:solidFill>
              <a:latin typeface="宋体" panose="02010600030101010101" pitchFamily="2" charset="-122"/>
              <a:ea typeface="宋体" panose="02010600030101010101" pitchFamily="2" charset="-122"/>
            </a:endParaRPr>
          </a:p>
        </p:txBody>
      </p:sp>
      <p:sp>
        <p:nvSpPr>
          <p:cNvPr id="19" name="矩形 18"/>
          <p:cNvSpPr/>
          <p:nvPr/>
        </p:nvSpPr>
        <p:spPr>
          <a:xfrm>
            <a:off x="5216525" y="5248275"/>
            <a:ext cx="4455160"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2" name="文本框 1"/>
          <p:cNvSpPr txBox="1"/>
          <p:nvPr/>
        </p:nvSpPr>
        <p:spPr>
          <a:xfrm>
            <a:off x="603885" y="816610"/>
            <a:ext cx="8900795" cy="1938020"/>
          </a:xfrm>
          <a:prstGeom prst="rect">
            <a:avLst/>
          </a:prstGeom>
          <a:noFill/>
        </p:spPr>
        <p:txBody>
          <a:bodyPr wrap="square" rtlCol="0">
            <a:spAutoFit/>
          </a:bodyPr>
          <a:p>
            <a:pPr>
              <a:lnSpc>
                <a:spcPct val="150000"/>
              </a:lnSpc>
            </a:pPr>
            <a:r>
              <a:rPr lang="zh-CN" altLang="en-US" sz="3200">
                <a:latin typeface="宋体" panose="02010600030101010101" pitchFamily="2" charset="-122"/>
                <a:ea typeface="宋体" panose="02010600030101010101" pitchFamily="2" charset="-122"/>
              </a:rPr>
              <a:t>杂种优势：</a:t>
            </a:r>
            <a:r>
              <a:rPr lang="zh-CN" altLang="en-US" sz="2400">
                <a:latin typeface="宋体" panose="02010600030101010101" pitchFamily="2" charset="-122"/>
                <a:ea typeface="宋体" panose="02010600030101010101" pitchFamily="2" charset="-122"/>
              </a:rPr>
              <a:t>是指由两个或两个以上遗传性不同的亲本杂交所产生的杂种一代，在生长势、生长量、生活力、结实性、发育速度以及对不良环境的抗性等方面，优于其亲本的现象。</a:t>
            </a:r>
            <a:endParaRPr lang="zh-CN" altLang="en-US" sz="2400">
              <a:latin typeface="宋体" panose="02010600030101010101" pitchFamily="2" charset="-122"/>
              <a:ea typeface="宋体" panose="02010600030101010101" pitchFamily="2" charset="-122"/>
            </a:endParaRPr>
          </a:p>
        </p:txBody>
      </p:sp>
      <p:pic>
        <p:nvPicPr>
          <p:cNvPr id="100" name="图片 99"/>
          <p:cNvPicPr/>
          <p:nvPr/>
        </p:nvPicPr>
        <p:blipFill>
          <a:blip r:embed="rId3"/>
          <a:stretch>
            <a:fillRect/>
          </a:stretch>
        </p:blipFill>
        <p:spPr>
          <a:xfrm>
            <a:off x="603885" y="3114040"/>
            <a:ext cx="4336415" cy="2649855"/>
          </a:xfrm>
          <a:prstGeom prst="roundRect">
            <a:avLst/>
          </a:prstGeom>
          <a:noFill/>
          <a:ln w="9525">
            <a:noFill/>
          </a:ln>
        </p:spPr>
      </p:pic>
      <p:pic>
        <p:nvPicPr>
          <p:cNvPr id="102" name="图片 101"/>
          <p:cNvPicPr/>
          <p:nvPr/>
        </p:nvPicPr>
        <p:blipFill>
          <a:blip r:embed="rId4"/>
          <a:stretch>
            <a:fillRect/>
          </a:stretch>
        </p:blipFill>
        <p:spPr>
          <a:xfrm>
            <a:off x="3810635" y="4225290"/>
            <a:ext cx="4269740" cy="2632710"/>
          </a:xfrm>
          <a:prstGeom prst="roundRect">
            <a:avLst/>
          </a:prstGeom>
          <a:noFill/>
          <a:ln w="9525">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pic>
        <p:nvPicPr>
          <p:cNvPr id="50" name="图片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sp>
        <p:nvSpPr>
          <p:cNvPr id="51" name="标题 1"/>
          <p:cNvSpPr txBox="1"/>
          <p:nvPr/>
        </p:nvSpPr>
        <p:spPr>
          <a:xfrm>
            <a:off x="762000" y="566420"/>
            <a:ext cx="4249420" cy="685165"/>
          </a:xfrm>
          <a:prstGeom prst="rect">
            <a:avLst/>
          </a:prstGeom>
        </p:spPr>
        <p:txBody>
          <a:bodyPr>
            <a:normAutofit/>
          </a:bodyPr>
          <a:lstStyle/>
          <a:p>
            <a:pPr marR="0" indent="0" defTabSz="914400" eaLnBrk="0" fontAlgn="base" hangingPunct="0">
              <a:lnSpc>
                <a:spcPct val="100000"/>
              </a:lnSpc>
              <a:spcBef>
                <a:spcPct val="0"/>
              </a:spcBef>
              <a:spcAft>
                <a:spcPct val="0"/>
              </a:spcAft>
              <a:buClrTx/>
              <a:buSzTx/>
              <a:buFontTx/>
              <a:buNone/>
              <a:defRPr/>
            </a:pPr>
            <a:r>
              <a:rPr lang="zh-CN" altLang="en-US" sz="3200" b="1" kern="0" dirty="0" smtClean="0">
                <a:latin typeface="黑体" panose="02010609060101010101" pitchFamily="49" charset="-122"/>
                <a:ea typeface="黑体" panose="02010609060101010101" pitchFamily="49" charset="-122"/>
                <a:sym typeface="+mn-ea"/>
              </a:rPr>
              <a:t>一、</a:t>
            </a:r>
            <a:r>
              <a:rPr lang="zh-CN" sz="3200" b="1" kern="0" dirty="0" smtClean="0">
                <a:latin typeface="黑体" panose="02010609060101010101" pitchFamily="49" charset="-122"/>
                <a:ea typeface="黑体" panose="02010609060101010101" pitchFamily="49" charset="-122"/>
                <a:sym typeface="+mn-ea"/>
              </a:rPr>
              <a:t>杂种优势</a:t>
            </a:r>
            <a:r>
              <a:rPr lang="zh-CN" sz="3200" b="1" kern="0" dirty="0">
                <a:latin typeface="黑体" panose="02010609060101010101" pitchFamily="49" charset="-122"/>
                <a:ea typeface="黑体" panose="02010609060101010101" pitchFamily="49" charset="-122"/>
                <a:sym typeface="+mn-ea"/>
              </a:rPr>
              <a:t>的特点</a:t>
            </a:r>
            <a:endParaRPr lang="zh-CN" sz="3200" b="1" kern="0" dirty="0">
              <a:latin typeface="黑体" panose="02010609060101010101" pitchFamily="49" charset="-122"/>
              <a:ea typeface="黑体" panose="02010609060101010101" pitchFamily="49" charset="-122"/>
            </a:endParaRPr>
          </a:p>
          <a:p>
            <a:pPr marR="0" indent="0" defTabSz="914400" eaLnBrk="0" fontAlgn="base" hangingPunct="0">
              <a:lnSpc>
                <a:spcPct val="150000"/>
              </a:lnSpc>
              <a:spcBef>
                <a:spcPct val="0"/>
              </a:spcBef>
              <a:spcAft>
                <a:spcPct val="0"/>
              </a:spcAft>
              <a:buClrTx/>
              <a:buSzTx/>
              <a:buFontTx/>
              <a:buNone/>
              <a:defRPr/>
            </a:pPr>
            <a:endParaRPr lang="zh-CN" sz="3200" b="1" kern="0" dirty="0">
              <a:latin typeface="黑体" panose="02010609060101010101" pitchFamily="49" charset="-122"/>
              <a:ea typeface="黑体" panose="02010609060101010101" pitchFamily="49" charset="-122"/>
            </a:endParaRPr>
          </a:p>
          <a:p>
            <a:pPr marR="0" indent="0" defTabSz="914400" eaLnBrk="0" fontAlgn="base" hangingPunct="0">
              <a:lnSpc>
                <a:spcPct val="150000"/>
              </a:lnSpc>
              <a:spcBef>
                <a:spcPct val="0"/>
              </a:spcBef>
              <a:spcAft>
                <a:spcPct val="0"/>
              </a:spcAft>
              <a:buClrTx/>
              <a:buSzTx/>
              <a:buFontTx/>
              <a:buNone/>
              <a:defRPr/>
            </a:pPr>
            <a:endParaRPr kumimoji="0" lang="en-US" altLang="zh-CN" sz="3200" b="1" i="0" kern="0" cap="none" spc="0" normalizeH="0" baseline="0" noProof="0" dirty="0">
              <a:latin typeface="黑体" panose="02010609060101010101" pitchFamily="49" charset="-122"/>
              <a:ea typeface="黑体" panose="02010609060101010101" pitchFamily="49" charset="-122"/>
              <a:cs typeface="+mj-cs"/>
            </a:endParaRPr>
          </a:p>
        </p:txBody>
      </p:sp>
      <p:sp>
        <p:nvSpPr>
          <p:cNvPr id="52" name="内容占位符 2"/>
          <p:cNvSpPr txBox="1"/>
          <p:nvPr/>
        </p:nvSpPr>
        <p:spPr>
          <a:xfrm>
            <a:off x="607695" y="1920875"/>
            <a:ext cx="8829040" cy="1588135"/>
          </a:xfrm>
          <a:prstGeom prst="rect">
            <a:avLst/>
          </a:prstGeom>
        </p:spPr>
        <p:txBody>
          <a:bodyPr>
            <a:noAutofit/>
          </a:bodyPr>
          <a:lstStyle/>
          <a:p>
            <a:pPr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lang="zh-CN" sz="2400" kern="0" dirty="0">
                <a:solidFill>
                  <a:srgbClr val="000000"/>
                </a:solidFill>
                <a:latin typeface="宋体" panose="02010600030101010101" pitchFamily="2" charset="-122"/>
                <a:ea typeface="宋体" panose="02010600030101010101" pitchFamily="2" charset="-122"/>
              </a:rPr>
              <a:t>如甜菜三倍体杂交种，块根的优势很大，但生殖能力退化；杂交高粱的产量性状优势很大，但品质性状却表现劣势。</a:t>
            </a:r>
            <a:endParaRPr lang="zh-CN" sz="2400" kern="0" dirty="0">
              <a:solidFill>
                <a:srgbClr val="000000"/>
              </a:solidFill>
              <a:latin typeface="宋体" panose="02010600030101010101" pitchFamily="2" charset="-122"/>
              <a:ea typeface="宋体" panose="02010600030101010101" pitchFamily="2" charset="-122"/>
            </a:endParaRPr>
          </a:p>
        </p:txBody>
      </p:sp>
      <p:sp>
        <p:nvSpPr>
          <p:cNvPr id="56" name="内容占位符 2"/>
          <p:cNvSpPr txBox="1"/>
          <p:nvPr/>
        </p:nvSpPr>
        <p:spPr>
          <a:xfrm>
            <a:off x="607695" y="1251585"/>
            <a:ext cx="5962650" cy="740410"/>
          </a:xfrm>
          <a:prstGeom prst="rect">
            <a:avLst/>
          </a:prstGeom>
        </p:spPr>
        <p:txBody>
          <a:bodyPr>
            <a:noAutofit/>
          </a:bodyPr>
          <a:lstStyle/>
          <a:p>
            <a:pPr fontAlgn="base">
              <a:lnSpc>
                <a:spcPct val="125000"/>
              </a:lnSpc>
              <a:spcAft>
                <a:spcPct val="0"/>
              </a:spcAft>
              <a:defRPr/>
            </a:pPr>
            <a:r>
              <a:rPr lang="zh-CN" sz="2400" b="1" kern="0" dirty="0">
                <a:latin typeface="宋体" panose="02010600030101010101" pitchFamily="2" charset="-122"/>
                <a:ea typeface="宋体" panose="02010600030101010101" pitchFamily="2" charset="-122"/>
                <a:sym typeface="+mn-ea"/>
              </a:rPr>
              <a:t>（一）</a:t>
            </a:r>
            <a:r>
              <a:rPr sz="2400" b="1" kern="0" dirty="0">
                <a:latin typeface="宋体" panose="02010600030101010101" pitchFamily="2" charset="-122"/>
                <a:ea typeface="宋体" panose="02010600030101010101" pitchFamily="2" charset="-122"/>
                <a:sym typeface="+mn-ea"/>
              </a:rPr>
              <a:t>杂种优势具有普遍性和复杂多样性</a:t>
            </a:r>
            <a:r>
              <a:rPr sz="2800" b="1" kern="0" dirty="0">
                <a:solidFill>
                  <a:srgbClr val="000000"/>
                </a:solidFill>
                <a:latin typeface="楷体" panose="02010609060101010101" charset="-122"/>
                <a:ea typeface="楷体" panose="02010609060101010101" charset="-122"/>
                <a:sym typeface="+mn-ea"/>
              </a:rPr>
              <a:t> </a:t>
            </a:r>
            <a:endParaRPr sz="2800" b="1" kern="0" dirty="0">
              <a:solidFill>
                <a:srgbClr val="000000"/>
              </a:solidFill>
              <a:latin typeface="楷体" panose="02010609060101010101" charset="-122"/>
              <a:ea typeface="楷体" panose="02010609060101010101" charset="-122"/>
              <a:sym typeface="+mn-ea"/>
            </a:endParaRPr>
          </a:p>
        </p:txBody>
      </p:sp>
      <p:pic>
        <p:nvPicPr>
          <p:cNvPr id="103" name="图片 102"/>
          <p:cNvPicPr/>
          <p:nvPr/>
        </p:nvPicPr>
        <p:blipFill>
          <a:blip r:embed="rId3"/>
          <a:stretch>
            <a:fillRect/>
          </a:stretch>
        </p:blipFill>
        <p:spPr>
          <a:xfrm>
            <a:off x="901065" y="3319145"/>
            <a:ext cx="3409950" cy="3079750"/>
          </a:xfrm>
          <a:prstGeom prst="ellipse">
            <a:avLst/>
          </a:prstGeom>
          <a:noFill/>
          <a:ln w="9525">
            <a:noFill/>
          </a:ln>
        </p:spPr>
      </p:pic>
      <p:pic>
        <p:nvPicPr>
          <p:cNvPr id="104" name="图片 103"/>
          <p:cNvPicPr/>
          <p:nvPr/>
        </p:nvPicPr>
        <p:blipFill>
          <a:blip r:embed="rId4"/>
          <a:stretch>
            <a:fillRect/>
          </a:stretch>
        </p:blipFill>
        <p:spPr>
          <a:xfrm>
            <a:off x="5362575" y="3404235"/>
            <a:ext cx="3450590" cy="2910205"/>
          </a:xfrm>
          <a:prstGeom prst="ellipse">
            <a:avLst/>
          </a:prstGeom>
          <a:noFill/>
          <a:ln w="9525">
            <a:noFill/>
          </a:ln>
        </p:spPr>
      </p:pic>
      <p:sp>
        <p:nvSpPr>
          <p:cNvPr id="2" name="文本框 1"/>
          <p:cNvSpPr txBox="1"/>
          <p:nvPr/>
        </p:nvSpPr>
        <p:spPr>
          <a:xfrm>
            <a:off x="1910080" y="6398895"/>
            <a:ext cx="1804035" cy="398780"/>
          </a:xfrm>
          <a:prstGeom prst="rect">
            <a:avLst/>
          </a:prstGeom>
          <a:noFill/>
        </p:spPr>
        <p:txBody>
          <a:bodyPr wrap="square" rtlCol="0">
            <a:spAutoFit/>
          </a:bodyPr>
          <a:p>
            <a:pPr algn="l">
              <a:buClrTx/>
              <a:buSzTx/>
              <a:buFontTx/>
            </a:pPr>
            <a:r>
              <a:rPr lang="zh-CN" sz="2000" kern="0" dirty="0">
                <a:solidFill>
                  <a:srgbClr val="000000"/>
                </a:solidFill>
                <a:latin typeface="宋体" panose="02010600030101010101" pitchFamily="2" charset="-122"/>
                <a:ea typeface="宋体" panose="02010600030101010101" pitchFamily="2" charset="-122"/>
              </a:rPr>
              <a:t>甜菜的块根</a:t>
            </a:r>
            <a:endParaRPr lang="zh-CN" sz="2000" kern="0" dirty="0">
              <a:solidFill>
                <a:srgbClr val="000000"/>
              </a:solidFill>
              <a:latin typeface="宋体" panose="02010600030101010101" pitchFamily="2" charset="-122"/>
              <a:ea typeface="宋体" panose="02010600030101010101" pitchFamily="2" charset="-122"/>
            </a:endParaRPr>
          </a:p>
        </p:txBody>
      </p:sp>
      <p:sp>
        <p:nvSpPr>
          <p:cNvPr id="3" name="文本框 2"/>
          <p:cNvSpPr txBox="1"/>
          <p:nvPr/>
        </p:nvSpPr>
        <p:spPr>
          <a:xfrm>
            <a:off x="6570345" y="6314440"/>
            <a:ext cx="1345565" cy="398780"/>
          </a:xfrm>
          <a:prstGeom prst="rect">
            <a:avLst/>
          </a:prstGeom>
          <a:noFill/>
        </p:spPr>
        <p:txBody>
          <a:bodyPr wrap="square" rtlCol="0">
            <a:spAutoFit/>
          </a:bodyPr>
          <a:p>
            <a:r>
              <a:rPr lang="zh-CN" sz="2000" kern="0" dirty="0">
                <a:solidFill>
                  <a:srgbClr val="000000"/>
                </a:solidFill>
                <a:latin typeface="宋体" panose="02010600030101010101" pitchFamily="2" charset="-122"/>
                <a:ea typeface="宋体" panose="02010600030101010101" pitchFamily="2" charset="-122"/>
              </a:rPr>
              <a:t>高粱果实</a:t>
            </a:r>
            <a:endParaRPr lang="zh-CN" sz="2000" kern="0" dirty="0">
              <a:solidFill>
                <a:srgbClr val="00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37" name="内容占位符 2"/>
          <p:cNvSpPr txBox="1"/>
          <p:nvPr/>
        </p:nvSpPr>
        <p:spPr>
          <a:xfrm>
            <a:off x="603042" y="543198"/>
            <a:ext cx="8075930" cy="740410"/>
          </a:xfrm>
          <a:prstGeom prst="rect">
            <a:avLst/>
          </a:prstGeom>
        </p:spPr>
        <p:txBody>
          <a:bodyPr>
            <a:noAutofit/>
          </a:bodyPr>
          <a:lstStyle/>
          <a:p>
            <a:pPr fontAlgn="base">
              <a:lnSpc>
                <a:spcPct val="125000"/>
              </a:lnSpc>
              <a:spcAft>
                <a:spcPct val="0"/>
              </a:spcAft>
              <a:defRPr/>
            </a:pPr>
            <a:r>
              <a:rPr lang="zh-CN" sz="2400" b="1" kern="0" dirty="0">
                <a:latin typeface="宋体" panose="02010600030101010101" pitchFamily="2" charset="-122"/>
                <a:ea typeface="宋体" panose="02010600030101010101" pitchFamily="2" charset="-122"/>
                <a:sym typeface="+mn-ea"/>
              </a:rPr>
              <a:t>（二）</a:t>
            </a:r>
            <a:r>
              <a:rPr sz="2400" b="1" kern="0" dirty="0">
                <a:latin typeface="宋体" panose="02010600030101010101" pitchFamily="2" charset="-122"/>
                <a:ea typeface="宋体" panose="02010600030101010101" pitchFamily="2" charset="-122"/>
                <a:sym typeface="+mn-ea"/>
              </a:rPr>
              <a:t>杂种优势的大小与亲本遗传差异和纯度有关</a:t>
            </a:r>
            <a:endParaRPr sz="2400" b="1" kern="0" dirty="0">
              <a:latin typeface="宋体" panose="02010600030101010101" pitchFamily="2" charset="-122"/>
              <a:ea typeface="宋体" panose="02010600030101010101" pitchFamily="2" charset="-122"/>
              <a:sym typeface="+mn-ea"/>
            </a:endParaRPr>
          </a:p>
        </p:txBody>
      </p:sp>
      <p:sp>
        <p:nvSpPr>
          <p:cNvPr id="38" name="内容占位符 2"/>
          <p:cNvSpPr txBox="1"/>
          <p:nvPr/>
        </p:nvSpPr>
        <p:spPr>
          <a:xfrm>
            <a:off x="525145" y="1145540"/>
            <a:ext cx="8864600" cy="5243830"/>
          </a:xfrm>
          <a:prstGeom prst="rect">
            <a:avLst/>
          </a:prstGeom>
        </p:spPr>
        <p:txBody>
          <a:bodyPr>
            <a:noAutofit/>
          </a:bodyPr>
          <a:lstStyle/>
          <a:p>
            <a:pPr lvl="0" algn="l" fontAlgn="base">
              <a:lnSpc>
                <a:spcPct val="150000"/>
              </a:lnSpc>
              <a:buClrTx/>
              <a:buSzTx/>
              <a:buFontTx/>
              <a:defRPr/>
            </a:pPr>
            <a:r>
              <a:rPr lang="en-US" sz="2400" b="1" kern="0" dirty="0">
                <a:solidFill>
                  <a:srgbClr val="000000"/>
                </a:solidFill>
                <a:latin typeface="楷体" panose="02010609060101010101" charset="-122"/>
                <a:ea typeface="楷体" panose="02010609060101010101" charset="-122"/>
              </a:rPr>
              <a:t>   </a:t>
            </a:r>
            <a:r>
              <a:rPr sz="2400" kern="0" dirty="0">
                <a:solidFill>
                  <a:srgbClr val="000000"/>
                </a:solidFill>
                <a:latin typeface="宋体" panose="02010600030101010101" pitchFamily="2" charset="-122"/>
                <a:ea typeface="宋体" panose="02010600030101010101" pitchFamily="2" charset="-122"/>
              </a:rPr>
              <a:t> </a:t>
            </a:r>
            <a:r>
              <a:rPr sz="2000" kern="0" dirty="0">
                <a:solidFill>
                  <a:srgbClr val="000000"/>
                </a:solidFill>
                <a:latin typeface="宋体" panose="02010600030101010101" pitchFamily="2" charset="-122"/>
                <a:ea typeface="宋体" panose="02010600030101010101" pitchFamily="2" charset="-122"/>
              </a:rPr>
              <a:t>杂种优势常因植物的种类、繁殖方式、杂交组合方式、具体性状以及栽培条件等不同而异。</a:t>
            </a:r>
            <a:endParaRPr sz="2000" kern="0" dirty="0">
              <a:solidFill>
                <a:srgbClr val="000000"/>
              </a:solidFill>
              <a:latin typeface="宋体" panose="02010600030101010101" pitchFamily="2" charset="-122"/>
              <a:ea typeface="宋体" panose="02010600030101010101" pitchFamily="2" charset="-122"/>
            </a:endParaRPr>
          </a:p>
          <a:p>
            <a:pPr lvl="0" algn="l" fontAlgn="base">
              <a:lnSpc>
                <a:spcPct val="150000"/>
              </a:lnSpc>
              <a:buClrTx/>
              <a:buSzTx/>
              <a:buFontTx/>
              <a:defRPr/>
            </a:pPr>
            <a:r>
              <a:rPr sz="2000" kern="0" dirty="0">
                <a:solidFill>
                  <a:srgbClr val="000000"/>
                </a:solidFill>
                <a:latin typeface="宋体" panose="02010600030101010101" pitchFamily="2" charset="-122"/>
                <a:ea typeface="宋体" panose="02010600030101010101" pitchFamily="2" charset="-122"/>
              </a:rPr>
              <a:t>（1）异花授粉植物要比常异花授粉植物、自花授粉植物的优势表现突出；</a:t>
            </a:r>
            <a:endParaRPr sz="2000" kern="0" dirty="0">
              <a:solidFill>
                <a:srgbClr val="000000"/>
              </a:solidFill>
              <a:latin typeface="宋体" panose="02010600030101010101" pitchFamily="2" charset="-122"/>
              <a:ea typeface="宋体" panose="02010600030101010101" pitchFamily="2" charset="-122"/>
            </a:endParaRPr>
          </a:p>
          <a:p>
            <a:pPr lvl="0" algn="l" fontAlgn="base">
              <a:lnSpc>
                <a:spcPct val="150000"/>
              </a:lnSpc>
              <a:buClrTx/>
              <a:buSzTx/>
              <a:buFontTx/>
              <a:defRPr/>
            </a:pPr>
            <a:r>
              <a:rPr sz="2000" kern="0" dirty="0">
                <a:solidFill>
                  <a:srgbClr val="000000"/>
                </a:solidFill>
                <a:latin typeface="宋体" panose="02010600030101010101" pitchFamily="2" charset="-122"/>
                <a:ea typeface="宋体" panose="02010600030101010101" pitchFamily="2" charset="-122"/>
              </a:rPr>
              <a:t>（2）在一定范围内，亲缘关系远、遗传差异大、特殊配合力高的亲本配制的杂交组合，要比由亲缘关系近、遗传差异小、特殊配合力小的亲本配制的杂交组合优势大；</a:t>
            </a:r>
            <a:endParaRPr sz="2000" kern="0" dirty="0">
              <a:solidFill>
                <a:srgbClr val="000000"/>
              </a:solidFill>
              <a:latin typeface="宋体" panose="02010600030101010101" pitchFamily="2" charset="-122"/>
              <a:ea typeface="宋体" panose="02010600030101010101" pitchFamily="2" charset="-122"/>
            </a:endParaRPr>
          </a:p>
          <a:p>
            <a:pPr lvl="0" algn="l" fontAlgn="base">
              <a:lnSpc>
                <a:spcPct val="150000"/>
              </a:lnSpc>
              <a:buClrTx/>
              <a:buSzTx/>
              <a:buFontTx/>
              <a:defRPr/>
            </a:pPr>
            <a:r>
              <a:rPr sz="2000" kern="0" dirty="0">
                <a:solidFill>
                  <a:srgbClr val="000000"/>
                </a:solidFill>
                <a:latin typeface="宋体" panose="02010600030101010101" pitchFamily="2" charset="-122"/>
                <a:ea typeface="宋体" panose="02010600030101010101" pitchFamily="2" charset="-122"/>
              </a:rPr>
              <a:t>（3）异花授粉植物中，自交系间杂种的优势要比品种间杂种或自交系与品种间杂种优势大。</a:t>
            </a:r>
            <a:endParaRPr sz="2000" kern="0" dirty="0">
              <a:solidFill>
                <a:srgbClr val="000000"/>
              </a:solidFill>
              <a:latin typeface="宋体" panose="02010600030101010101" pitchFamily="2" charset="-122"/>
              <a:ea typeface="宋体" panose="02010600030101010101" pitchFamily="2" charset="-122"/>
            </a:endParaRPr>
          </a:p>
          <a:p>
            <a:pPr lvl="0" algn="l" fontAlgn="base">
              <a:lnSpc>
                <a:spcPct val="150000"/>
              </a:lnSpc>
              <a:buClrTx/>
              <a:buSzTx/>
              <a:buFontTx/>
              <a:defRPr/>
            </a:pPr>
            <a:r>
              <a:rPr sz="2000" kern="0" dirty="0">
                <a:solidFill>
                  <a:srgbClr val="000000"/>
                </a:solidFill>
                <a:latin typeface="宋体" panose="02010600030101010101" pitchFamily="2" charset="-122"/>
                <a:ea typeface="宋体" panose="02010600030101010101" pitchFamily="2" charset="-122"/>
              </a:rPr>
              <a:t>（4）同一杂交组合在适宜的栽培条件下种植要比不适宜的栽培条件下种植优势大。</a:t>
            </a:r>
            <a:endParaRPr sz="2000" kern="0" dirty="0">
              <a:solidFill>
                <a:srgbClr val="00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8">
                                            <p:txEl>
                                              <p:pRg st="1" end="1"/>
                                            </p:txEl>
                                          </p:spTgt>
                                        </p:tgtEl>
                                        <p:attrNameLst>
                                          <p:attrName>style.visibility</p:attrName>
                                        </p:attrNameLst>
                                      </p:cBhvr>
                                      <p:to>
                                        <p:strVal val="visible"/>
                                      </p:to>
                                    </p:set>
                                    <p:anim calcmode="discrete" valueType="clr">
                                      <p:cBhvr override="childStyle">
                                        <p:cTn id="7" dur="80"/>
                                        <p:tgtEl>
                                          <p:spTgt spid="3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8">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8">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8">
                                            <p:txEl>
                                              <p:pRg st="2" end="2"/>
                                            </p:txEl>
                                          </p:spTgt>
                                        </p:tgtEl>
                                        <p:attrNameLst>
                                          <p:attrName>style.visibility</p:attrName>
                                        </p:attrNameLst>
                                      </p:cBhvr>
                                      <p:to>
                                        <p:strVal val="visible"/>
                                      </p:to>
                                    </p:set>
                                    <p:anim calcmode="discrete" valueType="clr">
                                      <p:cBhvr override="childStyle">
                                        <p:cTn id="14" dur="80"/>
                                        <p:tgtEl>
                                          <p:spTgt spid="38">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8">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38">
                                            <p:txEl>
                                              <p:pRg st="2" end="2"/>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8">
                                            <p:txEl>
                                              <p:pRg st="3" end="3"/>
                                            </p:txEl>
                                          </p:spTgt>
                                        </p:tgtEl>
                                        <p:attrNameLst>
                                          <p:attrName>style.visibility</p:attrName>
                                        </p:attrNameLst>
                                      </p:cBhvr>
                                      <p:to>
                                        <p:strVal val="visible"/>
                                      </p:to>
                                    </p:set>
                                    <p:anim calcmode="discrete" valueType="clr">
                                      <p:cBhvr override="childStyle">
                                        <p:cTn id="21" dur="80"/>
                                        <p:tgtEl>
                                          <p:spTgt spid="38">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8">
                                            <p:txEl>
                                              <p:pRg st="3" end="3"/>
                                            </p:txEl>
                                          </p:spTgt>
                                        </p:tgtEl>
                                        <p:attrNameLst>
                                          <p:attrName>fillcolor</p:attrName>
                                        </p:attrNameLst>
                                      </p:cBhvr>
                                      <p:tavLst>
                                        <p:tav tm="0">
                                          <p:val>
                                            <p:clrVal>
                                              <a:schemeClr val="accent2"/>
                                            </p:clrVal>
                                          </p:val>
                                        </p:tav>
                                        <p:tav tm="50000">
                                          <p:val>
                                            <p:clrVal>
                                              <a:schemeClr val="hlink"/>
                                            </p:clrVal>
                                          </p:val>
                                        </p:tav>
                                      </p:tavLst>
                                    </p:anim>
                                    <p:set>
                                      <p:cBhvr>
                                        <p:cTn id="23" dur="80"/>
                                        <p:tgtEl>
                                          <p:spTgt spid="38">
                                            <p:txEl>
                                              <p:pRg st="3" end="3"/>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8">
                                            <p:txEl>
                                              <p:pRg st="4" end="4"/>
                                            </p:txEl>
                                          </p:spTgt>
                                        </p:tgtEl>
                                        <p:attrNameLst>
                                          <p:attrName>style.visibility</p:attrName>
                                        </p:attrNameLst>
                                      </p:cBhvr>
                                      <p:to>
                                        <p:strVal val="visible"/>
                                      </p:to>
                                    </p:set>
                                    <p:anim calcmode="discrete" valueType="clr">
                                      <p:cBhvr override="childStyle">
                                        <p:cTn id="28" dur="80"/>
                                        <p:tgtEl>
                                          <p:spTgt spid="38">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8">
                                            <p:txEl>
                                              <p:pRg st="4" end="4"/>
                                            </p:txEl>
                                          </p:spTgt>
                                        </p:tgtEl>
                                        <p:attrNameLst>
                                          <p:attrName>fillcolor</p:attrName>
                                        </p:attrNameLst>
                                      </p:cBhvr>
                                      <p:tavLst>
                                        <p:tav tm="0">
                                          <p:val>
                                            <p:clrVal>
                                              <a:schemeClr val="accent2"/>
                                            </p:clrVal>
                                          </p:val>
                                        </p:tav>
                                        <p:tav tm="50000">
                                          <p:val>
                                            <p:clrVal>
                                              <a:schemeClr val="hlink"/>
                                            </p:clrVal>
                                          </p:val>
                                        </p:tav>
                                      </p:tavLst>
                                    </p:anim>
                                    <p:set>
                                      <p:cBhvr>
                                        <p:cTn id="30" dur="80"/>
                                        <p:tgtEl>
                                          <p:spTgt spid="38">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50" name="图片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sp>
        <p:nvSpPr>
          <p:cNvPr id="8" name="内容占位符 2"/>
          <p:cNvSpPr txBox="1"/>
          <p:nvPr/>
        </p:nvSpPr>
        <p:spPr>
          <a:xfrm>
            <a:off x="762000" y="1314450"/>
            <a:ext cx="4966335" cy="740410"/>
          </a:xfrm>
          <a:prstGeom prst="rect">
            <a:avLst/>
          </a:prstGeom>
        </p:spPr>
        <p:txBody>
          <a:bodyPr>
            <a:noAutofit/>
          </a:bodyPr>
          <a:lstStyle/>
          <a:p>
            <a:pPr fontAlgn="base">
              <a:lnSpc>
                <a:spcPct val="125000"/>
              </a:lnSpc>
              <a:spcAft>
                <a:spcPct val="0"/>
              </a:spcAft>
              <a:defRPr/>
            </a:pPr>
            <a:r>
              <a:rPr lang="zh-CN" sz="2400" b="1" kern="0" dirty="0">
                <a:latin typeface="宋体" panose="02010600030101010101" pitchFamily="2" charset="-122"/>
                <a:ea typeface="宋体" panose="02010600030101010101" pitchFamily="2" charset="-122"/>
                <a:sym typeface="+mn-ea"/>
              </a:rPr>
              <a:t>（三）</a:t>
            </a:r>
            <a:r>
              <a:rPr sz="2400" b="1" kern="0" dirty="0">
                <a:latin typeface="宋体" panose="02010600030101010101" pitchFamily="2" charset="-122"/>
                <a:ea typeface="宋体" panose="02010600030101010101" pitchFamily="2" charset="-122"/>
                <a:sym typeface="+mn-ea"/>
              </a:rPr>
              <a:t>F</a:t>
            </a:r>
            <a:r>
              <a:rPr sz="2400" b="1" kern="0" baseline="-25000" dirty="0">
                <a:latin typeface="宋体" panose="02010600030101010101" pitchFamily="2" charset="-122"/>
                <a:ea typeface="宋体" panose="02010600030101010101" pitchFamily="2" charset="-122"/>
                <a:sym typeface="+mn-ea"/>
              </a:rPr>
              <a:t>2</a:t>
            </a:r>
            <a:r>
              <a:rPr sz="2400" b="1" kern="0" dirty="0">
                <a:latin typeface="宋体" panose="02010600030101010101" pitchFamily="2" charset="-122"/>
                <a:ea typeface="宋体" panose="02010600030101010101" pitchFamily="2" charset="-122"/>
                <a:sym typeface="+mn-ea"/>
              </a:rPr>
              <a:t>及以后世代杂种优势衰退</a:t>
            </a:r>
            <a:endParaRPr sz="2400" b="1" kern="0" dirty="0">
              <a:latin typeface="宋体" panose="02010600030101010101" pitchFamily="2" charset="-122"/>
              <a:ea typeface="宋体" panose="02010600030101010101" pitchFamily="2" charset="-122"/>
              <a:sym typeface="+mn-ea"/>
            </a:endParaRPr>
          </a:p>
        </p:txBody>
      </p:sp>
      <p:sp>
        <p:nvSpPr>
          <p:cNvPr id="9" name="内容占位符 2"/>
          <p:cNvSpPr txBox="1"/>
          <p:nvPr/>
        </p:nvSpPr>
        <p:spPr>
          <a:xfrm>
            <a:off x="762000" y="2117090"/>
            <a:ext cx="7954645" cy="3060065"/>
          </a:xfrm>
          <a:prstGeom prst="rect">
            <a:avLst/>
          </a:prstGeom>
        </p:spPr>
        <p:txBody>
          <a:bodyPr>
            <a:noAutofit/>
          </a:bodyPr>
          <a:lstStyle/>
          <a:p>
            <a:pPr lvl="0" algn="l" fontAlgn="base">
              <a:lnSpc>
                <a:spcPct val="150000"/>
              </a:lnSpc>
              <a:buClrTx/>
              <a:buSzTx/>
              <a:buFontTx/>
              <a:defRPr/>
            </a:pPr>
            <a:r>
              <a:rPr lang="en-US" sz="2800" b="1" kern="0" dirty="0">
                <a:solidFill>
                  <a:srgbClr val="000000"/>
                </a:solidFill>
                <a:latin typeface="楷体" panose="02010609060101010101" charset="-122"/>
                <a:ea typeface="楷体" panose="02010609060101010101" charset="-122"/>
              </a:rPr>
              <a:t>  </a:t>
            </a:r>
            <a:r>
              <a:rPr sz="2400" kern="0" dirty="0">
                <a:solidFill>
                  <a:srgbClr val="000000"/>
                </a:solidFill>
                <a:latin typeface="宋体" panose="02010600030101010101" pitchFamily="2" charset="-122"/>
                <a:ea typeface="宋体" panose="02010600030101010101" pitchFamily="2" charset="-122"/>
              </a:rPr>
              <a:t>  F</a:t>
            </a:r>
            <a:r>
              <a:rPr sz="2400" kern="0" baseline="-25000" dirty="0">
                <a:solidFill>
                  <a:srgbClr val="000000"/>
                </a:solidFill>
                <a:latin typeface="宋体" panose="02010600030101010101" pitchFamily="2" charset="-122"/>
                <a:ea typeface="宋体" panose="02010600030101010101" pitchFamily="2" charset="-122"/>
              </a:rPr>
              <a:t>1</a:t>
            </a:r>
            <a:r>
              <a:rPr sz="2400" kern="0" dirty="0">
                <a:solidFill>
                  <a:srgbClr val="000000"/>
                </a:solidFill>
                <a:latin typeface="宋体" panose="02010600030101010101" pitchFamily="2" charset="-122"/>
                <a:ea typeface="宋体" panose="02010600030101010101" pitchFamily="2" charset="-122"/>
              </a:rPr>
              <a:t>群体基因型的高度杂合性和表型的整齐一致性是构成杂种优势的基本条件。F</a:t>
            </a:r>
            <a:r>
              <a:rPr sz="2400" kern="0" baseline="-25000" dirty="0">
                <a:solidFill>
                  <a:srgbClr val="000000"/>
                </a:solidFill>
                <a:latin typeface="宋体" panose="02010600030101010101" pitchFamily="2" charset="-122"/>
                <a:ea typeface="宋体" panose="02010600030101010101" pitchFamily="2" charset="-122"/>
              </a:rPr>
              <a:t>2</a:t>
            </a:r>
            <a:r>
              <a:rPr sz="2400" kern="0" dirty="0">
                <a:solidFill>
                  <a:srgbClr val="000000"/>
                </a:solidFill>
                <a:latin typeface="宋体" panose="02010600030101010101" pitchFamily="2" charset="-122"/>
                <a:ea typeface="宋体" panose="02010600030101010101" pitchFamily="2" charset="-122"/>
              </a:rPr>
              <a:t>由于基因的分离，产生多种基因型的个体，个体间性状发生分离，使F</a:t>
            </a:r>
            <a:r>
              <a:rPr sz="2400" kern="0" baseline="-25000" dirty="0">
                <a:solidFill>
                  <a:srgbClr val="000000"/>
                </a:solidFill>
                <a:latin typeface="宋体" panose="02010600030101010101" pitchFamily="2" charset="-122"/>
                <a:ea typeface="宋体" panose="02010600030101010101" pitchFamily="2" charset="-122"/>
              </a:rPr>
              <a:t>2</a:t>
            </a:r>
            <a:r>
              <a:rPr sz="2400" kern="0" dirty="0">
                <a:solidFill>
                  <a:srgbClr val="000000"/>
                </a:solidFill>
                <a:latin typeface="宋体" panose="02010600030101010101" pitchFamily="2" charset="-122"/>
                <a:ea typeface="宋体" panose="02010600030101010101" pitchFamily="2" charset="-122"/>
              </a:rPr>
              <a:t>群体的整齐度和优势明显下降。生产上一般只利用杂种一代。</a:t>
            </a:r>
            <a:endParaRPr sz="2400" kern="0" dirty="0">
              <a:solidFill>
                <a:srgbClr val="000000"/>
              </a:solidFill>
              <a:latin typeface="宋体" panose="02010600030101010101" pitchFamily="2" charset="-122"/>
              <a:ea typeface="宋体" panose="02010600030101010101" pitchFamily="2" charset="-122"/>
            </a:endParaRPr>
          </a:p>
        </p:txBody>
      </p:sp>
      <p:sp>
        <p:nvSpPr>
          <p:cNvPr id="51" name="标题 1"/>
          <p:cNvSpPr txBox="1"/>
          <p:nvPr/>
        </p:nvSpPr>
        <p:spPr>
          <a:xfrm>
            <a:off x="762000" y="566420"/>
            <a:ext cx="4249420" cy="685165"/>
          </a:xfrm>
          <a:prstGeom prst="rect">
            <a:avLst/>
          </a:prstGeom>
        </p:spPr>
        <p:txBody>
          <a:bodyPr>
            <a:normAutofit/>
          </a:bodyPr>
          <a:p>
            <a:pPr marR="0" indent="0" defTabSz="914400" eaLnBrk="0" fontAlgn="base" hangingPunct="0">
              <a:lnSpc>
                <a:spcPct val="100000"/>
              </a:lnSpc>
              <a:spcBef>
                <a:spcPct val="0"/>
              </a:spcBef>
              <a:spcAft>
                <a:spcPct val="0"/>
              </a:spcAft>
              <a:buClrTx/>
              <a:buSzTx/>
              <a:buFontTx/>
              <a:buNone/>
              <a:defRPr/>
            </a:pPr>
            <a:r>
              <a:rPr lang="zh-CN" altLang="en-US" sz="3200" b="1" kern="0" dirty="0" smtClean="0">
                <a:latin typeface="黑体" panose="02010609060101010101" pitchFamily="49" charset="-122"/>
                <a:ea typeface="黑体" panose="02010609060101010101" pitchFamily="49" charset="-122"/>
                <a:sym typeface="+mn-ea"/>
              </a:rPr>
              <a:t>一、</a:t>
            </a:r>
            <a:r>
              <a:rPr lang="zh-CN" sz="3200" b="1" kern="0" dirty="0" smtClean="0">
                <a:latin typeface="黑体" panose="02010609060101010101" pitchFamily="49" charset="-122"/>
                <a:ea typeface="黑体" panose="02010609060101010101" pitchFamily="49" charset="-122"/>
                <a:sym typeface="+mn-ea"/>
              </a:rPr>
              <a:t>杂种优势</a:t>
            </a:r>
            <a:r>
              <a:rPr lang="zh-CN" sz="3200" b="1" kern="0" dirty="0">
                <a:latin typeface="黑体" panose="02010609060101010101" pitchFamily="49" charset="-122"/>
                <a:ea typeface="黑体" panose="02010609060101010101" pitchFamily="49" charset="-122"/>
                <a:sym typeface="+mn-ea"/>
              </a:rPr>
              <a:t>的特点</a:t>
            </a:r>
            <a:endParaRPr lang="zh-CN" sz="3200" b="1" kern="0" dirty="0">
              <a:latin typeface="黑体" panose="02010609060101010101" pitchFamily="49" charset="-122"/>
              <a:ea typeface="黑体" panose="02010609060101010101" pitchFamily="49" charset="-122"/>
            </a:endParaRPr>
          </a:p>
          <a:p>
            <a:pPr marR="0" indent="0" defTabSz="914400" eaLnBrk="0" fontAlgn="base" hangingPunct="0">
              <a:lnSpc>
                <a:spcPct val="150000"/>
              </a:lnSpc>
              <a:spcBef>
                <a:spcPct val="0"/>
              </a:spcBef>
              <a:spcAft>
                <a:spcPct val="0"/>
              </a:spcAft>
              <a:buClrTx/>
              <a:buSzTx/>
              <a:buFontTx/>
              <a:buNone/>
              <a:defRPr/>
            </a:pPr>
            <a:endParaRPr lang="zh-CN" sz="3200" b="1" kern="0" dirty="0">
              <a:latin typeface="黑体" panose="02010609060101010101" pitchFamily="49" charset="-122"/>
              <a:ea typeface="黑体" panose="02010609060101010101" pitchFamily="49" charset="-122"/>
            </a:endParaRPr>
          </a:p>
          <a:p>
            <a:pPr marR="0" indent="0" defTabSz="914400" eaLnBrk="0" fontAlgn="base" hangingPunct="0">
              <a:lnSpc>
                <a:spcPct val="150000"/>
              </a:lnSpc>
              <a:spcBef>
                <a:spcPct val="0"/>
              </a:spcBef>
              <a:spcAft>
                <a:spcPct val="0"/>
              </a:spcAft>
              <a:buClrTx/>
              <a:buSzTx/>
              <a:buFontTx/>
              <a:buNone/>
              <a:defRPr/>
            </a:pPr>
            <a:endParaRPr kumimoji="0" lang="en-US" altLang="zh-CN" sz="3200" b="1" i="0" kern="0" cap="none" spc="0" normalizeH="0" baseline="0" noProof="0" dirty="0">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二、杂交种的类别</a:t>
            </a:r>
            <a:endParaRPr lang="zh-CN" sz="3200" b="1" kern="0" dirty="0" smtClean="0">
              <a:latin typeface="黑体" panose="02010609060101010101" pitchFamily="49" charset="-122"/>
              <a:ea typeface="黑体" panose="02010609060101010101" pitchFamily="49" charset="-122"/>
              <a:sym typeface="+mn-ea"/>
            </a:endParaRPr>
          </a:p>
        </p:txBody>
      </p:sp>
      <p:sp>
        <p:nvSpPr>
          <p:cNvPr id="27" name="内容占位符 2"/>
          <p:cNvSpPr txBox="1"/>
          <p:nvPr/>
        </p:nvSpPr>
        <p:spPr>
          <a:xfrm>
            <a:off x="770890" y="1151890"/>
            <a:ext cx="3063240" cy="740410"/>
          </a:xfrm>
          <a:prstGeom prst="rect">
            <a:avLst/>
          </a:prstGeom>
        </p:spPr>
        <p:txBody>
          <a:bodyPr>
            <a:noAutofit/>
          </a:bodyPr>
          <a:lstStyle/>
          <a:p>
            <a:pPr fontAlgn="base">
              <a:lnSpc>
                <a:spcPct val="125000"/>
              </a:lnSpc>
              <a:spcAft>
                <a:spcPct val="0"/>
              </a:spcAft>
              <a:defRPr/>
            </a:pPr>
            <a:r>
              <a:rPr lang="zh-CN" altLang="en-US" sz="2400" b="1" kern="0" dirty="0">
                <a:solidFill>
                  <a:schemeClr val="tx1"/>
                </a:solidFill>
                <a:latin typeface="宋体" panose="02010600030101010101" pitchFamily="2" charset="-122"/>
                <a:ea typeface="宋体" panose="02010600030101010101" pitchFamily="2" charset="-122"/>
                <a:sym typeface="+mn-ea"/>
              </a:rPr>
              <a:t>（一）品种间杂交种</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28" name="内容占位符 2"/>
          <p:cNvSpPr txBox="1"/>
          <p:nvPr/>
        </p:nvSpPr>
        <p:spPr>
          <a:xfrm>
            <a:off x="770890" y="1837055"/>
            <a:ext cx="9065895" cy="3266440"/>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lang="en-US" sz="2800" b="1" kern="0" dirty="0" smtClean="0">
                <a:solidFill>
                  <a:srgbClr val="000000"/>
                </a:solidFill>
                <a:latin typeface="楷体" panose="02010609060101010101" charset="-122"/>
                <a:ea typeface="楷体" panose="02010609060101010101" charset="-122"/>
              </a:rPr>
              <a:t> </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对于雌雄异花或雌雄同花但去雄方便的植物</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，可采用品种间杂交的方式。</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sz="2400" kern="0" dirty="0" smtClean="0">
                <a:solidFill>
                  <a:srgbClr val="FF0000"/>
                </a:solidFill>
                <a:latin typeface="宋体" panose="02010600030101010101" pitchFamily="2" charset="-122"/>
                <a:ea typeface="宋体" panose="02010600030101010101" pitchFamily="2" charset="-122"/>
                <a:cs typeface="宋体" panose="02010600030101010101" pitchFamily="2" charset="-122"/>
              </a:rPr>
              <a:t>特点</a:t>
            </a:r>
            <a:r>
              <a:rPr sz="2400" kern="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育种程序简单，但由于品种间没有严格自交的过程，品种内株间的遗传基础不完全一致，杂种F</a:t>
            </a:r>
            <a:r>
              <a:rPr sz="2400" kern="0" baseline="-25000" dirty="0">
                <a:solidFill>
                  <a:srgbClr val="000000"/>
                </a:solidFill>
                <a:latin typeface="宋体" panose="02010600030101010101" pitchFamily="2" charset="-122"/>
                <a:ea typeface="宋体" panose="02010600030101010101" pitchFamily="2" charset="-122"/>
                <a:cs typeface="宋体" panose="02010600030101010101" pitchFamily="2" charset="-122"/>
              </a:rPr>
              <a:t>1</a:t>
            </a:r>
            <a:r>
              <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rPr>
              <a:t>表现不太整齐，优势也相对低于自交系间杂交种。</a:t>
            </a:r>
            <a:endParaRPr sz="2400" kern="0"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7"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28">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2" name="内容占位符 2"/>
          <p:cNvSpPr txBox="1"/>
          <p:nvPr/>
        </p:nvSpPr>
        <p:spPr>
          <a:xfrm>
            <a:off x="770890" y="1151890"/>
            <a:ext cx="3539490" cy="740410"/>
          </a:xfrm>
          <a:prstGeom prst="rect">
            <a:avLst/>
          </a:prstGeom>
        </p:spPr>
        <p:txBody>
          <a:bodyPr>
            <a:noAutofit/>
          </a:bodyPr>
          <a:lstStyle/>
          <a:p>
            <a:pPr fontAlgn="base">
              <a:lnSpc>
                <a:spcPct val="125000"/>
              </a:lnSpc>
              <a:spcAft>
                <a:spcPct val="0"/>
              </a:spcAft>
              <a:defRPr/>
            </a:pPr>
            <a:r>
              <a:rPr lang="zh-CN" altLang="en-US" sz="2400" b="1" kern="0" dirty="0">
                <a:latin typeface="宋体" panose="02010600030101010101" pitchFamily="2" charset="-122"/>
                <a:ea typeface="宋体" panose="02010600030101010101" pitchFamily="2" charset="-122"/>
                <a:sym typeface="+mn-ea"/>
              </a:rPr>
              <a:t>（二）自交系间杂交种</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13" name="内容占位符 2"/>
          <p:cNvSpPr txBox="1"/>
          <p:nvPr/>
        </p:nvSpPr>
        <p:spPr>
          <a:xfrm>
            <a:off x="922655" y="1652905"/>
            <a:ext cx="8769985" cy="4281170"/>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对于容易人工自交的植物，可利用自交系间杂交种。是目前生产上普遍采用且增产效果最显著的一种方法。</a:t>
            </a:r>
            <a:endPar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fontAlgn="base">
              <a:lnSpc>
                <a:spcPct val="150000"/>
              </a:lnSpc>
              <a:spcAft>
                <a:spcPct val="0"/>
              </a:spcAft>
              <a:defRPr/>
            </a:pPr>
            <a:r>
              <a:rPr sz="2400" kern="0" dirty="0" smtClean="0">
                <a:solidFill>
                  <a:srgbClr val="FF0000"/>
                </a:solidFill>
                <a:latin typeface="宋体" panose="02010600030101010101" pitchFamily="2" charset="-122"/>
                <a:ea typeface="宋体" panose="02010600030101010101" pitchFamily="2" charset="-122"/>
                <a:cs typeface="宋体" panose="02010600030101010101" pitchFamily="2" charset="-122"/>
              </a:rPr>
              <a:t>特点：</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育种程序复杂，所需时间长，但所配出的杂交种生长整齐一致，优势明显。由于F</a:t>
            </a:r>
            <a:r>
              <a:rPr sz="2400" kern="0" baseline="-2500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2</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出现严重的性状分离，优势急剧下降，一般不宜利用自交系间杂种的F</a:t>
            </a:r>
            <a:r>
              <a:rPr sz="2400" kern="0" baseline="-2500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2</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及以后各世代。</a:t>
            </a:r>
            <a:endPar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二、杂交种的类别</a:t>
            </a:r>
            <a:endParaRPr lang="zh-CN" sz="3200" b="1" kern="0" dirty="0" smtClean="0">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3">
                                            <p:txEl>
                                              <p:pRg st="1" end="1"/>
                                            </p:txEl>
                                          </p:spTgt>
                                        </p:tgtEl>
                                        <p:attrNameLst>
                                          <p:attrName>style.visibility</p:attrName>
                                        </p:attrNameLst>
                                      </p:cBhvr>
                                      <p:to>
                                        <p:strVal val="visible"/>
                                      </p:to>
                                    </p:set>
                                    <p:anim calcmode="discrete" valueType="clr">
                                      <p:cBhvr override="childStyle">
                                        <p:cTn id="7" dur="80"/>
                                        <p:tgtEl>
                                          <p:spTgt spid="1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1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0" y="74654"/>
            <a:ext cx="732773" cy="625012"/>
          </a:xfrm>
          <a:prstGeom prst="rect">
            <a:avLst/>
          </a:prstGeom>
        </p:spPr>
      </p:pic>
      <p:sp>
        <p:nvSpPr>
          <p:cNvPr id="14" name="文本框 9"/>
          <p:cNvSpPr txBox="1">
            <a:spLocks noChangeArrowheads="1"/>
          </p:cNvSpPr>
          <p:nvPr/>
        </p:nvSpPr>
        <p:spPr bwMode="auto">
          <a:xfrm>
            <a:off x="4049713" y="3281363"/>
            <a:ext cx="1009650" cy="584200"/>
          </a:xfrm>
          <a:prstGeom prst="rect">
            <a:avLst/>
          </a:prstGeom>
          <a:noFill/>
          <a:ln w="9525">
            <a:noFill/>
            <a:miter lim="800000"/>
          </a:ln>
        </p:spPr>
        <p:txBody>
          <a:bodyPr>
            <a:spAutoFit/>
          </a:bodyPr>
          <a:lstStyle/>
          <a:p>
            <a:pPr algn="ctr" eaLnBrk="1" hangingPunct="1"/>
            <a:r>
              <a:rPr lang="en-US" altLang="zh-CN" sz="1600">
                <a:solidFill>
                  <a:srgbClr val="FFFFFF"/>
                </a:solidFill>
                <a:latin typeface="微软雅黑" panose="020B0503020204020204" pitchFamily="34" charset="-122"/>
                <a:ea typeface="微软雅黑" panose="020B0503020204020204" pitchFamily="34" charset="-122"/>
              </a:rPr>
              <a:t> </a:t>
            </a:r>
            <a:r>
              <a:rPr lang="zh-CN" altLang="en-US" sz="1600">
                <a:solidFill>
                  <a:srgbClr val="FFFFFF"/>
                </a:solidFill>
                <a:latin typeface="微软雅黑" panose="020B0503020204020204" pitchFamily="34" charset="-122"/>
                <a:ea typeface="微软雅黑" panose="020B0503020204020204" pitchFamily="34" charset="-122"/>
              </a:rPr>
              <a:t>单击添    加标题</a:t>
            </a: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15" name="文本框 10"/>
          <p:cNvSpPr txBox="1">
            <a:spLocks noChangeArrowheads="1"/>
          </p:cNvSpPr>
          <p:nvPr/>
        </p:nvSpPr>
        <p:spPr bwMode="auto">
          <a:xfrm>
            <a:off x="7094538" y="3281363"/>
            <a:ext cx="958850" cy="584200"/>
          </a:xfrm>
          <a:prstGeom prst="rect">
            <a:avLst/>
          </a:prstGeom>
          <a:noFill/>
          <a:ln w="9525">
            <a:noFill/>
            <a:miter lim="800000"/>
          </a:ln>
        </p:spPr>
        <p:txBody>
          <a:bodyPr>
            <a:spAutoFit/>
          </a:bodyPr>
          <a:lstStyle/>
          <a:p>
            <a:pPr algn="ctr" eaLnBrk="1" hangingPunct="1"/>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smtClean="0">
                <a:solidFill>
                  <a:srgbClr val="FFFFFF"/>
                </a:solidFill>
                <a:latin typeface="微软雅黑" panose="020B0503020204020204" pitchFamily="34" charset="-122"/>
                <a:ea typeface="微软雅黑" panose="020B0503020204020204" pitchFamily="34" charset="-122"/>
              </a:rPr>
              <a:t>单添加</a:t>
            </a:r>
            <a:r>
              <a:rPr lang="zh-CN" altLang="en-US" sz="1600" dirty="0">
                <a:solidFill>
                  <a:srgbClr val="FFFFFF"/>
                </a:solidFill>
                <a:latin typeface="微软雅黑" panose="020B0503020204020204" pitchFamily="34" charset="-122"/>
                <a:ea typeface="微软雅黑" panose="020B0503020204020204" pitchFamily="34" charset="-122"/>
              </a:rPr>
              <a:t>标题</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6" name="文本框 11"/>
          <p:cNvSpPr txBox="1">
            <a:spLocks noChangeArrowheads="1"/>
          </p:cNvSpPr>
          <p:nvPr/>
        </p:nvSpPr>
        <p:spPr bwMode="auto">
          <a:xfrm>
            <a:off x="5699125" y="1892300"/>
            <a:ext cx="830263" cy="923925"/>
          </a:xfrm>
          <a:prstGeom prst="rect">
            <a:avLst/>
          </a:prstGeom>
          <a:noFill/>
          <a:ln w="9525">
            <a:noFill/>
            <a:miter lim="800000"/>
          </a:ln>
        </p:spPr>
        <p:txBody>
          <a:bodyPr>
            <a:spAutoFit/>
          </a:bodyPr>
          <a:lstStyle/>
          <a:p>
            <a:pPr eaLnBrk="1" hangingPunct="1"/>
            <a:r>
              <a:rPr lang="zh-CN" alt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单击</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en-US" dirty="0">
                <a:solidFill>
                  <a:srgbClr val="000000"/>
                </a:solidFill>
                <a:latin typeface="微软雅黑" panose="020B0503020204020204" pitchFamily="34" charset="-122"/>
                <a:ea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rPr>
              <a:t>添加</a:t>
            </a:r>
            <a:endParaRPr lang="en-US" dirty="0">
              <a:solidFill>
                <a:srgbClr val="FFFFFF"/>
              </a:solidFill>
              <a:latin typeface="微软雅黑" panose="020B0503020204020204" pitchFamily="34" charset="-122"/>
              <a:ea typeface="微软雅黑" panose="020B0503020204020204" pitchFamily="34" charset="-122"/>
            </a:endParaRPr>
          </a:p>
          <a:p>
            <a:pPr eaLnBrk="1" hangingPunct="1"/>
            <a:r>
              <a:rPr lang="zh-CN" altLang="en-US" dirty="0">
                <a:solidFill>
                  <a:srgbClr val="FFFFFF"/>
                </a:solidFill>
                <a:latin typeface="微软雅黑" panose="020B0503020204020204" pitchFamily="34" charset="-122"/>
                <a:ea typeface="微软雅黑" panose="020B0503020204020204" pitchFamily="34" charset="-122"/>
              </a:rPr>
              <a:t>  标题</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文本框 12"/>
          <p:cNvSpPr txBox="1">
            <a:spLocks noChangeArrowheads="1"/>
          </p:cNvSpPr>
          <p:nvPr/>
        </p:nvSpPr>
        <p:spPr bwMode="auto">
          <a:xfrm>
            <a:off x="5699125" y="4181475"/>
            <a:ext cx="830263" cy="922338"/>
          </a:xfrm>
          <a:prstGeom prst="rect">
            <a:avLst/>
          </a:prstGeom>
          <a:noFill/>
          <a:ln w="9525">
            <a:noFill/>
            <a:miter lim="800000"/>
          </a:ln>
        </p:spPr>
        <p:txBody>
          <a:bodyPr>
            <a:spAutoFit/>
          </a:bodyPr>
          <a:lstStyle/>
          <a:p>
            <a:pPr eaLnBrk="1" hangingPunct="1"/>
            <a:r>
              <a:rPr lang="zh-CN" alt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单击</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en-US">
                <a:solidFill>
                  <a:srgbClr val="000000"/>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添加</a:t>
            </a:r>
            <a:endParaRPr lang="en-US">
              <a:solidFill>
                <a:srgbClr val="FFFFFF"/>
              </a:solidFill>
              <a:latin typeface="微软雅黑" panose="020B0503020204020204" pitchFamily="34" charset="-122"/>
              <a:ea typeface="微软雅黑" panose="020B0503020204020204" pitchFamily="34" charset="-122"/>
            </a:endParaRPr>
          </a:p>
          <a:p>
            <a:pPr eaLnBrk="1" hangingPunct="1"/>
            <a:r>
              <a:rPr lang="zh-CN" altLang="en-US">
                <a:solidFill>
                  <a:srgbClr val="FFFFFF"/>
                </a:solidFill>
                <a:latin typeface="微软雅黑" panose="020B0503020204020204" pitchFamily="34" charset="-122"/>
                <a:ea typeface="微软雅黑" panose="020B0503020204020204" pitchFamily="34" charset="-122"/>
              </a:rPr>
              <a:t> </a:t>
            </a:r>
            <a:r>
              <a:rPr lang="en-US">
                <a:solidFill>
                  <a:srgbClr val="FFFFFF"/>
                </a:solidFill>
                <a:latin typeface="微软雅黑" panose="020B0503020204020204" pitchFamily="34" charset="-122"/>
                <a:ea typeface="微软雅黑" panose="020B0503020204020204" pitchFamily="34" charset="-122"/>
              </a:rPr>
              <a:t> </a:t>
            </a:r>
            <a:r>
              <a:rPr lang="zh-CN" altLang="en-US">
                <a:solidFill>
                  <a:srgbClr val="FFFFFF"/>
                </a:solidFill>
                <a:latin typeface="微软雅黑" panose="020B0503020204020204" pitchFamily="34" charset="-122"/>
                <a:ea typeface="微软雅黑" panose="020B0503020204020204" pitchFamily="34" charset="-122"/>
              </a:rPr>
              <a:t>标题</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2" name="内容占位符 2"/>
          <p:cNvSpPr txBox="1"/>
          <p:nvPr/>
        </p:nvSpPr>
        <p:spPr>
          <a:xfrm>
            <a:off x="770890" y="1151890"/>
            <a:ext cx="3889375" cy="740410"/>
          </a:xfrm>
          <a:prstGeom prst="rect">
            <a:avLst/>
          </a:prstGeom>
        </p:spPr>
        <p:txBody>
          <a:bodyPr>
            <a:noAutofit/>
          </a:bodyPr>
          <a:lstStyle/>
          <a:p>
            <a:pPr fontAlgn="base">
              <a:lnSpc>
                <a:spcPct val="125000"/>
              </a:lnSpc>
              <a:spcAft>
                <a:spcPct val="0"/>
              </a:spcAft>
              <a:defRPr/>
            </a:pPr>
            <a:r>
              <a:rPr lang="zh-CN" altLang="en-US" sz="2400" b="1" kern="0" dirty="0">
                <a:latin typeface="宋体" panose="02010600030101010101" pitchFamily="2" charset="-122"/>
                <a:ea typeface="宋体" panose="02010600030101010101" pitchFamily="2" charset="-122"/>
                <a:sym typeface="+mn-ea"/>
              </a:rPr>
              <a:t>（三）自交不亲和系杂交种</a:t>
            </a:r>
            <a:r>
              <a:rPr lang="en-US" altLang="zh-CN" sz="2800" b="1" kern="0" dirty="0">
                <a:solidFill>
                  <a:srgbClr val="FF0000"/>
                </a:solidFill>
                <a:latin typeface="楷体" panose="02010609060101010101" charset="-122"/>
                <a:ea typeface="楷体" panose="02010609060101010101" charset="-122"/>
                <a:sym typeface="+mn-ea"/>
              </a:rPr>
              <a:t> </a:t>
            </a:r>
            <a:r>
              <a:rPr lang="en-US" altLang="zh-CN" sz="2800" b="1" kern="0" dirty="0">
                <a:solidFill>
                  <a:srgbClr val="000000"/>
                </a:solidFill>
                <a:latin typeface="楷体" panose="02010609060101010101" charset="-122"/>
                <a:ea typeface="楷体" panose="02010609060101010101" charset="-122"/>
                <a:sym typeface="+mn-ea"/>
              </a:rPr>
              <a:t> </a:t>
            </a:r>
            <a:endParaRPr lang="zh-CN" altLang="en-US" sz="2800" b="1" kern="0" dirty="0">
              <a:solidFill>
                <a:srgbClr val="000000"/>
              </a:solidFill>
              <a:latin typeface="楷体" panose="02010609060101010101" charset="-122"/>
              <a:ea typeface="楷体" panose="02010609060101010101" charset="-122"/>
            </a:endParaRPr>
          </a:p>
        </p:txBody>
      </p:sp>
      <p:sp>
        <p:nvSpPr>
          <p:cNvPr id="13" name="内容占位符 2"/>
          <p:cNvSpPr txBox="1"/>
          <p:nvPr/>
        </p:nvSpPr>
        <p:spPr>
          <a:xfrm>
            <a:off x="848995" y="1809115"/>
            <a:ext cx="9008745" cy="3549015"/>
          </a:xfrm>
          <a:prstGeom prst="rect">
            <a:avLst/>
          </a:prstGeom>
        </p:spPr>
        <p:txBody>
          <a:bodyPr>
            <a:noAutofit/>
          </a:bodyPr>
          <a:lstStyle/>
          <a:p>
            <a:pPr lvl="0" fontAlgn="base">
              <a:lnSpc>
                <a:spcPct val="150000"/>
              </a:lnSpc>
              <a:spcAft>
                <a:spcPct val="0"/>
              </a:spcAft>
              <a:defRPr/>
            </a:pPr>
            <a:r>
              <a:rPr lang="en-US" sz="2800" b="1" kern="0" dirty="0">
                <a:solidFill>
                  <a:srgbClr val="000000"/>
                </a:solidFill>
                <a:latin typeface="楷体" panose="02010609060101010101" charset="-122"/>
                <a:ea typeface="楷体" panose="02010609060101010101" charset="-122"/>
              </a:rPr>
              <a:t>    </a:t>
            </a:r>
            <a:r>
              <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十字花科蔬菜如甘蓝、白菜、萝卜、油菜等，它们的某些品系虽然雄蕊正常，能够散粉，但自交或系内兄妹交均不结实或结实极少，这种特性称自交不亲和性，具有这种特性的品系叫自交不亲和系。对于具有自交不亲和性的植物，可利用自交不亲和系和正常品种（系）杂交而获取杂交种。</a:t>
            </a:r>
            <a:endParaRPr sz="2400" kern="0" dirty="0" smtClean="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标题 1"/>
          <p:cNvSpPr txBox="1"/>
          <p:nvPr/>
        </p:nvSpPr>
        <p:spPr>
          <a:xfrm>
            <a:off x="770890" y="352425"/>
            <a:ext cx="3635375" cy="694690"/>
          </a:xfrm>
          <a:prstGeom prst="rect">
            <a:avLst/>
          </a:prstGeom>
        </p:spPr>
        <p:txBody>
          <a:bodyPr>
            <a:normAutofit fontScale="90000" lnSpcReduction="20000"/>
          </a:bodyPr>
          <a:lstStyle/>
          <a:p>
            <a:pPr lvl="0" algn="l" eaLnBrk="0" fontAlgn="base" hangingPunct="0">
              <a:lnSpc>
                <a:spcPct val="150000"/>
              </a:lnSpc>
              <a:buClrTx/>
              <a:buSzTx/>
              <a:buFontTx/>
              <a:defRPr/>
            </a:pPr>
            <a:r>
              <a:rPr lang="zh-CN" sz="3200" b="1" kern="0" dirty="0" smtClean="0">
                <a:latin typeface="黑体" panose="02010609060101010101" pitchFamily="49" charset="-122"/>
                <a:ea typeface="黑体" panose="02010609060101010101" pitchFamily="49" charset="-122"/>
                <a:sym typeface="+mn-ea"/>
              </a:rPr>
              <a:t>二、杂交种的类别</a:t>
            </a:r>
            <a:endParaRPr lang="zh-CN" sz="3200" b="1" kern="0" dirty="0" smtClean="0">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PP_MARK_KEY" val="79f6a830-89a9-46aa-a994-13654d77af6d"/>
  <p:tag name="COMMONDATA" val="eyJoZGlkIjoiYjQ5ZDdlZTYzZjY4MGY3OTU5OWY4NmEwYmUwOTYzZWEifQ=="/>
</p:tagLst>
</file>

<file path=ppt/theme/theme1.xml><?xml version="1.0" encoding="utf-8"?>
<a:theme xmlns:a="http://schemas.openxmlformats.org/drawingml/2006/main" name="更多模板亮亮图文旗舰店：https://liangliangtuwen.tmall.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1738</Words>
  <Application>WPS 演示</Application>
  <PresentationFormat>自定义</PresentationFormat>
  <Paragraphs>196</Paragraphs>
  <Slides>14</Slides>
  <Notes>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14</vt:i4>
      </vt:variant>
    </vt:vector>
  </HeadingPairs>
  <TitlesOfParts>
    <vt:vector size="27" baseType="lpstr">
      <vt:lpstr>Arial</vt:lpstr>
      <vt:lpstr>宋体</vt:lpstr>
      <vt:lpstr>Wingdings</vt:lpstr>
      <vt:lpstr>微软雅黑</vt:lpstr>
      <vt:lpstr>方正准圆简体</vt:lpstr>
      <vt:lpstr>楷体</vt:lpstr>
      <vt:lpstr>黑体</vt:lpstr>
      <vt:lpstr>Arial Unicode MS</vt:lpstr>
      <vt:lpstr>等线 Light</vt:lpstr>
      <vt:lpstr>Calibri</vt:lpstr>
      <vt:lpstr>华文细黑</vt:lpstr>
      <vt:lpstr>等线</vt:lpstr>
      <vt:lpstr>更多模板亮亮图文旗舰店：https://liangliangtuwen.tmall.com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keywords>更多模版：亮亮图文旗舰店https:/liangliangtuwen.tmall.com</cp:keywords>
  <dc:description>更多模版：亮亮图文旗舰店https://liangliangtuwen.tmall.com</dc:description>
  <cp:lastModifiedBy>钱文祥</cp:lastModifiedBy>
  <cp:revision>54</cp:revision>
  <dcterms:created xsi:type="dcterms:W3CDTF">2017-11-29T05:22:00Z</dcterms:created>
  <dcterms:modified xsi:type="dcterms:W3CDTF">2023-04-09T01:43:14Z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3FC2B443B63A4898A40DCC12868DDF1F</vt:lpwstr>
  </property>
</Properties>
</file>