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5"/>
  </p:handoutMasterIdLst>
  <p:sldIdLst>
    <p:sldId id="256" r:id="rId3"/>
    <p:sldId id="275" r:id="rId5"/>
    <p:sldId id="298" r:id="rId6"/>
    <p:sldId id="301" r:id="rId7"/>
    <p:sldId id="300" r:id="rId8"/>
    <p:sldId id="299" r:id="rId9"/>
    <p:sldId id="302" r:id="rId10"/>
    <p:sldId id="304" r:id="rId11"/>
    <p:sldId id="295" r:id="rId12"/>
    <p:sldId id="296" r:id="rId13"/>
    <p:sldId id="280" r:id="rId14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276"/>
    <a:srgbClr val="005D4B"/>
    <a:srgbClr val="00D2AA"/>
    <a:srgbClr val="00B895"/>
    <a:srgbClr val="F1995D"/>
    <a:srgbClr val="00948D"/>
    <a:srgbClr val="009A7D"/>
    <a:srgbClr val="ED7D31"/>
    <a:srgbClr val="92D050"/>
    <a:srgbClr val="B2E0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84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2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更多模板亮亮图文旗舰店：https://liangliangtuwen.tmall.com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内容占位符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604233"/>
            <a:ext cx="1518191" cy="10420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749794"/>
            <a:ext cx="1518191" cy="10420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内容占位符 3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604233"/>
            <a:ext cx="1518191" cy="10420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.xml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内容占位符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424430" y="2381885"/>
            <a:ext cx="73431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00948D"/>
                </a:solidFill>
                <a:latin typeface="方正准圆简体" panose="02010601030101010101" charset="-122"/>
                <a:ea typeface="方正准圆简体" panose="02010601030101010101" charset="-122"/>
              </a:rPr>
              <a:t>杂交种种子的生产方法</a:t>
            </a:r>
            <a:endParaRPr lang="zh-CN" altLang="en-US" sz="5400" b="1" dirty="0">
              <a:solidFill>
                <a:srgbClr val="00948D"/>
              </a:solidFill>
              <a:latin typeface="方正准圆简体" panose="02010601030101010101" charset="-122"/>
              <a:ea typeface="方正准圆简体" panose="02010601030101010101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140528" y="3303751"/>
            <a:ext cx="7910945" cy="0"/>
          </a:xfrm>
          <a:prstGeom prst="line">
            <a:avLst/>
          </a:prstGeom>
          <a:ln w="25400">
            <a:solidFill>
              <a:srgbClr val="0094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IMG_2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440" y="161290"/>
            <a:ext cx="2032000" cy="2032000"/>
          </a:xfrm>
          <a:prstGeom prst="ellipse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7569835" y="5331460"/>
            <a:ext cx="2971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主讲人：汪显群</a:t>
            </a:r>
            <a:endParaRPr lang="zh-CN" altLang="en-US" sz="28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6553200" y="3578225"/>
            <a:ext cx="37985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《农业生物技术》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58692"/>
            <a:ext cx="2905136" cy="139930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286864" y="0"/>
            <a:ext cx="2905136" cy="139930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13715" y="796925"/>
            <a:ext cx="24117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课后作业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85" y="-10251"/>
            <a:ext cx="780386" cy="73182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05155" y="1584325"/>
            <a:ext cx="9527540" cy="21958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90000"/>
              </a:lnSpc>
            </a:pP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目前，我国在</a:t>
            </a:r>
            <a:r>
              <a:rPr lang="en-US" altLang="zh-CN" sz="2400" u="sng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上已大面积利用了自交不亲和性繁育杂交种。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90000"/>
              </a:lnSpc>
            </a:pP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适于人工去雄配制杂交种的植物应该具备哪些条件？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90000"/>
              </a:lnSpc>
            </a:pP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杂交种子的生产方法有哪些？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内容占位符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2140528" y="2381691"/>
            <a:ext cx="7910945" cy="922060"/>
            <a:chOff x="2140528" y="2317442"/>
            <a:chExt cx="7910945" cy="922060"/>
          </a:xfrm>
        </p:grpSpPr>
        <p:sp>
          <p:nvSpPr>
            <p:cNvPr id="5" name="文本框 4"/>
            <p:cNvSpPr txBox="1"/>
            <p:nvPr/>
          </p:nvSpPr>
          <p:spPr>
            <a:xfrm>
              <a:off x="3834708" y="2317442"/>
              <a:ext cx="4521200" cy="922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 smtClean="0">
                  <a:solidFill>
                    <a:srgbClr val="0094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谢谢观看</a:t>
              </a:r>
              <a:r>
                <a:rPr lang="en-US" altLang="zh-CN" sz="5400" dirty="0" smtClean="0">
                  <a:solidFill>
                    <a:srgbClr val="0094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sz="5400" dirty="0">
                <a:solidFill>
                  <a:srgbClr val="00948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2140528" y="3239502"/>
              <a:ext cx="7910945" cy="0"/>
            </a:xfrm>
            <a:prstGeom prst="line">
              <a:avLst/>
            </a:prstGeom>
            <a:ln w="25400">
              <a:solidFill>
                <a:srgbClr val="0094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图片 6" descr="IMG_2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5"/>
            <a:ext cx="2032000" cy="2032000"/>
          </a:xfrm>
          <a:prstGeom prst="ellipse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>
            <a:off x="0" y="4882845"/>
            <a:ext cx="4186672" cy="2156146"/>
          </a:xfrm>
        </p:spPr>
      </p:pic>
      <p:pic>
        <p:nvPicPr>
          <p:cNvPr id="11" name="内容占位符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 rot="10800000">
            <a:off x="8005328" y="-180991"/>
            <a:ext cx="4186672" cy="21561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18654" t="17763"/>
          <a:stretch>
            <a:fillRect/>
          </a:stretch>
        </p:blipFill>
        <p:spPr>
          <a:xfrm>
            <a:off x="-27709" y="-13856"/>
            <a:ext cx="2013450" cy="1784837"/>
          </a:xfrm>
          <a:prstGeom prst="rect">
            <a:avLst/>
          </a:prstGeom>
        </p:spPr>
      </p:pic>
      <p:sp>
        <p:nvSpPr>
          <p:cNvPr id="10" name="内容占位符 2"/>
          <p:cNvSpPr txBox="1"/>
          <p:nvPr/>
        </p:nvSpPr>
        <p:spPr>
          <a:xfrm>
            <a:off x="771525" y="1771015"/>
            <a:ext cx="7693660" cy="2930525"/>
          </a:xfrm>
          <a:prstGeom prst="rect">
            <a:avLst/>
          </a:prstGeom>
        </p:spPr>
        <p:txBody>
          <a:bodyPr>
            <a:noAutofit/>
          </a:bodyPr>
          <a:p>
            <a:pPr fontAlgn="base">
              <a:lnSpc>
                <a:spcPct val="150000"/>
              </a:lnSpc>
              <a:spcAft>
                <a:spcPct val="0"/>
              </a:spcAft>
              <a:defRPr/>
            </a:pPr>
            <a:r>
              <a:rPr lang="en-US" sz="2400" kern="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sz="2400" kern="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人工去雄配制杂交种是生产杂交种的最原始方法</a:t>
            </a:r>
            <a:r>
              <a:rPr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。适于人工去雄配制杂交种的植物应具备三个条件：</a:t>
            </a:r>
            <a:endParaRPr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base">
              <a:lnSpc>
                <a:spcPct val="150000"/>
              </a:lnSpc>
              <a:spcAft>
                <a:spcPct val="0"/>
              </a:spcAft>
              <a:defRPr/>
            </a:pPr>
            <a:r>
              <a:rPr lang="en-US" altLang="zh-CN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zh-CN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①</a:t>
            </a:r>
            <a:r>
              <a:rPr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花器较大，易于人工去雄。</a:t>
            </a:r>
            <a:endParaRPr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base">
              <a:lnSpc>
                <a:spcPct val="150000"/>
              </a:lnSpc>
              <a:spcAft>
                <a:spcPct val="0"/>
              </a:spcAft>
              <a:defRPr/>
            </a:pPr>
            <a:r>
              <a:rPr lang="en-US" altLang="zh-CN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zh-CN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②</a:t>
            </a:r>
            <a:r>
              <a:rPr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人工杂交一朵花能得到数量较多的种子。</a:t>
            </a:r>
            <a:endParaRPr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base">
              <a:lnSpc>
                <a:spcPct val="150000"/>
              </a:lnSpc>
              <a:spcAft>
                <a:spcPct val="0"/>
              </a:spcAft>
              <a:defRPr/>
            </a:pPr>
            <a:r>
              <a:rPr lang="en-US" altLang="zh-CN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zh-CN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③</a:t>
            </a:r>
            <a:r>
              <a:rPr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种植杂交种时，用种量小。</a:t>
            </a:r>
            <a:endParaRPr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base">
              <a:lnSpc>
                <a:spcPct val="150000"/>
              </a:lnSpc>
              <a:spcAft>
                <a:spcPct val="0"/>
              </a:spcAft>
              <a:defRPr/>
            </a:pPr>
            <a:r>
              <a:rPr lang="en-US" altLang="zh-CN" sz="28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endParaRPr sz="2800" b="1" kern="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28370" y="707390"/>
            <a:ext cx="53930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3200" b="1" kern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sz="3200" kern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zh-CN" sz="3200" kern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一、</a:t>
            </a:r>
            <a:r>
              <a:rPr lang="zh-CN" sz="3200" kern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人工去雄制种</a:t>
            </a:r>
            <a:endParaRPr lang="zh-CN" altLang="en-US" sz="3200" kern="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>
            <a:off x="0" y="4882845"/>
            <a:ext cx="4186672" cy="2156146"/>
          </a:xfrm>
        </p:spPr>
      </p:pic>
      <p:pic>
        <p:nvPicPr>
          <p:cNvPr id="11" name="内容占位符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 rot="10800000">
            <a:off x="8005328" y="-180991"/>
            <a:ext cx="4186672" cy="21561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18654" t="17763"/>
          <a:stretch>
            <a:fillRect/>
          </a:stretch>
        </p:blipFill>
        <p:spPr>
          <a:xfrm>
            <a:off x="-27709" y="-13856"/>
            <a:ext cx="2013450" cy="1784837"/>
          </a:xfrm>
          <a:prstGeom prst="rect">
            <a:avLst/>
          </a:prstGeom>
        </p:spPr>
      </p:pic>
      <p:sp>
        <p:nvSpPr>
          <p:cNvPr id="5" name="内容占位符 2"/>
          <p:cNvSpPr txBox="1"/>
          <p:nvPr/>
        </p:nvSpPr>
        <p:spPr>
          <a:xfrm>
            <a:off x="877570" y="1546860"/>
            <a:ext cx="8499475" cy="3336290"/>
          </a:xfrm>
          <a:prstGeom prst="rect">
            <a:avLst/>
          </a:prstGeom>
        </p:spPr>
        <p:txBody>
          <a:bodyPr>
            <a:noAutofit/>
          </a:bodyPr>
          <a:p>
            <a:pPr fontAlgn="base">
              <a:lnSpc>
                <a:spcPct val="145000"/>
              </a:lnSpc>
              <a:spcAft>
                <a:spcPct val="0"/>
              </a:spcAft>
              <a:defRPr/>
            </a:pPr>
            <a:r>
              <a:rPr lang="en-US" sz="28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化学杀雄是在植物花粉形成以前或发育过程中，选用内吸性化学药剂，用适当的浓度，在特定的时期，喷洒植株，由于雌雄性器官对化学药剂反应的敏感程度不同，在不影响雌性器官的前提下阻止花粉的形成或抑制花粉的正常发育，使花粉失去受精能力，达到去雄的目的。适用于花器小，人工去雄困难的植物，如水稻、小麦等。</a:t>
            </a:r>
            <a:endParaRPr 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base">
              <a:lnSpc>
                <a:spcPct val="125000"/>
              </a:lnSpc>
              <a:spcAft>
                <a:spcPct val="0"/>
              </a:spcAft>
              <a:defRPr/>
            </a:pPr>
            <a:endParaRPr sz="2800" b="1" kern="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17905" y="744220"/>
            <a:ext cx="54216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kern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二、</a:t>
            </a:r>
            <a:r>
              <a:rPr lang="zh-CN" sz="3200" kern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利用化学药剂杀雄制种</a:t>
            </a:r>
            <a:endParaRPr lang="zh-CN" sz="3200" kern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>
            <a:off x="0" y="4882845"/>
            <a:ext cx="4186672" cy="2156146"/>
          </a:xfrm>
        </p:spPr>
      </p:pic>
      <p:pic>
        <p:nvPicPr>
          <p:cNvPr id="11" name="内容占位符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 rot="10800000">
            <a:off x="8005328" y="-180991"/>
            <a:ext cx="4186672" cy="21561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18654" t="17763"/>
          <a:stretch>
            <a:fillRect/>
          </a:stretch>
        </p:blipFill>
        <p:spPr>
          <a:xfrm>
            <a:off x="-27709" y="-13856"/>
            <a:ext cx="2013450" cy="1784837"/>
          </a:xfrm>
          <a:prstGeom prst="rect">
            <a:avLst/>
          </a:prstGeom>
        </p:spPr>
      </p:pic>
      <p:sp>
        <p:nvSpPr>
          <p:cNvPr id="12" name="内容占位符 2"/>
          <p:cNvSpPr txBox="1"/>
          <p:nvPr/>
        </p:nvSpPr>
        <p:spPr>
          <a:xfrm>
            <a:off x="662305" y="1393825"/>
            <a:ext cx="9639300" cy="3520440"/>
          </a:xfrm>
          <a:prstGeom prst="rect">
            <a:avLst/>
          </a:prstGeom>
        </p:spPr>
        <p:txBody>
          <a:bodyPr>
            <a:noAutofit/>
          </a:bodyPr>
          <a:p>
            <a:pPr fontAlgn="base">
              <a:lnSpc>
                <a:spcPct val="175000"/>
              </a:lnSpc>
              <a:spcAft>
                <a:spcPct val="0"/>
              </a:spcAft>
              <a:defRPr/>
            </a:pPr>
            <a:r>
              <a:rPr lang="en-US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sz="24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①杀雄效果的选择性强。</a:t>
            </a:r>
            <a:endParaRPr 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base">
              <a:lnSpc>
                <a:spcPct val="175000"/>
              </a:lnSpc>
              <a:spcAft>
                <a:spcPct val="0"/>
              </a:spcAft>
              <a:defRPr/>
            </a:pPr>
            <a:r>
              <a:rPr 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②对植株的副作用小，处理后不会引起植株畸变或遗传性变异。</a:t>
            </a:r>
            <a:endParaRPr 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base">
              <a:lnSpc>
                <a:spcPct val="175000"/>
              </a:lnSpc>
              <a:spcAft>
                <a:spcPct val="0"/>
              </a:spcAft>
              <a:defRPr/>
            </a:pPr>
            <a:r>
              <a:rPr 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③喷施药剂的适宜期要长、杀雄彻底、稳定，重演性好。</a:t>
            </a:r>
            <a:endParaRPr 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base">
              <a:lnSpc>
                <a:spcPct val="175000"/>
              </a:lnSpc>
              <a:spcAft>
                <a:spcPct val="0"/>
              </a:spcAft>
              <a:defRPr/>
            </a:pPr>
            <a:r>
              <a:rPr 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④药源广泛，价格低廉，使用方便。</a:t>
            </a:r>
            <a:endParaRPr 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base">
              <a:lnSpc>
                <a:spcPct val="175000"/>
              </a:lnSpc>
              <a:spcAft>
                <a:spcPct val="0"/>
              </a:spcAft>
              <a:defRPr/>
            </a:pPr>
            <a:r>
              <a:rPr 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⑤对人、畜无害，无环境污染。</a:t>
            </a:r>
            <a:endParaRPr 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内容占位符 2"/>
          <p:cNvSpPr txBox="1"/>
          <p:nvPr/>
        </p:nvSpPr>
        <p:spPr>
          <a:xfrm>
            <a:off x="354965" y="527050"/>
            <a:ext cx="6610985" cy="740410"/>
          </a:xfrm>
          <a:prstGeom prst="rect">
            <a:avLst/>
          </a:prstGeom>
        </p:spPr>
        <p:txBody>
          <a:bodyPr>
            <a:noAutofit/>
          </a:bodyPr>
          <a:p>
            <a:pPr algn="ctr" fontAlgn="base">
              <a:lnSpc>
                <a:spcPct val="125000"/>
              </a:lnSpc>
              <a:spcAft>
                <a:spcPct val="0"/>
              </a:spcAft>
              <a:defRPr/>
            </a:pPr>
            <a:r>
              <a:rPr lang="zh-CN" sz="3200" kern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良好化学杀雄剂具备条件</a:t>
            </a:r>
            <a:endParaRPr lang="zh-CN" sz="3200" kern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内容占位符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 rot="10800000">
            <a:off x="8005328" y="-180991"/>
            <a:ext cx="4186672" cy="21561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18654" t="17763"/>
          <a:stretch>
            <a:fillRect/>
          </a:stretch>
        </p:blipFill>
        <p:spPr>
          <a:xfrm>
            <a:off x="-27709" y="-13856"/>
            <a:ext cx="2013450" cy="1784837"/>
          </a:xfrm>
          <a:prstGeom prst="rect">
            <a:avLst/>
          </a:prstGeom>
        </p:spPr>
      </p:pic>
      <p:sp>
        <p:nvSpPr>
          <p:cNvPr id="2" name="内容占位符 2"/>
          <p:cNvSpPr txBox="1"/>
          <p:nvPr/>
        </p:nvSpPr>
        <p:spPr>
          <a:xfrm>
            <a:off x="748387" y="1280176"/>
            <a:ext cx="8685756" cy="4609281"/>
          </a:xfrm>
          <a:prstGeom prst="rect">
            <a:avLst/>
          </a:prstGeom>
        </p:spPr>
        <p:txBody>
          <a:bodyPr>
            <a:noAutofit/>
          </a:bodyPr>
          <a:p>
            <a:pPr fontAlgn="base">
              <a:lnSpc>
                <a:spcPct val="150000"/>
              </a:lnSpc>
              <a:spcAft>
                <a:spcPct val="0"/>
              </a:spcAft>
              <a:defRPr/>
            </a:pPr>
            <a:r>
              <a:rPr 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用某一显性或隐性性状作标志，区别真假杂种，就可以避开去雄工作获得杂种。</a:t>
            </a:r>
            <a:endParaRPr 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fontAlgn="base">
              <a:lnSpc>
                <a:spcPct val="150000"/>
              </a:lnSpc>
              <a:spcAft>
                <a:spcPct val="0"/>
              </a:spcAft>
              <a:defRPr/>
            </a:pPr>
            <a:r>
              <a:rPr 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具体作法是，给杂交父本选育或转育一个苗期出现的显性标志性状，或给杂交母本选育或转育一个苗期出现的隐性标志性状，用这样的父、母本进行不去雄放任杂交，从母本上可收获自交和杂交两类种子。播种后根据标志性状，在间苗时拔除具有隐性性状的幼苗，即假杂种或母本苗，留下的具有显性性状的幼苗就是杂种植株。</a:t>
            </a:r>
            <a:endParaRPr 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8665" y="696595"/>
            <a:ext cx="48145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sz="3200" kern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三、</a:t>
            </a:r>
            <a:r>
              <a:rPr lang="zh-CN" sz="3200" kern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利用标记性状制种</a:t>
            </a:r>
            <a:r>
              <a:rPr lang="en-US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>
            <a:off x="0" y="4882845"/>
            <a:ext cx="4186672" cy="2156146"/>
          </a:xfrm>
        </p:spPr>
      </p:pic>
      <p:pic>
        <p:nvPicPr>
          <p:cNvPr id="11" name="内容占位符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 rot="10800000">
            <a:off x="8005328" y="-180991"/>
            <a:ext cx="4186672" cy="21561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18654" t="17763"/>
          <a:stretch>
            <a:fillRect/>
          </a:stretch>
        </p:blipFill>
        <p:spPr>
          <a:xfrm>
            <a:off x="-27709" y="-13856"/>
            <a:ext cx="2013450" cy="1784837"/>
          </a:xfrm>
          <a:prstGeom prst="rect">
            <a:avLst/>
          </a:prstGeom>
        </p:spPr>
      </p:pic>
      <p:sp>
        <p:nvSpPr>
          <p:cNvPr id="2" name="内容占位符 2"/>
          <p:cNvSpPr txBox="1"/>
          <p:nvPr/>
        </p:nvSpPr>
        <p:spPr>
          <a:xfrm>
            <a:off x="838835" y="1435100"/>
            <a:ext cx="8617585" cy="3364230"/>
          </a:xfrm>
          <a:prstGeom prst="rect">
            <a:avLst/>
          </a:prstGeom>
        </p:spPr>
        <p:txBody>
          <a:bodyPr>
            <a:noAutofit/>
          </a:bodyPr>
          <a:p>
            <a:pPr fontAlgn="base">
              <a:lnSpc>
                <a:spcPct val="125000"/>
              </a:lnSpc>
              <a:spcAft>
                <a:spcPct val="0"/>
              </a:spcAft>
              <a:defRPr/>
            </a:pPr>
            <a:r>
              <a:rPr lang="en-US" sz="28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在生产杂交种子时，利用自交不亲和系作母本，以另一个自交亲和系作父本，从母本上收获的就是杂交种。如果双亲都是自交不亲和系，就可以互为父、母本，从两个亲本上采收的种子都是杂交种。</a:t>
            </a:r>
            <a:endParaRPr 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fontAlgn="base">
              <a:lnSpc>
                <a:spcPct val="150000"/>
              </a:lnSpc>
              <a:spcAft>
                <a:spcPct val="0"/>
              </a:spcAft>
              <a:defRPr/>
            </a:pPr>
            <a:r>
              <a:rPr 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目前，我国在十字花科上上已大面积利用了自交不亲和性繁育杂交种。</a:t>
            </a:r>
            <a:endParaRPr 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56970" y="767080"/>
            <a:ext cx="52425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kern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四、</a:t>
            </a:r>
            <a:r>
              <a:rPr lang="zh-CN" sz="3200" kern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利用自交不亲和性制种</a:t>
            </a:r>
            <a:endParaRPr lang="zh-CN" sz="3200" kern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>
            <a:off x="0" y="4882845"/>
            <a:ext cx="4186672" cy="2156146"/>
          </a:xfrm>
        </p:spPr>
      </p:pic>
      <p:pic>
        <p:nvPicPr>
          <p:cNvPr id="11" name="内容占位符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 rot="10800000">
            <a:off x="8005328" y="-180991"/>
            <a:ext cx="4186672" cy="21561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18654" t="17763"/>
          <a:stretch>
            <a:fillRect/>
          </a:stretch>
        </p:blipFill>
        <p:spPr>
          <a:xfrm>
            <a:off x="-27709" y="-13856"/>
            <a:ext cx="2013450" cy="1784837"/>
          </a:xfrm>
          <a:prstGeom prst="rect">
            <a:avLst/>
          </a:prstGeom>
        </p:spPr>
      </p:pic>
      <p:sp>
        <p:nvSpPr>
          <p:cNvPr id="5" name="内容占位符 2"/>
          <p:cNvSpPr txBox="1"/>
          <p:nvPr/>
        </p:nvSpPr>
        <p:spPr>
          <a:xfrm>
            <a:off x="937895" y="1748155"/>
            <a:ext cx="8388350" cy="3134995"/>
          </a:xfrm>
          <a:prstGeom prst="rect">
            <a:avLst/>
          </a:prstGeom>
        </p:spPr>
        <p:txBody>
          <a:bodyPr>
            <a:noAutofit/>
          </a:bodyPr>
          <a:p>
            <a:pPr fontAlgn="base">
              <a:lnSpc>
                <a:spcPct val="150000"/>
              </a:lnSpc>
              <a:spcAft>
                <a:spcPct val="0"/>
              </a:spcAft>
              <a:defRPr/>
            </a:pPr>
            <a:r>
              <a:rPr 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利用雄性不育性制种，是克服人工去雄困难最有效的途径。选育出雄性不育系及其保持系后，从根本上免除去雄的手续，大大提高制种的效率。不育系和保持系可以采用远缘杂交并结合回交转育的方法来培育，恢复系的选育可采用测交筛选法和杂交选育法。</a:t>
            </a:r>
            <a:endParaRPr 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37895" y="804545"/>
            <a:ext cx="52724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kern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五、</a:t>
            </a:r>
            <a:r>
              <a:rPr lang="zh-CN" sz="3200" kern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利用雄性不育性制种</a:t>
            </a:r>
            <a:endParaRPr lang="zh-CN" sz="3200" kern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>
            <a:off x="0" y="4882845"/>
            <a:ext cx="4186672" cy="2156146"/>
          </a:xfrm>
        </p:spPr>
      </p:pic>
      <p:pic>
        <p:nvPicPr>
          <p:cNvPr id="11" name="内容占位符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3"/>
          <a:stretch>
            <a:fillRect/>
          </a:stretch>
        </p:blipFill>
        <p:spPr>
          <a:xfrm rot="10800000">
            <a:off x="8005328" y="-180991"/>
            <a:ext cx="4186672" cy="21561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18654" t="17763"/>
          <a:stretch>
            <a:fillRect/>
          </a:stretch>
        </p:blipFill>
        <p:spPr>
          <a:xfrm>
            <a:off x="-27709" y="-13856"/>
            <a:ext cx="2013450" cy="1784837"/>
          </a:xfrm>
          <a:prstGeom prst="rect">
            <a:avLst/>
          </a:prstGeom>
        </p:spPr>
      </p:pic>
      <p:sp>
        <p:nvSpPr>
          <p:cNvPr id="2" name="内容占位符 2"/>
          <p:cNvSpPr txBox="1"/>
          <p:nvPr/>
        </p:nvSpPr>
        <p:spPr>
          <a:xfrm>
            <a:off x="1054030" y="1647775"/>
            <a:ext cx="8100900" cy="2672298"/>
          </a:xfrm>
          <a:prstGeom prst="rect">
            <a:avLst/>
          </a:prstGeom>
        </p:spPr>
        <p:txBody>
          <a:bodyPr>
            <a:noAutofit/>
          </a:bodyPr>
          <a:p>
            <a:pPr fontAlgn="base">
              <a:lnSpc>
                <a:spcPct val="125000"/>
              </a:lnSpc>
              <a:spcAft>
                <a:spcPct val="0"/>
              </a:spcAft>
              <a:defRPr/>
            </a:pPr>
            <a:r>
              <a:rPr lang="en-US" sz="28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使雌雄同株异花的植物中雄花的发育受抑制，而得到纯雌花的植株，即为雌性系。用它配制杂交种，手续简便，易于得到较多数量的杂交种种子。</a:t>
            </a:r>
            <a:endParaRPr 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27760" y="746760"/>
            <a:ext cx="46151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kern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六、</a:t>
            </a:r>
            <a:r>
              <a:rPr lang="zh-CN" sz="3200" kern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雌性系的利用</a:t>
            </a:r>
            <a:endParaRPr lang="zh-CN" sz="3200" kern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58692"/>
            <a:ext cx="2905136" cy="139930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286864" y="0"/>
            <a:ext cx="2905136" cy="139930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91870" y="467995"/>
            <a:ext cx="21024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课堂小结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85" y="-10251"/>
            <a:ext cx="780386" cy="73182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052195" y="1295400"/>
            <a:ext cx="42468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杂交种种子的生产方法：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70075" y="1999615"/>
            <a:ext cx="6917690" cy="29686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  <a:buClrTx/>
              <a:buSzTx/>
              <a:buFontTx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1.人工去雄制种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30000"/>
              </a:lnSpc>
              <a:buClrTx/>
              <a:buSzTx/>
              <a:buFontTx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2.利用化学药剂杀雄制种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30000"/>
              </a:lnSpc>
              <a:buClrTx/>
              <a:buSzTx/>
              <a:buFontTx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3.利用标记性状制种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30000"/>
              </a:lnSpc>
              <a:buClrTx/>
              <a:buSzTx/>
              <a:buFontTx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4.利用自交不亲和性制种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30000"/>
              </a:lnSpc>
              <a:buClrTx/>
              <a:buSzTx/>
              <a:buFontTx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5.利用雄性不育系制种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30000"/>
              </a:lnSpc>
              <a:buClrTx/>
              <a:buSzTx/>
              <a:buFontTx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6.雌性系的利用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PP_MARK_KEY" val="79f6a830-89a9-46aa-a994-13654d77af6d"/>
  <p:tag name="COMMONDATA" val="eyJoZGlkIjoiYjQ5ZDdlZTYzZjY4MGY3OTU5OWY4NmEwYmUwOTYzZWEifQ=="/>
</p:tagLst>
</file>

<file path=ppt/theme/theme1.xml><?xml version="1.0" encoding="utf-8"?>
<a:theme xmlns:a="http://schemas.openxmlformats.org/drawingml/2006/main" name="更多模板亮亮图文旗舰店：https://liangliangtuwen.tmall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1126</Words>
  <Application>WPS 演示</Application>
  <PresentationFormat>宽屏</PresentationFormat>
  <Paragraphs>64</Paragraphs>
  <Slides>11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方正准圆简体</vt:lpstr>
      <vt:lpstr>楷体</vt:lpstr>
      <vt:lpstr>黑体</vt:lpstr>
      <vt:lpstr>Arial Unicode MS</vt:lpstr>
      <vt:lpstr>等线 Light</vt:lpstr>
      <vt:lpstr>Calibri</vt:lpstr>
      <vt:lpstr>等线</vt:lpstr>
      <vt:lpstr>更多模板亮亮图文旗舰店：https://liangliangtuwen.tmall.com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更多模版：亮亮图文旗舰店https:/liangliangtuwen.tmall.com</cp:keywords>
  <dc:description>更多模版：亮亮图文旗舰店https://liangliangtuwen.tmall.com</dc:description>
  <cp:lastModifiedBy>钱文祥</cp:lastModifiedBy>
  <cp:revision>55</cp:revision>
  <dcterms:created xsi:type="dcterms:W3CDTF">2017-11-29T05:22:00Z</dcterms:created>
  <dcterms:modified xsi:type="dcterms:W3CDTF">2023-04-09T01:43:33Z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3FC2B443B63A4898A40DCC12868DDF1F</vt:lpwstr>
  </property>
</Properties>
</file>