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0"/>
  </p:handoutMasterIdLst>
  <p:sldIdLst>
    <p:sldId id="256" r:id="rId3"/>
    <p:sldId id="259" r:id="rId5"/>
    <p:sldId id="291" r:id="rId6"/>
    <p:sldId id="290" r:id="rId7"/>
    <p:sldId id="294" r:id="rId8"/>
    <p:sldId id="280" r:id="rId9"/>
  </p:sldIdLst>
  <p:sldSz cx="12192000" cy="6858000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76"/>
    <a:srgbClr val="005D4B"/>
    <a:srgbClr val="00D2AA"/>
    <a:srgbClr val="00B895"/>
    <a:srgbClr val="F1995D"/>
    <a:srgbClr val="00948D"/>
    <a:srgbClr val="009A7D"/>
    <a:srgbClr val="ED7D31"/>
    <a:srgbClr val="92D050"/>
    <a:srgbClr val="B2E0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8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4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更多模板亮亮图文旗舰店：https://liangliangtuwen.tmall.com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内容占位符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604233"/>
            <a:ext cx="1518191" cy="10420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749794"/>
            <a:ext cx="1518191" cy="10420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内容占位符 3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604233"/>
            <a:ext cx="1518191" cy="10420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3.xml"/><Relationship Id="rId3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09340" y="2380615"/>
            <a:ext cx="73431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00948D"/>
                </a:solidFill>
                <a:latin typeface="方正准圆简体" panose="02010601030101010101" charset="-122"/>
                <a:ea typeface="方正准圆简体" panose="02010601030101010101" charset="-122"/>
              </a:rPr>
              <a:t>认识食用菌</a:t>
            </a:r>
            <a:endParaRPr lang="zh-CN" altLang="en-US" sz="5400" b="1" dirty="0">
              <a:solidFill>
                <a:srgbClr val="00948D"/>
              </a:solidFill>
              <a:latin typeface="方正准圆简体" panose="02010601030101010101" charset="-122"/>
              <a:ea typeface="方正准圆简体" panose="02010601030101010101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140528" y="3303751"/>
            <a:ext cx="7910945" cy="0"/>
          </a:xfrm>
          <a:prstGeom prst="line">
            <a:avLst/>
          </a:prstGeom>
          <a:ln w="25400">
            <a:solidFill>
              <a:srgbClr val="0094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5"/>
            <a:ext cx="2032000" cy="2032000"/>
          </a:xfrm>
          <a:prstGeom prst="ellipse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7569835" y="5331460"/>
            <a:ext cx="2971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主讲人：汪显群</a:t>
            </a:r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6553200" y="3578225"/>
            <a:ext cx="37985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《农业生物技术》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43865" y="487680"/>
            <a:ext cx="58515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一、食用菌的营养价值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3" r="11953"/>
          <a:stretch>
            <a:fillRect/>
          </a:stretch>
        </p:blipFill>
        <p:spPr>
          <a:xfrm>
            <a:off x="0" y="3429000"/>
            <a:ext cx="3876040" cy="3429000"/>
          </a:xfrm>
          <a:prstGeom prst="ellipse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423920" y="1583055"/>
            <a:ext cx="475488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1.食用菌富含蛋白质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2.食用菌富含维生素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3.食用菌是低脂食品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13385" y="558165"/>
            <a:ext cx="72066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二、食用菌的保健和药用价值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3385" y="1445260"/>
            <a:ext cx="9987280" cy="35229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fontAlgn="base">
              <a:lnSpc>
                <a:spcPct val="155000"/>
              </a:lnSpc>
              <a:spcAft>
                <a:spcPct val="0"/>
              </a:spcAft>
              <a:defRPr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1.提高机体综合免疫水平。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fontAlgn="base">
              <a:lnSpc>
                <a:spcPct val="155000"/>
              </a:lnSpc>
              <a:spcAft>
                <a:spcPct val="0"/>
              </a:spcAft>
              <a:defRPr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2.抗肿瘤。是抗癌新药的重要来源之一。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fontAlgn="base">
              <a:lnSpc>
                <a:spcPct val="155000"/>
              </a:lnSpc>
              <a:spcAft>
                <a:spcPct val="0"/>
              </a:spcAft>
              <a:defRPr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3.预防和辅助治疗心脑血管疾病。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fontAlgn="base">
              <a:lnSpc>
                <a:spcPct val="155000"/>
              </a:lnSpc>
              <a:spcAft>
                <a:spcPct val="0"/>
              </a:spcAft>
              <a:defRPr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4.抗菌消炎作用。食用菌产生多种抗生素，可消炎去痛，现已知的抗生素已达近百种。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fontAlgn="base">
              <a:lnSpc>
                <a:spcPct val="155000"/>
              </a:lnSpc>
              <a:spcAft>
                <a:spcPct val="0"/>
              </a:spcAft>
              <a:defRPr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5.其它。除上述药用功能外，食用菌尚有抗病毒、调节内分泌等功能。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43865" y="647700"/>
            <a:ext cx="70370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latin typeface="黑体" panose="02010609060101010101" charset="-122"/>
                <a:ea typeface="黑体" panose="02010609060101010101" charset="-122"/>
              </a:rPr>
              <a:t>三、食用菌生产的现状和趋势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3410" y="1524635"/>
            <a:ext cx="748601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lvl="0" fontAlgn="base">
              <a:lnSpc>
                <a:spcPct val="175000"/>
              </a:lnSpc>
              <a:spcAft>
                <a:spcPct val="0"/>
              </a:spcAft>
              <a:defRPr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1.调整品种结构，发展珍稀菇类。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fontAlgn="base">
              <a:lnSpc>
                <a:spcPct val="175000"/>
              </a:lnSpc>
              <a:spcAft>
                <a:spcPct val="0"/>
              </a:spcAft>
              <a:defRPr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2.加快食用菌规模化生产进程。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fontAlgn="base">
              <a:lnSpc>
                <a:spcPct val="175000"/>
              </a:lnSpc>
              <a:spcAft>
                <a:spcPct val="0"/>
              </a:spcAft>
              <a:defRPr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3.发展加工品种，提高产品深加工层次。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fontAlgn="base">
              <a:lnSpc>
                <a:spcPct val="175000"/>
              </a:lnSpc>
              <a:spcAft>
                <a:spcPct val="0"/>
              </a:spcAft>
              <a:defRPr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4.大力发展药用菌生产。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85" y="-10251"/>
            <a:ext cx="780386" cy="731829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762000" y="588645"/>
            <a:ext cx="18542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课后作业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90700" y="1443990"/>
            <a:ext cx="7416165" cy="12725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60000"/>
              </a:lnSpc>
              <a:buClrTx/>
              <a:buSzTx/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1.列举一些珍稀食用菌种类。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60000"/>
              </a:lnSpc>
              <a:buClrTx/>
              <a:buSzTx/>
              <a:buNone/>
            </a:pP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2.食用菌为什么具有很大的市场潜力？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140528" y="2701096"/>
            <a:ext cx="7910945" cy="922060"/>
            <a:chOff x="2140528" y="2317442"/>
            <a:chExt cx="7910945" cy="922060"/>
          </a:xfrm>
        </p:grpSpPr>
        <p:sp>
          <p:nvSpPr>
            <p:cNvPr id="5" name="文本框 4"/>
            <p:cNvSpPr txBox="1"/>
            <p:nvPr/>
          </p:nvSpPr>
          <p:spPr>
            <a:xfrm>
              <a:off x="3834708" y="2317442"/>
              <a:ext cx="4521200" cy="922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srgbClr val="0094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谢谢观看！</a:t>
              </a:r>
              <a:r>
                <a:rPr lang="en-US" altLang="zh-CN" sz="5400" dirty="0" smtClean="0">
                  <a:solidFill>
                    <a:srgbClr val="0094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5400" dirty="0">
                <a:solidFill>
                  <a:srgbClr val="00948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2140528" y="3239502"/>
              <a:ext cx="7910945" cy="0"/>
            </a:xfrm>
            <a:prstGeom prst="line">
              <a:avLst/>
            </a:prstGeom>
            <a:ln w="25400">
              <a:solidFill>
                <a:srgbClr val="0094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图片 7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5"/>
            <a:ext cx="2032000" cy="2032000"/>
          </a:xfrm>
          <a:prstGeom prst="ellipse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PP_MARK_KEY" val="79f6a830-89a9-46aa-a994-13654d77af6d"/>
  <p:tag name="COMMONDATA" val="eyJoZGlkIjoiYjQ5ZDdlZTYzZjY4MGY3OTU5OWY4NmEwYmUwOTYzZWEifQ=="/>
</p:tagLst>
</file>

<file path=ppt/theme/theme1.xml><?xml version="1.0" encoding="utf-8"?>
<a:theme xmlns:a="http://schemas.openxmlformats.org/drawingml/2006/main" name="更多模板亮亮图文旗舰店：https://liangliangtuwen.tmall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309</Words>
  <Application>WPS 演示</Application>
  <PresentationFormat>宽屏</PresentationFormat>
  <Paragraphs>34</Paragraphs>
  <Slides>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方正准圆简体</vt:lpstr>
      <vt:lpstr>楷体</vt:lpstr>
      <vt:lpstr>黑体</vt:lpstr>
      <vt:lpstr>Arial Unicode MS</vt:lpstr>
      <vt:lpstr>等线 Light</vt:lpstr>
      <vt:lpstr>Calibri</vt:lpstr>
      <vt:lpstr>等线</vt:lpstr>
      <vt:lpstr>更多模板亮亮图文旗舰店：https://liangliangtuwen.tmall.com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更多模版：亮亮图文旗舰店https:/liangliangtuwen.tmall.com</cp:keywords>
  <dc:description>更多模版：亮亮图文旗舰店https://liangliangtuwen.tmall.com</dc:description>
  <cp:lastModifiedBy>钱文祥</cp:lastModifiedBy>
  <cp:revision>22</cp:revision>
  <dcterms:created xsi:type="dcterms:W3CDTF">2017-11-29T05:22:00Z</dcterms:created>
  <dcterms:modified xsi:type="dcterms:W3CDTF">2023-04-11T06:32:46Z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D7D8A81961DA49AAB27D03C81EF44455</vt:lpwstr>
  </property>
</Properties>
</file>