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9"/>
  </p:handoutMasterIdLst>
  <p:sldIdLst>
    <p:sldId id="256" r:id="rId3"/>
    <p:sldId id="259" r:id="rId5"/>
    <p:sldId id="262" r:id="rId6"/>
    <p:sldId id="287" r:id="rId7"/>
    <p:sldId id="288" r:id="rId8"/>
    <p:sldId id="264" r:id="rId9"/>
    <p:sldId id="260" r:id="rId10"/>
    <p:sldId id="289" r:id="rId11"/>
    <p:sldId id="270" r:id="rId12"/>
    <p:sldId id="290" r:id="rId13"/>
    <p:sldId id="275" r:id="rId14"/>
    <p:sldId id="282" r:id="rId15"/>
    <p:sldId id="297" r:id="rId16"/>
    <p:sldId id="298" r:id="rId17"/>
    <p:sldId id="280"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276"/>
    <a:srgbClr val="005D4B"/>
    <a:srgbClr val="00D2AA"/>
    <a:srgbClr val="00B895"/>
    <a:srgbClr val="F1995D"/>
    <a:srgbClr val="00948D"/>
    <a:srgbClr val="009A7D"/>
    <a:srgbClr val="ED7D31"/>
    <a:srgbClr val="92D050"/>
    <a:srgbClr val="B2E0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2" d="100"/>
          <a:sy n="92" d="100"/>
        </p:scale>
        <p:origin x="84"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gs" Target="tags/tag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更多模板亮亮图文旗舰店：https://liangliangtuwen.tmall.com</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更多模板亮亮图文旗舰店：https://liangliangtuwen.tmall.com</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pic>
        <p:nvPicPr>
          <p:cNvPr id="7" name="内容占位符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9" name="图片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284758" y="604233"/>
            <a:ext cx="1518191" cy="104200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284758" y="749794"/>
            <a:ext cx="1518191" cy="104200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FA754EA8-6408-4C2F-9917-121ACF39C72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C39DFB8-7E40-467A-9F07-334E8B34996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FA754EA8-6408-4C2F-9917-121ACF39C72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CC39DFB8-7E40-467A-9F07-334E8B34996F}" type="slidenum">
              <a:rPr lang="zh-CN" altLang="en-US" smtClean="0"/>
            </a:fld>
            <a:endParaRPr lang="zh-CN" altLang="en-US"/>
          </a:p>
        </p:txBody>
      </p:sp>
      <p:pic>
        <p:nvPicPr>
          <p:cNvPr id="7" name="内容占位符 3"/>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8" name="图片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284758" y="604233"/>
            <a:ext cx="1518191" cy="104200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9.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png"/><Relationship Id="rId3"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8.png"/><Relationship Id="rId2" Type="http://schemas.openxmlformats.org/officeDocument/2006/relationships/image" Target="../media/image12.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3"/>
          </a:xfrm>
          <a:prstGeom prst="rect">
            <a:avLst/>
          </a:prstGeom>
        </p:spPr>
      </p:pic>
      <p:sp>
        <p:nvSpPr>
          <p:cNvPr id="5" name="文本框 4"/>
          <p:cNvSpPr txBox="1"/>
          <p:nvPr/>
        </p:nvSpPr>
        <p:spPr>
          <a:xfrm>
            <a:off x="3609340" y="2380615"/>
            <a:ext cx="7343140" cy="922020"/>
          </a:xfrm>
          <a:prstGeom prst="rect">
            <a:avLst/>
          </a:prstGeom>
          <a:noFill/>
        </p:spPr>
        <p:txBody>
          <a:bodyPr wrap="square" rtlCol="0">
            <a:spAutoFit/>
          </a:bodyPr>
          <a:lstStyle/>
          <a:p>
            <a:r>
              <a:rPr lang="zh-CN" altLang="en-US" sz="5400" b="1" dirty="0">
                <a:solidFill>
                  <a:srgbClr val="00948D"/>
                </a:solidFill>
                <a:latin typeface="方正准圆简体" panose="02010601030101010101" charset="-122"/>
                <a:ea typeface="方正准圆简体" panose="02010601030101010101" charset="-122"/>
              </a:rPr>
              <a:t>农业生物技术</a:t>
            </a:r>
            <a:endParaRPr lang="zh-CN" altLang="en-US" sz="5400" b="1" dirty="0">
              <a:solidFill>
                <a:srgbClr val="00948D"/>
              </a:solidFill>
              <a:latin typeface="方正准圆简体" panose="02010601030101010101" charset="-122"/>
              <a:ea typeface="方正准圆简体" panose="02010601030101010101" charset="-122"/>
            </a:endParaRPr>
          </a:p>
        </p:txBody>
      </p:sp>
      <p:cxnSp>
        <p:nvCxnSpPr>
          <p:cNvPr id="3" name="直接连接符 2"/>
          <p:cNvCxnSpPr/>
          <p:nvPr/>
        </p:nvCxnSpPr>
        <p:spPr>
          <a:xfrm>
            <a:off x="2140528" y="3303751"/>
            <a:ext cx="7910945"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pic>
        <p:nvPicPr>
          <p:cNvPr id="7" name="图片 6" descr="IMG_256"/>
          <p:cNvPicPr>
            <a:picLocks noChangeAspect="1"/>
          </p:cNvPicPr>
          <p:nvPr/>
        </p:nvPicPr>
        <p:blipFill>
          <a:blip r:embed="rId3">
            <a:alphaModFix amt="60000"/>
          </a:blip>
          <a:stretch>
            <a:fillRect/>
          </a:stretch>
        </p:blipFill>
        <p:spPr>
          <a:xfrm>
            <a:off x="233045" y="203200"/>
            <a:ext cx="2032000" cy="2032000"/>
          </a:xfrm>
          <a:prstGeom prst="ellipse">
            <a:avLst/>
          </a:prstGeom>
          <a:noFill/>
          <a:ln w="9525">
            <a:noFill/>
          </a:ln>
        </p:spPr>
      </p:pic>
      <p:sp>
        <p:nvSpPr>
          <p:cNvPr id="2" name="文本框 1"/>
          <p:cNvSpPr txBox="1"/>
          <p:nvPr/>
        </p:nvSpPr>
        <p:spPr>
          <a:xfrm>
            <a:off x="6553200" y="3578225"/>
            <a:ext cx="3798570" cy="583565"/>
          </a:xfrm>
          <a:prstGeom prst="rect">
            <a:avLst/>
          </a:prstGeom>
          <a:noFill/>
        </p:spPr>
        <p:txBody>
          <a:bodyPr wrap="square" rtlCol="0">
            <a:spAutoFit/>
          </a:bodyPr>
          <a:p>
            <a:r>
              <a:rPr lang="zh-CN" altLang="en-US" sz="3200">
                <a:latin typeface="楷体" panose="02010609060101010101" charset="-122"/>
                <a:ea typeface="楷体" panose="02010609060101010101" charset="-122"/>
              </a:rPr>
              <a:t>作物生产技术专业</a:t>
            </a:r>
            <a:endParaRPr lang="zh-CN" altLang="en-US" sz="3200">
              <a:latin typeface="楷体" panose="02010609060101010101" charset="-122"/>
              <a:ea typeface="楷体" panose="02010609060101010101" charset="-122"/>
            </a:endParaRPr>
          </a:p>
        </p:txBody>
      </p:sp>
      <p:sp>
        <p:nvSpPr>
          <p:cNvPr id="8" name="文本框 7"/>
          <p:cNvSpPr txBox="1"/>
          <p:nvPr/>
        </p:nvSpPr>
        <p:spPr>
          <a:xfrm>
            <a:off x="7569835" y="5331460"/>
            <a:ext cx="2971165" cy="521970"/>
          </a:xfrm>
          <a:prstGeom prst="rect">
            <a:avLst/>
          </a:prstGeom>
          <a:noFill/>
        </p:spPr>
        <p:txBody>
          <a:bodyPr wrap="square" rtlCol="0">
            <a:spAutoFit/>
          </a:bodyPr>
          <a:p>
            <a:r>
              <a:rPr lang="zh-CN" altLang="en-US" sz="2800">
                <a:latin typeface="楷体" panose="02010609060101010101" charset="-122"/>
                <a:ea typeface="楷体" panose="02010609060101010101" charset="-122"/>
              </a:rPr>
              <a:t>主讲人：汪显群</a:t>
            </a:r>
            <a:endParaRPr lang="zh-CN" altLang="en-US" sz="2800">
              <a:latin typeface="楷体" panose="02010609060101010101" charset="-122"/>
              <a:ea typeface="楷体" panose="02010609060101010101"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0" y="302619"/>
            <a:ext cx="732773" cy="625012"/>
          </a:xfrm>
          <a:prstGeom prst="rect">
            <a:avLst/>
          </a:prstGeom>
        </p:spPr>
      </p:pic>
      <p:sp>
        <p:nvSpPr>
          <p:cNvPr id="10" name="TextBox 1636"/>
          <p:cNvSpPr txBox="1"/>
          <p:nvPr/>
        </p:nvSpPr>
        <p:spPr bwMode="auto">
          <a:xfrm>
            <a:off x="323850" y="1318260"/>
            <a:ext cx="2025650" cy="33718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8BC925"/>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dirty="0">
                <a:solidFill>
                  <a:srgbClr val="005D4B"/>
                </a:solidFill>
              </a:rPr>
              <a:t>1.</a:t>
            </a:r>
            <a:r>
              <a:rPr lang="zh-CN" altLang="en-US" dirty="0">
                <a:solidFill>
                  <a:srgbClr val="005D4B"/>
                </a:solidFill>
              </a:rPr>
              <a:t>生物技术作物</a:t>
            </a:r>
            <a:endParaRPr lang="zh-CN" altLang="en-US" dirty="0">
              <a:solidFill>
                <a:srgbClr val="005D4B"/>
              </a:solidFill>
            </a:endParaRPr>
          </a:p>
        </p:txBody>
      </p:sp>
      <p:sp>
        <p:nvSpPr>
          <p:cNvPr id="11" name="TextBox 1637"/>
          <p:cNvSpPr txBox="1"/>
          <p:nvPr/>
        </p:nvSpPr>
        <p:spPr bwMode="auto">
          <a:xfrm>
            <a:off x="323850" y="2665730"/>
            <a:ext cx="1445260" cy="33718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005D4B"/>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dirty="0"/>
              <a:t>2.</a:t>
            </a:r>
            <a:r>
              <a:rPr lang="zh-CN" altLang="en-US" dirty="0"/>
              <a:t>生物农药</a:t>
            </a:r>
            <a:endParaRPr lang="zh-CN" altLang="en-US" dirty="0"/>
          </a:p>
        </p:txBody>
      </p:sp>
      <p:sp>
        <p:nvSpPr>
          <p:cNvPr id="12" name="TextBox 1638"/>
          <p:cNvSpPr txBox="1"/>
          <p:nvPr/>
        </p:nvSpPr>
        <p:spPr bwMode="auto">
          <a:xfrm>
            <a:off x="323575" y="4182496"/>
            <a:ext cx="1633855" cy="337185"/>
          </a:xfrm>
          <a:prstGeom prst="rect">
            <a:avLst/>
          </a:prstGeom>
          <a:noFill/>
        </p:spPr>
        <p:txBody>
          <a:bodyPr wrap="none">
            <a:spAutoFit/>
          </a:bodyPr>
          <a:lstStyle>
            <a:defPPr>
              <a:defRPr lang="zh-CN"/>
            </a:defPPr>
            <a:lvl1pPr algn="ctr" fontAlgn="auto">
              <a:spcBef>
                <a:spcPts val="0"/>
              </a:spcBef>
              <a:spcAft>
                <a:spcPts val="0"/>
              </a:spcAft>
              <a:defRPr sz="1600" spc="300">
                <a:solidFill>
                  <a:srgbClr val="005D4B"/>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dirty="0"/>
              <a:t>3.</a:t>
            </a:r>
            <a:r>
              <a:rPr lang="zh-CN" altLang="en-US" dirty="0"/>
              <a:t>微生物肥料</a:t>
            </a:r>
            <a:endParaRPr lang="zh-CN" altLang="en-US" dirty="0"/>
          </a:p>
        </p:txBody>
      </p:sp>
      <p:cxnSp>
        <p:nvCxnSpPr>
          <p:cNvPr id="13" name="直接连接符 12"/>
          <p:cNvCxnSpPr/>
          <p:nvPr/>
        </p:nvCxnSpPr>
        <p:spPr>
          <a:xfrm flipH="1">
            <a:off x="197066" y="1698664"/>
            <a:ext cx="3613003" cy="0"/>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97001" y="3046186"/>
            <a:ext cx="2904477" cy="0"/>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H="1">
            <a:off x="197066" y="4592426"/>
            <a:ext cx="3613003" cy="0"/>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6" name="矩形 1"/>
          <p:cNvSpPr>
            <a:spLocks noChangeArrowheads="1"/>
          </p:cNvSpPr>
          <p:nvPr/>
        </p:nvSpPr>
        <p:spPr bwMode="auto">
          <a:xfrm>
            <a:off x="197001" y="1741531"/>
            <a:ext cx="3168959" cy="41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050" dirty="0">
                <a:solidFill>
                  <a:srgbClr val="005D4B"/>
                </a:solidFill>
                <a:latin typeface="微软雅黑" panose="020B0503020204020204" pitchFamily="34" charset="-122"/>
                <a:ea typeface="微软雅黑" panose="020B0503020204020204" pitchFamily="34" charset="-122"/>
              </a:rPr>
              <a:t>是指利用生物技术中的组织培养技术或基因工程技术改良作物的基因而培育出来的作物。</a:t>
            </a:r>
            <a:endParaRPr lang="en-US" altLang="zh-CN" sz="1050" dirty="0">
              <a:solidFill>
                <a:srgbClr val="005D4B"/>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197001" y="3089197"/>
            <a:ext cx="2660647" cy="5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050" dirty="0">
                <a:solidFill>
                  <a:srgbClr val="005D4B"/>
                </a:solidFill>
                <a:latin typeface="微软雅黑" panose="020B0503020204020204" pitchFamily="34" charset="-122"/>
                <a:ea typeface="微软雅黑" panose="020B0503020204020204" pitchFamily="34" charset="-122"/>
              </a:rPr>
              <a:t>是指利用生物活体（如真菌、细菌、昆虫等）或利用生物技术产生的代谢产物制成的能够杀灭或抑制农业有害生物的制剂。</a:t>
            </a:r>
            <a:endParaRPr lang="zh-CN" altLang="en-US" sz="1050" dirty="0">
              <a:solidFill>
                <a:srgbClr val="005D4B"/>
              </a:solidFill>
              <a:latin typeface="微软雅黑" panose="020B0503020204020204" pitchFamily="34" charset="-122"/>
              <a:ea typeface="微软雅黑" panose="020B0503020204020204" pitchFamily="34" charset="-122"/>
            </a:endParaRPr>
          </a:p>
        </p:txBody>
      </p:sp>
      <p:sp>
        <p:nvSpPr>
          <p:cNvPr id="18" name="矩形 1"/>
          <p:cNvSpPr>
            <a:spLocks noChangeArrowheads="1"/>
          </p:cNvSpPr>
          <p:nvPr/>
        </p:nvSpPr>
        <p:spPr bwMode="auto">
          <a:xfrm>
            <a:off x="197001" y="4627025"/>
            <a:ext cx="3075172" cy="5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050" dirty="0">
                <a:solidFill>
                  <a:srgbClr val="005D4B"/>
                </a:solidFill>
                <a:latin typeface="微软雅黑" panose="020B0503020204020204" pitchFamily="34" charset="-122"/>
                <a:ea typeface="微软雅黑" panose="020B0503020204020204" pitchFamily="34" charset="-122"/>
              </a:rPr>
              <a:t>又称生物肥料，是指人工借助微生物的生命活动产生的代谢物，使植物获得特定肥料效应的一类肥料制品。</a:t>
            </a:r>
            <a:endParaRPr lang="zh-CN" altLang="en-US" sz="1050" dirty="0">
              <a:solidFill>
                <a:srgbClr val="005D4B"/>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5941695" y="4220210"/>
            <a:ext cx="3613150" cy="372110"/>
            <a:chOff x="9357" y="6646"/>
            <a:chExt cx="5690" cy="586"/>
          </a:xfrm>
        </p:grpSpPr>
        <p:sp>
          <p:nvSpPr>
            <p:cNvPr id="21" name="TextBox 1658"/>
            <p:cNvSpPr txBox="1"/>
            <p:nvPr/>
          </p:nvSpPr>
          <p:spPr bwMode="auto">
            <a:xfrm>
              <a:off x="11414" y="6646"/>
              <a:ext cx="2573" cy="531"/>
            </a:xfrm>
            <a:prstGeom prst="rect">
              <a:avLst/>
            </a:prstGeom>
            <a:noFill/>
          </p:spPr>
          <p:txBody>
            <a:bodyPr wrap="none">
              <a:spAutoFit/>
            </a:bodyPr>
            <a:lstStyle>
              <a:defPPr>
                <a:defRPr lang="zh-CN"/>
              </a:defPPr>
              <a:lvl1pPr algn="ctr" fontAlgn="auto">
                <a:spcBef>
                  <a:spcPts val="0"/>
                </a:spcBef>
                <a:spcAft>
                  <a:spcPts val="0"/>
                </a:spcAft>
                <a:defRPr sz="1600" spc="300">
                  <a:solidFill>
                    <a:srgbClr val="005D4B"/>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dirty="0"/>
                <a:t>4.</a:t>
              </a:r>
              <a:r>
                <a:rPr lang="zh-CN" altLang="en-US" dirty="0"/>
                <a:t>食用菌生产</a:t>
              </a:r>
              <a:endParaRPr lang="zh-CN" altLang="en-US" dirty="0"/>
            </a:p>
          </p:txBody>
        </p:sp>
        <p:cxnSp>
          <p:nvCxnSpPr>
            <p:cNvPr id="24" name="直接连接符 23"/>
            <p:cNvCxnSpPr/>
            <p:nvPr/>
          </p:nvCxnSpPr>
          <p:spPr>
            <a:xfrm flipH="1">
              <a:off x="9357" y="7232"/>
              <a:ext cx="5690" cy="0"/>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7052945" y="2914650"/>
            <a:ext cx="2904490" cy="998855"/>
            <a:chOff x="11107" y="4590"/>
            <a:chExt cx="4574" cy="1573"/>
          </a:xfrm>
        </p:grpSpPr>
        <p:sp>
          <p:nvSpPr>
            <p:cNvPr id="20" name="TextBox 1657"/>
            <p:cNvSpPr txBox="1"/>
            <p:nvPr/>
          </p:nvSpPr>
          <p:spPr bwMode="auto">
            <a:xfrm>
              <a:off x="11414" y="4590"/>
              <a:ext cx="3713" cy="531"/>
            </a:xfrm>
            <a:prstGeom prst="rect">
              <a:avLst/>
            </a:prstGeom>
            <a:noFill/>
          </p:spPr>
          <p:txBody>
            <a:bodyPr wrap="none">
              <a:spAutoFit/>
            </a:bodyPr>
            <a:lstStyle>
              <a:defPPr>
                <a:defRPr lang="zh-CN"/>
              </a:defPPr>
              <a:lvl1pPr algn="ctr" fontAlgn="auto">
                <a:spcBef>
                  <a:spcPts val="0"/>
                </a:spcBef>
                <a:spcAft>
                  <a:spcPts val="0"/>
                </a:spcAft>
                <a:defRPr sz="1600" spc="300">
                  <a:solidFill>
                    <a:srgbClr val="005D4B"/>
                  </a:solidFill>
                  <a:latin typeface="微软雅黑" panose="020B0503020204020204" pitchFamily="34" charset="-122"/>
                  <a:ea typeface="微软雅黑" panose="020B0503020204020204" pitchFamily="34" charset="-122"/>
                  <a:cs typeface="Arial" panose="020B0604020202020204" pitchFamily="34" charset="0"/>
                </a:defRPr>
              </a:lvl1pPr>
            </a:lstStyle>
            <a:p>
              <a:r>
                <a:rPr lang="en-US" altLang="zh-CN" dirty="0"/>
                <a:t>5.</a:t>
              </a:r>
              <a:r>
                <a:rPr lang="zh-CN" altLang="en-US" dirty="0"/>
                <a:t>植物组织培养技术</a:t>
              </a:r>
              <a:endParaRPr lang="zh-CN" altLang="en-US" dirty="0"/>
            </a:p>
          </p:txBody>
        </p:sp>
        <p:grpSp>
          <p:nvGrpSpPr>
            <p:cNvPr id="6" name="组合 5"/>
            <p:cNvGrpSpPr/>
            <p:nvPr/>
          </p:nvGrpSpPr>
          <p:grpSpPr>
            <a:xfrm>
              <a:off x="11107" y="5189"/>
              <a:ext cx="4574" cy="974"/>
              <a:chOff x="11107" y="5189"/>
              <a:chExt cx="4574" cy="974"/>
            </a:xfrm>
          </p:grpSpPr>
          <p:cxnSp>
            <p:nvCxnSpPr>
              <p:cNvPr id="23" name="直接连接符 22"/>
              <p:cNvCxnSpPr/>
              <p:nvPr/>
            </p:nvCxnSpPr>
            <p:spPr>
              <a:xfrm>
                <a:off x="11107" y="5189"/>
                <a:ext cx="4574" cy="0"/>
              </a:xfrm>
              <a:prstGeom prst="line">
                <a:avLst/>
              </a:prstGeom>
              <a:ln w="158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矩形 1"/>
              <p:cNvSpPr>
                <a:spLocks noChangeArrowheads="1"/>
              </p:cNvSpPr>
              <p:nvPr/>
            </p:nvSpPr>
            <p:spPr bwMode="auto">
              <a:xfrm>
                <a:off x="11107" y="5257"/>
                <a:ext cx="4190" cy="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050" dirty="0">
                    <a:solidFill>
                      <a:srgbClr val="005D4B"/>
                    </a:solidFill>
                    <a:latin typeface="微软雅黑" panose="020B0503020204020204" pitchFamily="34" charset="-122"/>
                    <a:ea typeface="微软雅黑" panose="020B0503020204020204" pitchFamily="34" charset="-122"/>
                  </a:rPr>
                  <a:t>是指在离体条件下，把植物的一小部分组织或器官，无菌接种于培养容器里的培养基上，使它重新长成完整植株的技术。</a:t>
                </a:r>
                <a:endParaRPr lang="zh-CN" altLang="en-US" sz="1050" dirty="0">
                  <a:solidFill>
                    <a:srgbClr val="005D4B"/>
                  </a:solidFill>
                  <a:latin typeface="微软雅黑" panose="020B0503020204020204" pitchFamily="34" charset="-122"/>
                  <a:ea typeface="微软雅黑" panose="020B0503020204020204" pitchFamily="34" charset="-122"/>
                </a:endParaRPr>
              </a:p>
            </p:txBody>
          </p:sp>
        </p:grpSp>
      </p:grpSp>
      <p:grpSp>
        <p:nvGrpSpPr>
          <p:cNvPr id="5" name="组合 4"/>
          <p:cNvGrpSpPr/>
          <p:nvPr/>
        </p:nvGrpSpPr>
        <p:grpSpPr>
          <a:xfrm>
            <a:off x="3011265" y="1267327"/>
            <a:ext cx="4011741" cy="3909907"/>
            <a:chOff x="3855216" y="1478782"/>
            <a:chExt cx="4011741" cy="3909907"/>
          </a:xfrm>
        </p:grpSpPr>
        <p:sp>
          <p:nvSpPr>
            <p:cNvPr id="39" name="Ellipse 11"/>
            <p:cNvSpPr>
              <a:spLocks noChangeArrowheads="1"/>
            </p:cNvSpPr>
            <p:nvPr/>
          </p:nvSpPr>
          <p:spPr bwMode="auto">
            <a:xfrm>
              <a:off x="5009906" y="2679962"/>
              <a:ext cx="1713151" cy="1714043"/>
            </a:xfrm>
            <a:prstGeom prst="ellipse">
              <a:avLst/>
            </a:prstGeom>
            <a:solidFill>
              <a:schemeClr val="bg1">
                <a:lumMod val="65000"/>
              </a:schemeClr>
            </a:solidFill>
            <a:ln w="3175">
              <a:noFill/>
              <a:bevel/>
            </a:ln>
          </p:spPr>
          <p:txBody>
            <a:bodyPr lIns="0" rIns="0"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913765" eaLnBrk="0" fontAlgn="base" hangingPunct="0">
                <a:spcBef>
                  <a:spcPct val="0"/>
                </a:spcBef>
                <a:spcAft>
                  <a:spcPct val="0"/>
                </a:spcAft>
                <a:buFont typeface="Arial" panose="020B0604020202020204" pitchFamily="34" charset="0"/>
                <a:buNone/>
              </a:pPr>
              <a:r>
                <a:rPr lang="zh-CN" altLang="en-US" sz="1500" b="1">
                  <a:solidFill>
                    <a:prstClr val="white"/>
                  </a:solidFill>
                  <a:latin typeface="Calibri" panose="020F0502020204030204"/>
                  <a:ea typeface="宋体" panose="02010600030101010101" pitchFamily="2" charset="-122"/>
                  <a:cs typeface="微软雅黑" panose="020B0503020204020204" pitchFamily="34" charset="-122"/>
                  <a:sym typeface="+mn-lt"/>
                </a:rPr>
                <a:t>农业生物技术的应用</a:t>
              </a:r>
              <a:endParaRPr lang="zh-CN" altLang="en-US" smtClean="0">
                <a:solidFill>
                  <a:prstClr val="white"/>
                </a:solidFill>
                <a:latin typeface="Calibri" panose="020F0502020204030204"/>
                <a:ea typeface="宋体" panose="02010600030101010101" pitchFamily="2" charset="-122"/>
                <a:cs typeface="微软雅黑" panose="020B0503020204020204" pitchFamily="34" charset="-122"/>
                <a:sym typeface="+mn-lt"/>
              </a:endParaRPr>
            </a:p>
          </p:txBody>
        </p:sp>
        <p:grpSp>
          <p:nvGrpSpPr>
            <p:cNvPr id="40" name="Groupe 6"/>
            <p:cNvGrpSpPr/>
            <p:nvPr/>
          </p:nvGrpSpPr>
          <p:grpSpPr bwMode="auto">
            <a:xfrm>
              <a:off x="3892259" y="1478782"/>
              <a:ext cx="3974698" cy="3909907"/>
              <a:chOff x="0" y="0"/>
              <a:chExt cx="5346684" cy="5256000"/>
            </a:xfrm>
          </p:grpSpPr>
          <p:sp>
            <p:nvSpPr>
              <p:cNvPr id="41" name="Ellipse 1"/>
              <p:cNvSpPr/>
              <p:nvPr/>
            </p:nvSpPr>
            <p:spPr bwMode="auto">
              <a:xfrm>
                <a:off x="1557919" y="0"/>
                <a:ext cx="2203944" cy="1810269"/>
              </a:xfrm>
              <a:custGeom>
                <a:avLst/>
                <a:gdLst>
                  <a:gd name="T0" fmla="*/ 1101972 w 2709038"/>
                  <a:gd name="T1" fmla="*/ 0 h 2225141"/>
                  <a:gd name="T2" fmla="*/ 2203944 w 2709038"/>
                  <a:gd name="T3" fmla="*/ 1101972 h 2225141"/>
                  <a:gd name="T4" fmla="*/ 1945636 w 2709038"/>
                  <a:gd name="T5" fmla="*/ 1810269 h 2225141"/>
                  <a:gd name="T6" fmla="*/ 1115337 w 2709038"/>
                  <a:gd name="T7" fmla="*/ 1500862 h 2225141"/>
                  <a:gd name="T8" fmla="*/ 469241 w 2709038"/>
                  <a:gd name="T9" fmla="*/ 1678404 h 2225141"/>
                  <a:gd name="T10" fmla="*/ 13509 w 2709038"/>
                  <a:gd name="T11" fmla="*/ 1265878 h 2225141"/>
                  <a:gd name="T12" fmla="*/ 0 w 2709038"/>
                  <a:gd name="T13" fmla="*/ 1101972 h 2225141"/>
                  <a:gd name="T14" fmla="*/ 1101972 w 2709038"/>
                  <a:gd name="T15" fmla="*/ 0 h 2225141"/>
                  <a:gd name="T16" fmla="*/ 0 60000 65536"/>
                  <a:gd name="T17" fmla="*/ 0 60000 65536"/>
                  <a:gd name="T18" fmla="*/ 0 60000 65536"/>
                  <a:gd name="T19" fmla="*/ 0 60000 65536"/>
                  <a:gd name="T20" fmla="*/ 0 60000 65536"/>
                  <a:gd name="T21" fmla="*/ 0 60000 65536"/>
                  <a:gd name="T22" fmla="*/ 0 60000 65536"/>
                  <a:gd name="T23" fmla="*/ 0 60000 65536"/>
                  <a:gd name="T24" fmla="*/ 0 w 2709038"/>
                  <a:gd name="T25" fmla="*/ 0 h 2225141"/>
                  <a:gd name="T26" fmla="*/ 2709038 w 2709038"/>
                  <a:gd name="T27" fmla="*/ 2225141 h 22251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09038" h="2225141">
                    <a:moveTo>
                      <a:pt x="1354519" y="0"/>
                    </a:moveTo>
                    <a:cubicBezTo>
                      <a:pt x="2102599" y="0"/>
                      <a:pt x="2709038" y="606439"/>
                      <a:pt x="2709038" y="1354519"/>
                    </a:cubicBezTo>
                    <a:cubicBezTo>
                      <a:pt x="2709038" y="1686182"/>
                      <a:pt x="2589836" y="1990004"/>
                      <a:pt x="2391532" y="2225141"/>
                    </a:cubicBezTo>
                    <a:cubicBezTo>
                      <a:pt x="2118271" y="1987777"/>
                      <a:pt x="1761303" y="1844825"/>
                      <a:pt x="1370947" y="1844825"/>
                    </a:cubicBezTo>
                    <a:cubicBezTo>
                      <a:pt x="1080693" y="1844825"/>
                      <a:pt x="808899" y="1923861"/>
                      <a:pt x="576781" y="2063055"/>
                    </a:cubicBezTo>
                    <a:cubicBezTo>
                      <a:pt x="446805" y="1848102"/>
                      <a:pt x="254756" y="1670088"/>
                      <a:pt x="16605" y="1555988"/>
                    </a:cubicBezTo>
                    <a:cubicBezTo>
                      <a:pt x="5092" y="1490427"/>
                      <a:pt x="0" y="1423068"/>
                      <a:pt x="0" y="1354519"/>
                    </a:cubicBezTo>
                    <a:cubicBezTo>
                      <a:pt x="0" y="606439"/>
                      <a:pt x="606439" y="0"/>
                      <a:pt x="1354519" y="0"/>
                    </a:cubicBezTo>
                    <a:close/>
                  </a:path>
                </a:pathLst>
              </a:custGeom>
              <a:solidFill>
                <a:srgbClr val="00B895"/>
              </a:solidFill>
              <a:ln w="38100" cap="flat" cmpd="sng">
                <a:solidFill>
                  <a:schemeClr val="bg1"/>
                </a:solidFill>
                <a:bevel/>
              </a:ln>
            </p:spPr>
            <p:txBody>
              <a:bodyPr/>
              <a:lstStyle/>
              <a:p>
                <a:pPr defTabSz="913765" eaLnBrk="0" fontAlgn="base" hangingPunct="0">
                  <a:spcBef>
                    <a:spcPct val="0"/>
                  </a:spcBef>
                  <a:spcAft>
                    <a:spcPct val="0"/>
                  </a:spcAft>
                  <a:buFont typeface="Arial" panose="020B0604020202020204" pitchFamily="34" charset="0"/>
                  <a:buNone/>
                </a:pPr>
                <a:endParaRPr lang="zh-CN" altLang="en-US" smtClean="0">
                  <a:solidFill>
                    <a:prstClr val="white"/>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42" name="Ellipse 2"/>
              <p:cNvSpPr/>
              <p:nvPr/>
            </p:nvSpPr>
            <p:spPr bwMode="auto">
              <a:xfrm rot="1602816">
                <a:off x="3353700" y="1181565"/>
                <a:ext cx="1992984" cy="2198981"/>
              </a:xfrm>
              <a:custGeom>
                <a:avLst/>
                <a:gdLst>
                  <a:gd name="T0" fmla="*/ 365747 w 2449731"/>
                  <a:gd name="T1" fmla="*/ 133002 h 2702937"/>
                  <a:gd name="T2" fmla="*/ 891012 w 2449731"/>
                  <a:gd name="T3" fmla="*/ 0 h 2702937"/>
                  <a:gd name="T4" fmla="*/ 1992984 w 2449731"/>
                  <a:gd name="T5" fmla="*/ 1101972 h 2702937"/>
                  <a:gd name="T6" fmla="*/ 989307 w 2449731"/>
                  <a:gd name="T7" fmla="*/ 2198981 h 2702937"/>
                  <a:gd name="T8" fmla="*/ 857068 w 2449731"/>
                  <a:gd name="T9" fmla="*/ 1721234 h 2702937"/>
                  <a:gd name="T10" fmla="*/ 27073 w 2449731"/>
                  <a:gd name="T11" fmla="*/ 1059120 h 2702937"/>
                  <a:gd name="T12" fmla="*/ 0 w 2449731"/>
                  <a:gd name="T13" fmla="*/ 455412 h 2702937"/>
                  <a:gd name="T14" fmla="*/ 365747 w 2449731"/>
                  <a:gd name="T15" fmla="*/ 133002 h 2702937"/>
                  <a:gd name="T16" fmla="*/ 0 60000 65536"/>
                  <a:gd name="T17" fmla="*/ 0 60000 65536"/>
                  <a:gd name="T18" fmla="*/ 0 60000 65536"/>
                  <a:gd name="T19" fmla="*/ 0 60000 65536"/>
                  <a:gd name="T20" fmla="*/ 0 60000 65536"/>
                  <a:gd name="T21" fmla="*/ 0 60000 65536"/>
                  <a:gd name="T22" fmla="*/ 0 60000 65536"/>
                  <a:gd name="T23" fmla="*/ 0 60000 65536"/>
                  <a:gd name="T24" fmla="*/ 0 w 2449731"/>
                  <a:gd name="T25" fmla="*/ 0 h 2702937"/>
                  <a:gd name="T26" fmla="*/ 2449731 w 2449731"/>
                  <a:gd name="T27" fmla="*/ 2702937 h 27029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49731" h="2702937">
                    <a:moveTo>
                      <a:pt x="449568" y="163483"/>
                    </a:moveTo>
                    <a:cubicBezTo>
                      <a:pt x="641494" y="59222"/>
                      <a:pt x="861437" y="0"/>
                      <a:pt x="1095212" y="0"/>
                    </a:cubicBezTo>
                    <a:cubicBezTo>
                      <a:pt x="1843292" y="0"/>
                      <a:pt x="2449731" y="606439"/>
                      <a:pt x="2449731" y="1354519"/>
                    </a:cubicBezTo>
                    <a:cubicBezTo>
                      <a:pt x="2449731" y="2061857"/>
                      <a:pt x="1907549" y="2642562"/>
                      <a:pt x="1216034" y="2702937"/>
                    </a:cubicBezTo>
                    <a:cubicBezTo>
                      <a:pt x="1201866" y="2504104"/>
                      <a:pt x="1148670" y="2304837"/>
                      <a:pt x="1053489" y="2115701"/>
                    </a:cubicBezTo>
                    <a:cubicBezTo>
                      <a:pt x="840207" y="1691888"/>
                      <a:pt x="460456" y="1407066"/>
                      <a:pt x="33278" y="1301846"/>
                    </a:cubicBezTo>
                    <a:cubicBezTo>
                      <a:pt x="92387" y="1061969"/>
                      <a:pt x="83747" y="804960"/>
                      <a:pt x="0" y="559782"/>
                    </a:cubicBezTo>
                    <a:cubicBezTo>
                      <a:pt x="117373" y="395872"/>
                      <a:pt x="271398" y="260271"/>
                      <a:pt x="449568" y="163483"/>
                    </a:cubicBezTo>
                    <a:close/>
                  </a:path>
                </a:pathLst>
              </a:custGeom>
              <a:solidFill>
                <a:schemeClr val="accent3"/>
              </a:solidFill>
              <a:ln w="38100" cap="flat" cmpd="sng">
                <a:solidFill>
                  <a:schemeClr val="bg1"/>
                </a:solidFill>
                <a:bevel/>
              </a:ln>
            </p:spPr>
            <p:txBody>
              <a:bodyPr/>
              <a:lstStyle/>
              <a:p>
                <a:pPr defTabSz="913765" eaLnBrk="0" fontAlgn="base" hangingPunct="0">
                  <a:spcBef>
                    <a:spcPct val="0"/>
                  </a:spcBef>
                  <a:spcAft>
                    <a:spcPct val="0"/>
                  </a:spcAft>
                  <a:buFont typeface="Arial" panose="020B0604020202020204" pitchFamily="34" charset="0"/>
                  <a:buNone/>
                </a:pPr>
                <a:endParaRPr lang="zh-CN" altLang="en-US" smtClean="0">
                  <a:solidFill>
                    <a:prstClr val="white"/>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43" name="Ellipse 4"/>
              <p:cNvSpPr/>
              <p:nvPr/>
            </p:nvSpPr>
            <p:spPr bwMode="auto">
              <a:xfrm rot="558114">
                <a:off x="2576660" y="3218761"/>
                <a:ext cx="2200599" cy="2037239"/>
              </a:xfrm>
              <a:custGeom>
                <a:avLst/>
                <a:gdLst>
                  <a:gd name="T0" fmla="*/ 1112553 w 2704926"/>
                  <a:gd name="T1" fmla="*/ 26414 h 2504127"/>
                  <a:gd name="T2" fmla="*/ 1679371 w 2704926"/>
                  <a:gd name="T3" fmla="*/ 0 h 2504127"/>
                  <a:gd name="T4" fmla="*/ 2200599 w 2704926"/>
                  <a:gd name="T5" fmla="*/ 935266 h 2504127"/>
                  <a:gd name="T6" fmla="*/ 1098627 w 2704926"/>
                  <a:gd name="T7" fmla="*/ 2037239 h 2504127"/>
                  <a:gd name="T8" fmla="*/ 0 w 2704926"/>
                  <a:gd name="T9" fmla="*/ 1001515 h 2504127"/>
                  <a:gd name="T10" fmla="*/ 78967 w 2704926"/>
                  <a:gd name="T11" fmla="*/ 992642 h 2504127"/>
                  <a:gd name="T12" fmla="*/ 1112553 w 2704926"/>
                  <a:gd name="T13" fmla="*/ 26414 h 2504127"/>
                  <a:gd name="T14" fmla="*/ 0 60000 65536"/>
                  <a:gd name="T15" fmla="*/ 0 60000 65536"/>
                  <a:gd name="T16" fmla="*/ 0 60000 65536"/>
                  <a:gd name="T17" fmla="*/ 0 60000 65536"/>
                  <a:gd name="T18" fmla="*/ 0 60000 65536"/>
                  <a:gd name="T19" fmla="*/ 0 60000 65536"/>
                  <a:gd name="T20" fmla="*/ 0 60000 65536"/>
                  <a:gd name="T21" fmla="*/ 0 w 2704926"/>
                  <a:gd name="T22" fmla="*/ 0 h 2504127"/>
                  <a:gd name="T23" fmla="*/ 2704926 w 2704926"/>
                  <a:gd name="T24" fmla="*/ 2504127 h 2504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04926" h="2504127">
                    <a:moveTo>
                      <a:pt x="1367525" y="32468"/>
                    </a:moveTo>
                    <a:cubicBezTo>
                      <a:pt x="1605267" y="85012"/>
                      <a:pt x="1844683" y="70520"/>
                      <a:pt x="2064244" y="0"/>
                    </a:cubicBezTo>
                    <a:cubicBezTo>
                      <a:pt x="2449205" y="237779"/>
                      <a:pt x="2704927" y="663830"/>
                      <a:pt x="2704926" y="1149607"/>
                    </a:cubicBezTo>
                    <a:cubicBezTo>
                      <a:pt x="2704926" y="1897687"/>
                      <a:pt x="2098487" y="2504128"/>
                      <a:pt x="1350407" y="2504127"/>
                    </a:cubicBezTo>
                    <a:cubicBezTo>
                      <a:pt x="629702" y="2504126"/>
                      <a:pt x="40461" y="1941260"/>
                      <a:pt x="0" y="1231039"/>
                    </a:cubicBezTo>
                    <a:lnTo>
                      <a:pt x="97064" y="1220133"/>
                    </a:lnTo>
                    <a:cubicBezTo>
                      <a:pt x="740755" y="1114702"/>
                      <a:pt x="1227934" y="630455"/>
                      <a:pt x="1367525" y="32468"/>
                    </a:cubicBezTo>
                    <a:close/>
                  </a:path>
                </a:pathLst>
              </a:custGeom>
              <a:solidFill>
                <a:srgbClr val="F1995D"/>
              </a:solidFill>
              <a:ln w="38100" cap="flat" cmpd="sng">
                <a:solidFill>
                  <a:schemeClr val="bg1"/>
                </a:solidFill>
                <a:bevel/>
              </a:ln>
            </p:spPr>
            <p:txBody>
              <a:bodyPr/>
              <a:lstStyle/>
              <a:p>
                <a:pPr defTabSz="913765" eaLnBrk="0" fontAlgn="base" hangingPunct="0">
                  <a:spcBef>
                    <a:spcPct val="0"/>
                  </a:spcBef>
                  <a:spcAft>
                    <a:spcPct val="0"/>
                  </a:spcAft>
                  <a:buFont typeface="Arial" panose="020B0604020202020204" pitchFamily="34" charset="0"/>
                  <a:buNone/>
                </a:pPr>
                <a:endParaRPr lang="zh-CN" altLang="en-US" smtClean="0">
                  <a:solidFill>
                    <a:prstClr val="white"/>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44" name="Ellipse 3"/>
              <p:cNvSpPr/>
              <p:nvPr/>
            </p:nvSpPr>
            <p:spPr bwMode="auto">
              <a:xfrm rot="2184403">
                <a:off x="457359" y="3389359"/>
                <a:ext cx="2203944" cy="1831079"/>
              </a:xfrm>
              <a:custGeom>
                <a:avLst/>
                <a:gdLst>
                  <a:gd name="T0" fmla="*/ 276743 w 2709038"/>
                  <a:gd name="T1" fmla="*/ 0 h 2250721"/>
                  <a:gd name="T2" fmla="*/ 1778200 w 2709038"/>
                  <a:gd name="T3" fmla="*/ 90960 h 2250721"/>
                  <a:gd name="T4" fmla="*/ 2175750 w 2709038"/>
                  <a:gd name="T5" fmla="*/ 484446 h 2250721"/>
                  <a:gd name="T6" fmla="*/ 2203944 w 2709038"/>
                  <a:gd name="T7" fmla="*/ 729107 h 2250721"/>
                  <a:gd name="T8" fmla="*/ 1101972 w 2709038"/>
                  <a:gd name="T9" fmla="*/ 1831079 h 2250721"/>
                  <a:gd name="T10" fmla="*/ 0 w 2709038"/>
                  <a:gd name="T11" fmla="*/ 729107 h 2250721"/>
                  <a:gd name="T12" fmla="*/ 276743 w 2709038"/>
                  <a:gd name="T13" fmla="*/ 0 h 2250721"/>
                  <a:gd name="T14" fmla="*/ 0 60000 65536"/>
                  <a:gd name="T15" fmla="*/ 0 60000 65536"/>
                  <a:gd name="T16" fmla="*/ 0 60000 65536"/>
                  <a:gd name="T17" fmla="*/ 0 60000 65536"/>
                  <a:gd name="T18" fmla="*/ 0 60000 65536"/>
                  <a:gd name="T19" fmla="*/ 0 60000 65536"/>
                  <a:gd name="T20" fmla="*/ 0 60000 65536"/>
                  <a:gd name="T21" fmla="*/ 0 w 2709038"/>
                  <a:gd name="T22" fmla="*/ 0 h 2250721"/>
                  <a:gd name="T23" fmla="*/ 2709038 w 2709038"/>
                  <a:gd name="T24" fmla="*/ 2250721 h 22507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09038" h="2250721">
                    <a:moveTo>
                      <a:pt x="340166" y="0"/>
                    </a:moveTo>
                    <a:cubicBezTo>
                      <a:pt x="855174" y="431249"/>
                      <a:pt x="1605143" y="488839"/>
                      <a:pt x="2185723" y="111806"/>
                    </a:cubicBezTo>
                    <a:cubicBezTo>
                      <a:pt x="2307324" y="319312"/>
                      <a:pt x="2477458" y="482976"/>
                      <a:pt x="2674383" y="595470"/>
                    </a:cubicBezTo>
                    <a:cubicBezTo>
                      <a:pt x="2697442" y="692020"/>
                      <a:pt x="2709038" y="792757"/>
                      <a:pt x="2709038" y="896202"/>
                    </a:cubicBezTo>
                    <a:cubicBezTo>
                      <a:pt x="2709038" y="1644282"/>
                      <a:pt x="2102599" y="2250721"/>
                      <a:pt x="1354519" y="2250721"/>
                    </a:cubicBezTo>
                    <a:cubicBezTo>
                      <a:pt x="606439" y="2250721"/>
                      <a:pt x="0" y="1644282"/>
                      <a:pt x="0" y="896202"/>
                    </a:cubicBezTo>
                    <a:cubicBezTo>
                      <a:pt x="0" y="552248"/>
                      <a:pt x="128201" y="238237"/>
                      <a:pt x="340166" y="0"/>
                    </a:cubicBezTo>
                    <a:close/>
                  </a:path>
                </a:pathLst>
              </a:custGeom>
              <a:solidFill>
                <a:srgbClr val="005D4B"/>
              </a:solidFill>
              <a:ln w="38100" cap="flat" cmpd="sng">
                <a:solidFill>
                  <a:schemeClr val="bg1"/>
                </a:solidFill>
                <a:bevel/>
              </a:ln>
            </p:spPr>
            <p:txBody>
              <a:bodyPr/>
              <a:lstStyle/>
              <a:p>
                <a:pPr defTabSz="913765" eaLnBrk="0" fontAlgn="base" hangingPunct="0">
                  <a:spcBef>
                    <a:spcPct val="0"/>
                  </a:spcBef>
                  <a:spcAft>
                    <a:spcPct val="0"/>
                  </a:spcAft>
                  <a:buFont typeface="Arial" panose="020B0604020202020204" pitchFamily="34" charset="0"/>
                  <a:buNone/>
                </a:pPr>
                <a:endParaRPr lang="zh-CN" altLang="en-US" smtClean="0">
                  <a:solidFill>
                    <a:prstClr val="white"/>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45" name="Ellipse 5"/>
              <p:cNvSpPr/>
              <p:nvPr/>
            </p:nvSpPr>
            <p:spPr bwMode="auto">
              <a:xfrm rot="1112104">
                <a:off x="0" y="1091724"/>
                <a:ext cx="1806260" cy="2203944"/>
              </a:xfrm>
              <a:custGeom>
                <a:avLst/>
                <a:gdLst>
                  <a:gd name="T0" fmla="*/ 774280 w 2220214"/>
                  <a:gd name="T1" fmla="*/ 49542 h 2709038"/>
                  <a:gd name="T2" fmla="*/ 1101972 w 2220214"/>
                  <a:gd name="T3" fmla="*/ 0 h 2709038"/>
                  <a:gd name="T4" fmla="*/ 1806260 w 2220214"/>
                  <a:gd name="T5" fmla="*/ 254665 h 2709038"/>
                  <a:gd name="T6" fmla="*/ 1558959 w 2220214"/>
                  <a:gd name="T7" fmla="*/ 1493887 h 2709038"/>
                  <a:gd name="T8" fmla="*/ 1692372 w 2220214"/>
                  <a:gd name="T9" fmla="*/ 1771075 h 2709038"/>
                  <a:gd name="T10" fmla="*/ 1288262 w 2220214"/>
                  <a:gd name="T11" fmla="*/ 2187019 h 2709038"/>
                  <a:gd name="T12" fmla="*/ 1101972 w 2220214"/>
                  <a:gd name="T13" fmla="*/ 2203944 h 2709038"/>
                  <a:gd name="T14" fmla="*/ 0 w 2220214"/>
                  <a:gd name="T15" fmla="*/ 1101972 h 2709038"/>
                  <a:gd name="T16" fmla="*/ 774280 w 2220214"/>
                  <a:gd name="T17" fmla="*/ 49542 h 27090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20214"/>
                  <a:gd name="T28" fmla="*/ 0 h 2709038"/>
                  <a:gd name="T29" fmla="*/ 2220214 w 2220214"/>
                  <a:gd name="T30" fmla="*/ 2709038 h 27090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20214" h="2709038">
                    <a:moveTo>
                      <a:pt x="951727" y="60896"/>
                    </a:moveTo>
                    <a:cubicBezTo>
                      <a:pt x="1078969" y="21320"/>
                      <a:pt x="1214254" y="0"/>
                      <a:pt x="1354519" y="0"/>
                    </a:cubicBezTo>
                    <a:cubicBezTo>
                      <a:pt x="1683791" y="0"/>
                      <a:pt x="1985621" y="117490"/>
                      <a:pt x="2220214" y="313028"/>
                    </a:cubicBezTo>
                    <a:cubicBezTo>
                      <a:pt x="1867634" y="716622"/>
                      <a:pt x="1733553" y="1291377"/>
                      <a:pt x="1916237" y="1836252"/>
                    </a:cubicBezTo>
                    <a:cubicBezTo>
                      <a:pt x="1957396" y="1959016"/>
                      <a:pt x="2012300" y="2073297"/>
                      <a:pt x="2080225" y="2176965"/>
                    </a:cubicBezTo>
                    <a:cubicBezTo>
                      <a:pt x="1875040" y="2296436"/>
                      <a:pt x="1701884" y="2471390"/>
                      <a:pt x="1583502" y="2688234"/>
                    </a:cubicBezTo>
                    <a:cubicBezTo>
                      <a:pt x="1509242" y="2702423"/>
                      <a:pt x="1432653" y="2709038"/>
                      <a:pt x="1354519" y="2709038"/>
                    </a:cubicBezTo>
                    <a:cubicBezTo>
                      <a:pt x="606439" y="2709038"/>
                      <a:pt x="0" y="2102599"/>
                      <a:pt x="0" y="1354519"/>
                    </a:cubicBezTo>
                    <a:cubicBezTo>
                      <a:pt x="0" y="746704"/>
                      <a:pt x="400344" y="232394"/>
                      <a:pt x="951727" y="60896"/>
                    </a:cubicBezTo>
                    <a:close/>
                  </a:path>
                </a:pathLst>
              </a:custGeom>
              <a:solidFill>
                <a:srgbClr val="009276"/>
              </a:solidFill>
              <a:ln w="38100" cap="flat" cmpd="sng">
                <a:solidFill>
                  <a:schemeClr val="bg1"/>
                </a:solidFill>
                <a:bevel/>
              </a:ln>
            </p:spPr>
            <p:txBody>
              <a:bodyPr/>
              <a:lstStyle/>
              <a:p>
                <a:pPr defTabSz="913765" eaLnBrk="0" fontAlgn="base" hangingPunct="0">
                  <a:spcBef>
                    <a:spcPct val="0"/>
                  </a:spcBef>
                  <a:spcAft>
                    <a:spcPct val="0"/>
                  </a:spcAft>
                  <a:buFont typeface="Arial" panose="020B0604020202020204" pitchFamily="34" charset="0"/>
                  <a:buNone/>
                </a:pPr>
                <a:endParaRPr lang="zh-CN" altLang="en-US" smtClean="0">
                  <a:solidFill>
                    <a:prstClr val="white"/>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grpSp>
        <p:sp>
          <p:nvSpPr>
            <p:cNvPr id="30" name="Rectangle 8"/>
            <p:cNvSpPr>
              <a:spLocks noChangeArrowheads="1"/>
            </p:cNvSpPr>
            <p:nvPr/>
          </p:nvSpPr>
          <p:spPr bwMode="auto">
            <a:xfrm>
              <a:off x="5318813" y="1802841"/>
              <a:ext cx="1045428"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913765" eaLnBrk="0" fontAlgn="base" hangingPunct="0">
                <a:spcBef>
                  <a:spcPct val="0"/>
                </a:spcBef>
                <a:spcAft>
                  <a:spcPct val="0"/>
                </a:spcAft>
                <a:buFont typeface="Arial" panose="020B0604020202020204" pitchFamily="34" charset="0"/>
                <a:buNone/>
              </a:pPr>
              <a:r>
                <a:rPr lang="zh-CN" altLang="en-US" sz="1500">
                  <a:solidFill>
                    <a:prstClr val="white"/>
                  </a:solidFill>
                  <a:latin typeface="Calibri" panose="020F0502020204030204"/>
                  <a:ea typeface="宋体" panose="02010600030101010101" pitchFamily="2" charset="-122"/>
                  <a:cs typeface="微软雅黑" panose="020B0503020204020204" pitchFamily="34" charset="-122"/>
                  <a:sym typeface="+mn-lt"/>
                </a:rPr>
                <a:t>生物技术作物</a:t>
              </a:r>
              <a:endParaRPr lang="zh-CN" altLang="en-US" sz="1500">
                <a:solidFill>
                  <a:prstClr val="white"/>
                </a:solidFill>
                <a:latin typeface="Calibri" panose="020F0502020204030204"/>
                <a:ea typeface="宋体" panose="02010600030101010101" pitchFamily="2" charset="-122"/>
                <a:cs typeface="微软雅黑" panose="020B0503020204020204" pitchFamily="34" charset="-122"/>
                <a:sym typeface="+mn-lt"/>
              </a:endParaRPr>
            </a:p>
          </p:txBody>
        </p:sp>
        <p:sp>
          <p:nvSpPr>
            <p:cNvPr id="31" name="Rectangle 9"/>
            <p:cNvSpPr>
              <a:spLocks noChangeArrowheads="1"/>
            </p:cNvSpPr>
            <p:nvPr/>
          </p:nvSpPr>
          <p:spPr bwMode="auto">
            <a:xfrm>
              <a:off x="6754084" y="2782003"/>
              <a:ext cx="1045428"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913765" eaLnBrk="0" fontAlgn="base" hangingPunct="0">
                <a:spcBef>
                  <a:spcPct val="0"/>
                </a:spcBef>
                <a:spcAft>
                  <a:spcPct val="0"/>
                </a:spcAft>
                <a:buFont typeface="Arial" panose="020B0604020202020204" pitchFamily="34" charset="0"/>
                <a:buNone/>
              </a:pPr>
              <a:r>
                <a:rPr lang="zh-CN" altLang="en-US" sz="1500">
                  <a:solidFill>
                    <a:prstClr val="white"/>
                  </a:solidFill>
                  <a:latin typeface="Calibri" panose="020F0502020204030204"/>
                  <a:ea typeface="宋体" panose="02010600030101010101" pitchFamily="2" charset="-122"/>
                  <a:cs typeface="微软雅黑" panose="020B0503020204020204" pitchFamily="34" charset="-122"/>
                  <a:sym typeface="+mn-lt"/>
                </a:rPr>
                <a:t>植物组织培养技术</a:t>
              </a:r>
              <a:endParaRPr lang="en-US" altLang="zh-CN" sz="1500">
                <a:solidFill>
                  <a:prstClr val="white"/>
                </a:solidFill>
                <a:latin typeface="Calibri" panose="020F0502020204030204"/>
                <a:ea typeface="宋体" panose="02010600030101010101" pitchFamily="2" charset="-122"/>
                <a:cs typeface="微软雅黑" panose="020B0503020204020204" pitchFamily="34" charset="-122"/>
                <a:sym typeface="+mn-lt"/>
              </a:endParaRPr>
            </a:p>
          </p:txBody>
        </p:sp>
        <p:sp>
          <p:nvSpPr>
            <p:cNvPr id="32" name="Rectangle 13"/>
            <p:cNvSpPr>
              <a:spLocks noChangeArrowheads="1"/>
            </p:cNvSpPr>
            <p:nvPr/>
          </p:nvSpPr>
          <p:spPr bwMode="auto">
            <a:xfrm>
              <a:off x="3855216" y="2897566"/>
              <a:ext cx="1276095" cy="32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913765" eaLnBrk="0" fontAlgn="base" hangingPunct="0">
                <a:spcBef>
                  <a:spcPct val="0"/>
                </a:spcBef>
                <a:spcAft>
                  <a:spcPct val="0"/>
                </a:spcAft>
                <a:buFont typeface="Arial" panose="020B0604020202020204" pitchFamily="34" charset="0"/>
                <a:buNone/>
              </a:pPr>
              <a:r>
                <a:rPr lang="zh-CN" altLang="en-US" sz="1500">
                  <a:solidFill>
                    <a:prstClr val="white"/>
                  </a:solidFill>
                  <a:latin typeface="Calibri" panose="020F0502020204030204"/>
                  <a:ea typeface="宋体" panose="02010600030101010101" pitchFamily="2" charset="-122"/>
                  <a:cs typeface="微软雅黑" panose="020B0503020204020204" pitchFamily="34" charset="-122"/>
                  <a:sym typeface="+mn-lt"/>
                </a:rPr>
                <a:t>生物农药</a:t>
              </a:r>
              <a:endParaRPr lang="en-US" altLang="zh-CN" sz="1500">
                <a:solidFill>
                  <a:prstClr val="white"/>
                </a:solidFill>
                <a:latin typeface="Calibri" panose="020F0502020204030204"/>
                <a:ea typeface="宋体" panose="02010600030101010101" pitchFamily="2" charset="-122"/>
                <a:cs typeface="微软雅黑" panose="020B0503020204020204" pitchFamily="34" charset="-122"/>
                <a:sym typeface="+mn-lt"/>
              </a:endParaRPr>
            </a:p>
          </p:txBody>
        </p:sp>
        <p:sp>
          <p:nvSpPr>
            <p:cNvPr id="37" name="Rectangle 14"/>
            <p:cNvSpPr>
              <a:spLocks noChangeArrowheads="1"/>
            </p:cNvSpPr>
            <p:nvPr/>
          </p:nvSpPr>
          <p:spPr bwMode="auto">
            <a:xfrm>
              <a:off x="4527046" y="4529957"/>
              <a:ext cx="1169035" cy="32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913765" eaLnBrk="0" fontAlgn="base" hangingPunct="0">
                <a:spcBef>
                  <a:spcPct val="0"/>
                </a:spcBef>
                <a:spcAft>
                  <a:spcPct val="0"/>
                </a:spcAft>
                <a:buFont typeface="Arial" panose="020B0604020202020204" pitchFamily="34" charset="0"/>
                <a:buNone/>
              </a:pPr>
              <a:r>
                <a:rPr lang="zh-CN" altLang="en-US" sz="1500">
                  <a:solidFill>
                    <a:prstClr val="white"/>
                  </a:solidFill>
                  <a:latin typeface="Calibri" panose="020F0502020204030204"/>
                  <a:ea typeface="宋体" panose="02010600030101010101" pitchFamily="2" charset="-122"/>
                  <a:cs typeface="微软雅黑" panose="020B0503020204020204" pitchFamily="34" charset="-122"/>
                  <a:sym typeface="+mn-lt"/>
                </a:rPr>
                <a:t>微生物肥料</a:t>
              </a:r>
              <a:endParaRPr lang="en-US" altLang="zh-CN" sz="1500">
                <a:solidFill>
                  <a:prstClr val="white"/>
                </a:solidFill>
                <a:latin typeface="Calibri" panose="020F0502020204030204"/>
                <a:ea typeface="宋体" panose="02010600030101010101" pitchFamily="2" charset="-122"/>
                <a:cs typeface="微软雅黑" panose="020B0503020204020204" pitchFamily="34" charset="-122"/>
                <a:sym typeface="+mn-lt"/>
              </a:endParaRPr>
            </a:p>
          </p:txBody>
        </p:sp>
        <p:sp>
          <p:nvSpPr>
            <p:cNvPr id="38" name="Rectangle 15"/>
            <p:cNvSpPr>
              <a:spLocks noChangeArrowheads="1"/>
            </p:cNvSpPr>
            <p:nvPr/>
          </p:nvSpPr>
          <p:spPr bwMode="auto">
            <a:xfrm>
              <a:off x="6106926" y="4543292"/>
              <a:ext cx="1235075" cy="32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913765" eaLnBrk="0" fontAlgn="base" hangingPunct="0">
                <a:spcBef>
                  <a:spcPct val="0"/>
                </a:spcBef>
                <a:spcAft>
                  <a:spcPct val="0"/>
                </a:spcAft>
                <a:buFont typeface="Arial" panose="020B0604020202020204" pitchFamily="34" charset="0"/>
                <a:buNone/>
              </a:pPr>
              <a:r>
                <a:rPr lang="zh-CN" altLang="en-US" sz="1500">
                  <a:solidFill>
                    <a:prstClr val="white"/>
                  </a:solidFill>
                  <a:latin typeface="Calibri" panose="020F0502020204030204"/>
                  <a:ea typeface="宋体" panose="02010600030101010101" pitchFamily="2" charset="-122"/>
                  <a:cs typeface="微软雅黑" panose="020B0503020204020204" pitchFamily="34" charset="-122"/>
                  <a:sym typeface="+mn-lt"/>
                </a:rPr>
                <a:t>食用菌生产</a:t>
              </a:r>
              <a:endParaRPr lang="en-US" altLang="zh-CN" sz="1500">
                <a:solidFill>
                  <a:prstClr val="white"/>
                </a:solidFill>
                <a:latin typeface="Calibri" panose="020F0502020204030204"/>
                <a:ea typeface="宋体" panose="02010600030101010101" pitchFamily="2" charset="-122"/>
                <a:cs typeface="微软雅黑" panose="020B0503020204020204" pitchFamily="34" charset="-122"/>
                <a:sym typeface="+mn-lt"/>
              </a:endParaRPr>
            </a:p>
          </p:txBody>
        </p:sp>
      </p:grpSp>
      <p:sp>
        <p:nvSpPr>
          <p:cNvPr id="7" name="文本框 6"/>
          <p:cNvSpPr txBox="1"/>
          <p:nvPr/>
        </p:nvSpPr>
        <p:spPr>
          <a:xfrm>
            <a:off x="805180" y="327660"/>
            <a:ext cx="4675505" cy="583565"/>
          </a:xfrm>
          <a:prstGeom prst="rect">
            <a:avLst/>
          </a:prstGeom>
          <a:noFill/>
        </p:spPr>
        <p:txBody>
          <a:bodyPr wrap="square" rtlCol="0">
            <a:spAutoFit/>
          </a:bodyPr>
          <a:p>
            <a:r>
              <a:rPr lang="zh-CN" altLang="en-US" sz="3200" b="1" dirty="0">
                <a:solidFill>
                  <a:srgbClr val="005D4B"/>
                </a:solidFill>
                <a:latin typeface="微软雅黑" panose="020B0503020204020204" pitchFamily="34" charset="-122"/>
                <a:ea typeface="微软雅黑" panose="020B0503020204020204" pitchFamily="34" charset="-122"/>
              </a:rPr>
              <a:t>0</a:t>
            </a:r>
            <a:r>
              <a:rPr lang="en-US" altLang="zh-CN" sz="3200" b="1" dirty="0">
                <a:solidFill>
                  <a:srgbClr val="005D4B"/>
                </a:solidFill>
                <a:latin typeface="微软雅黑" panose="020B0503020204020204" pitchFamily="34" charset="-122"/>
                <a:ea typeface="微软雅黑" panose="020B0503020204020204" pitchFamily="34" charset="-122"/>
              </a:rPr>
              <a:t>3</a:t>
            </a:r>
            <a:r>
              <a:rPr lang="zh-CN" altLang="en-US" sz="3200" b="1" dirty="0">
                <a:solidFill>
                  <a:srgbClr val="005D4B"/>
                </a:solidFill>
                <a:latin typeface="微软雅黑" panose="020B0503020204020204" pitchFamily="34" charset="-122"/>
                <a:ea typeface="微软雅黑" panose="020B0503020204020204" pitchFamily="34" charset="-122"/>
              </a:rPr>
              <a:t>.农业生物技术的应用</a:t>
            </a:r>
            <a:endParaRPr lang="zh-CN" altLang="en-US" sz="3200" b="1" dirty="0">
              <a:solidFill>
                <a:srgbClr val="005D4B"/>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0-#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1+#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1+#ppt_w/2"/>
                                          </p:val>
                                        </p:tav>
                                        <p:tav tm="100000">
                                          <p:val>
                                            <p:strVal val="#ppt_x"/>
                                          </p:val>
                                        </p:tav>
                                      </p:tavLst>
                                    </p:anim>
                                    <p:anim calcmode="lin" valueType="num">
                                      <p:cBhvr additive="base">
                                        <p:cTn id="56"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11" grpId="0"/>
      <p:bldP spid="17" grpId="0"/>
      <p:bldP spid="12"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rotWithShape="1">
          <a:blip r:embed="rId1" cstate="print">
            <a:extLst>
              <a:ext uri="{28A0092B-C50C-407E-A947-70E740481C1C}">
                <a14:useLocalDpi xmlns:a14="http://schemas.microsoft.com/office/drawing/2010/main" val="0"/>
              </a:ext>
            </a:extLst>
          </a:blip>
          <a:srcRect l="35293"/>
          <a:stretch>
            <a:fillRect/>
          </a:stretch>
        </p:blipFill>
        <p:spPr>
          <a:xfrm>
            <a:off x="0" y="4882845"/>
            <a:ext cx="4186672" cy="2156146"/>
          </a:xfrm>
        </p:spPr>
      </p:pic>
      <p:grpSp>
        <p:nvGrpSpPr>
          <p:cNvPr id="13" name="组合 12"/>
          <p:cNvGrpSpPr/>
          <p:nvPr/>
        </p:nvGrpSpPr>
        <p:grpSpPr>
          <a:xfrm>
            <a:off x="3075116" y="3094558"/>
            <a:ext cx="5706110" cy="669540"/>
            <a:chOff x="4111436" y="2361292"/>
            <a:chExt cx="5706110" cy="669540"/>
          </a:xfrm>
        </p:grpSpPr>
        <p:sp>
          <p:nvSpPr>
            <p:cNvPr id="7" name="文本框 6"/>
            <p:cNvSpPr txBox="1"/>
            <p:nvPr/>
          </p:nvSpPr>
          <p:spPr>
            <a:xfrm>
              <a:off x="4111436" y="2361292"/>
              <a:ext cx="5706110" cy="583565"/>
            </a:xfrm>
            <a:prstGeom prst="rect">
              <a:avLst/>
            </a:prstGeom>
            <a:noFill/>
          </p:spPr>
          <p:txBody>
            <a:bodyPr wrap="square" rtlCol="0">
              <a:spAutoFit/>
            </a:bodyPr>
            <a:lstStyle/>
            <a:p>
              <a:r>
                <a:rPr lang="en-US" altLang="zh-CN" sz="3200" b="1" dirty="0" smtClean="0">
                  <a:solidFill>
                    <a:srgbClr val="00948D"/>
                  </a:solidFill>
                  <a:latin typeface="微软雅黑" panose="020B0503020204020204" pitchFamily="34" charset="-122"/>
                  <a:ea typeface="微软雅黑" panose="020B0503020204020204" pitchFamily="34" charset="-122"/>
                </a:rPr>
                <a:t>04.</a:t>
              </a:r>
              <a:r>
                <a:rPr lang="zh-CN" altLang="en-US" sz="3200" b="1" dirty="0" smtClean="0">
                  <a:solidFill>
                    <a:srgbClr val="00948D"/>
                  </a:solidFill>
                  <a:latin typeface="宋体" panose="02010600030101010101" pitchFamily="2" charset="-122"/>
                  <a:ea typeface="宋体" panose="02010600030101010101" pitchFamily="2" charset="-122"/>
                  <a:sym typeface="+mn-ea"/>
                </a:rPr>
                <a:t>本课程的任务和学习方法</a:t>
              </a:r>
              <a:r>
                <a:rPr lang="en-US" altLang="zh-CN" sz="3200" b="1" dirty="0">
                  <a:solidFill>
                    <a:srgbClr val="00948D"/>
                  </a:solidFill>
                  <a:latin typeface="宋体" panose="02010600030101010101" pitchFamily="2" charset="-122"/>
                  <a:ea typeface="宋体" panose="02010600030101010101" pitchFamily="2" charset="-122"/>
                  <a:sym typeface="+mn-ea"/>
                </a:rPr>
                <a:t> </a:t>
              </a:r>
              <a:endParaRPr lang="zh-CN" altLang="en-US" sz="3200" b="1" dirty="0">
                <a:solidFill>
                  <a:srgbClr val="00948D"/>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111436" y="3030832"/>
              <a:ext cx="5414961"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grpSp>
      <p:sp>
        <p:nvSpPr>
          <p:cNvPr id="12" name="矩形 11"/>
          <p:cNvSpPr/>
          <p:nvPr/>
        </p:nvSpPr>
        <p:spPr>
          <a:xfrm>
            <a:off x="861233" y="1975155"/>
            <a:ext cx="8575964" cy="2907690"/>
          </a:xfrm>
          <a:prstGeom prst="rect">
            <a:avLst/>
          </a:prstGeom>
          <a:noFill/>
          <a:ln w="25400">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11" name="内容占位符 3"/>
          <p:cNvPicPr>
            <a:picLocks noChangeAspect="1"/>
          </p:cNvPicPr>
          <p:nvPr/>
        </p:nvPicPr>
        <p:blipFill rotWithShape="1">
          <a:blip r:embed="rId1" cstate="print">
            <a:extLst>
              <a:ext uri="{28A0092B-C50C-407E-A947-70E740481C1C}">
                <a14:useLocalDpi xmlns:a14="http://schemas.microsoft.com/office/drawing/2010/main" val="0"/>
              </a:ext>
            </a:extLst>
          </a:blip>
          <a:srcRect l="35293"/>
          <a:stretch>
            <a:fillRect/>
          </a:stretch>
        </p:blipFill>
        <p:spPr>
          <a:xfrm rot="10800000">
            <a:off x="8005328" y="-180991"/>
            <a:ext cx="4186672" cy="2156146"/>
          </a:xfrm>
          <a:prstGeom prst="rect">
            <a:avLst/>
          </a:prstGeom>
        </p:spPr>
      </p:pic>
      <p:pic>
        <p:nvPicPr>
          <p:cNvPr id="3" name="图片 2"/>
          <p:cNvPicPr>
            <a:picLocks noChangeAspect="1"/>
          </p:cNvPicPr>
          <p:nvPr/>
        </p:nvPicPr>
        <p:blipFill rotWithShape="1">
          <a:blip r:embed="rId2"/>
          <a:srcRect l="18654" t="17763"/>
          <a:stretch>
            <a:fillRect/>
          </a:stretch>
        </p:blipFill>
        <p:spPr>
          <a:xfrm>
            <a:off x="-27709" y="-13856"/>
            <a:ext cx="2013450" cy="1784837"/>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23271" y="2688712"/>
            <a:ext cx="1579343" cy="148057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450" y="262539"/>
            <a:ext cx="691803" cy="648666"/>
          </a:xfrm>
          <a:prstGeom prst="rect">
            <a:avLst/>
          </a:prstGeom>
        </p:spPr>
      </p:pic>
      <p:sp>
        <p:nvSpPr>
          <p:cNvPr id="10" name="Shape 799"/>
          <p:cNvSpPr/>
          <p:nvPr/>
        </p:nvSpPr>
        <p:spPr>
          <a:xfrm flipV="1">
            <a:off x="1037105" y="2422266"/>
            <a:ext cx="2320640" cy="1190072"/>
          </a:xfrm>
          <a:prstGeom prst="line">
            <a:avLst/>
          </a:prstGeom>
          <a:ln w="12700">
            <a:solidFill>
              <a:srgbClr val="A6AAA9"/>
            </a:solidFill>
            <a:miter lim="400000"/>
            <a:tailEnd type="triangle"/>
          </a:ln>
        </p:spPr>
        <p:txBody>
          <a:bodyPr lIns="25393" tIns="25393" rIns="25393" bIns="25393" anchor="ctr"/>
          <a:lstStyle/>
          <a:p>
            <a:pPr defTabSz="912495" eaLnBrk="0" fontAlgn="base" hangingPunct="0">
              <a:spcBef>
                <a:spcPct val="0"/>
              </a:spcBef>
              <a:spcAft>
                <a:spcPct val="0"/>
              </a:spcAft>
              <a:defRPr/>
            </a:pPr>
            <a:endParaRPr sz="2225">
              <a:latin typeface="Lato Light"/>
              <a:ea typeface="MS PGothic" panose="020B0600070205080204" pitchFamily="34" charset="-128"/>
            </a:endParaRPr>
          </a:p>
        </p:txBody>
      </p:sp>
      <p:sp>
        <p:nvSpPr>
          <p:cNvPr id="11" name="Shape 800"/>
          <p:cNvSpPr/>
          <p:nvPr/>
        </p:nvSpPr>
        <p:spPr>
          <a:xfrm>
            <a:off x="1044318" y="3619551"/>
            <a:ext cx="2284577" cy="1319898"/>
          </a:xfrm>
          <a:prstGeom prst="line">
            <a:avLst/>
          </a:prstGeom>
          <a:ln w="12700">
            <a:solidFill>
              <a:srgbClr val="A6AAA9"/>
            </a:solidFill>
            <a:miter lim="400000"/>
            <a:tailEnd type="triangle"/>
          </a:ln>
        </p:spPr>
        <p:txBody>
          <a:bodyPr lIns="25393" tIns="25393" rIns="25393" bIns="25393" anchor="ctr"/>
          <a:lstStyle/>
          <a:p>
            <a:pPr defTabSz="912495" eaLnBrk="0" fontAlgn="base" hangingPunct="0">
              <a:spcBef>
                <a:spcPct val="0"/>
              </a:spcBef>
              <a:spcAft>
                <a:spcPct val="0"/>
              </a:spcAft>
              <a:defRPr/>
            </a:pPr>
            <a:endParaRPr sz="2225">
              <a:latin typeface="Lato Light"/>
              <a:ea typeface="MS PGothic" panose="020B0600070205080204" pitchFamily="34" charset="-128"/>
            </a:endParaRPr>
          </a:p>
        </p:txBody>
      </p:sp>
      <p:sp>
        <p:nvSpPr>
          <p:cNvPr id="12" name="Shape 801"/>
          <p:cNvSpPr/>
          <p:nvPr/>
        </p:nvSpPr>
        <p:spPr>
          <a:xfrm>
            <a:off x="1033500" y="3615945"/>
            <a:ext cx="2821913" cy="605855"/>
          </a:xfrm>
          <a:prstGeom prst="line">
            <a:avLst/>
          </a:prstGeom>
          <a:ln w="12700">
            <a:solidFill>
              <a:srgbClr val="A6AAA9"/>
            </a:solidFill>
            <a:miter lim="400000"/>
            <a:tailEnd type="triangle"/>
          </a:ln>
        </p:spPr>
        <p:txBody>
          <a:bodyPr lIns="25393" tIns="25393" rIns="25393" bIns="25393" anchor="ctr"/>
          <a:lstStyle/>
          <a:p>
            <a:pPr defTabSz="912495" eaLnBrk="0" fontAlgn="base" hangingPunct="0">
              <a:spcBef>
                <a:spcPct val="0"/>
              </a:spcBef>
              <a:spcAft>
                <a:spcPct val="0"/>
              </a:spcAft>
              <a:defRPr/>
            </a:pPr>
            <a:endParaRPr sz="2225">
              <a:latin typeface="Lato Light"/>
              <a:ea typeface="MS PGothic" panose="020B0600070205080204" pitchFamily="34" charset="-128"/>
            </a:endParaRPr>
          </a:p>
        </p:txBody>
      </p:sp>
      <p:sp>
        <p:nvSpPr>
          <p:cNvPr id="13" name="Shape 802"/>
          <p:cNvSpPr/>
          <p:nvPr/>
        </p:nvSpPr>
        <p:spPr>
          <a:xfrm flipV="1">
            <a:off x="1042514" y="3199420"/>
            <a:ext cx="2798473" cy="416525"/>
          </a:xfrm>
          <a:prstGeom prst="line">
            <a:avLst/>
          </a:prstGeom>
          <a:ln w="12700">
            <a:solidFill>
              <a:srgbClr val="A6AAA9"/>
            </a:solidFill>
            <a:miter lim="400000"/>
            <a:tailEnd type="triangle"/>
          </a:ln>
        </p:spPr>
        <p:txBody>
          <a:bodyPr lIns="25393" tIns="25393" rIns="25393" bIns="25393" anchor="ctr"/>
          <a:lstStyle/>
          <a:p>
            <a:pPr defTabSz="912495" eaLnBrk="0" fontAlgn="base" hangingPunct="0">
              <a:spcBef>
                <a:spcPct val="0"/>
              </a:spcBef>
              <a:spcAft>
                <a:spcPct val="0"/>
              </a:spcAft>
              <a:defRPr/>
            </a:pPr>
            <a:endParaRPr sz="2225">
              <a:latin typeface="Lato Light"/>
              <a:ea typeface="MS PGothic" panose="020B0600070205080204" pitchFamily="34" charset="-128"/>
            </a:endParaRPr>
          </a:p>
        </p:txBody>
      </p:sp>
      <p:sp>
        <p:nvSpPr>
          <p:cNvPr id="14" name="Shape 806"/>
          <p:cNvSpPr/>
          <p:nvPr/>
        </p:nvSpPr>
        <p:spPr bwMode="auto">
          <a:xfrm rot="10800000">
            <a:off x="204056" y="3029925"/>
            <a:ext cx="1011561" cy="1009758"/>
          </a:xfrm>
          <a:custGeom>
            <a:avLst/>
            <a:gdLst>
              <a:gd name="T0" fmla="*/ 756243600 w 21600"/>
              <a:gd name="T1" fmla="*/ 753571139 h 21600"/>
              <a:gd name="T2" fmla="*/ 756243600 w 21600"/>
              <a:gd name="T3" fmla="*/ 753571139 h 21600"/>
              <a:gd name="T4" fmla="*/ 756243600 w 21600"/>
              <a:gd name="T5" fmla="*/ 753571139 h 21600"/>
              <a:gd name="T6" fmla="*/ 756243600 w 21600"/>
              <a:gd name="T7" fmla="*/ 753571139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0800" y="0"/>
                </a:moveTo>
                <a:cubicBezTo>
                  <a:pt x="16764" y="0"/>
                  <a:pt x="21600" y="4835"/>
                  <a:pt x="21600" y="10800"/>
                </a:cubicBezTo>
                <a:cubicBezTo>
                  <a:pt x="21600" y="16764"/>
                  <a:pt x="16764" y="21600"/>
                  <a:pt x="10800" y="21600"/>
                </a:cubicBezTo>
                <a:cubicBezTo>
                  <a:pt x="4835" y="21600"/>
                  <a:pt x="0" y="16764"/>
                  <a:pt x="0" y="10800"/>
                </a:cubicBezTo>
                <a:cubicBezTo>
                  <a:pt x="0" y="4835"/>
                  <a:pt x="4835" y="0"/>
                  <a:pt x="10800" y="0"/>
                </a:cubicBezTo>
                <a:close/>
              </a:path>
            </a:pathLst>
          </a:custGeom>
          <a:solidFill>
            <a:srgbClr val="009276"/>
          </a:solidFill>
          <a:ln>
            <a:noFill/>
          </a:ln>
        </p:spPr>
        <p:txBody>
          <a:bodyPr lIns="22854" tIns="22854" rIns="22854" bIns="22854" anchor="ctr"/>
          <a:lstStyle/>
          <a:p>
            <a:pPr defTabSz="912495" eaLnBrk="0" fontAlgn="base" hangingPunct="0">
              <a:spcBef>
                <a:spcPct val="0"/>
              </a:spcBef>
              <a:spcAft>
                <a:spcPct val="0"/>
              </a:spcAft>
            </a:pPr>
            <a:endParaRPr lang="zh-CN" altLang="en-US">
              <a:latin typeface="Lato Light"/>
              <a:ea typeface="MS PGothic" panose="020B0600070205080204" pitchFamily="34" charset="-128"/>
            </a:endParaRPr>
          </a:p>
        </p:txBody>
      </p:sp>
      <p:sp>
        <p:nvSpPr>
          <p:cNvPr id="15" name="Shape 807"/>
          <p:cNvSpPr/>
          <p:nvPr/>
        </p:nvSpPr>
        <p:spPr>
          <a:xfrm>
            <a:off x="460102" y="3332852"/>
            <a:ext cx="499469" cy="403903"/>
          </a:xfrm>
          <a:custGeom>
            <a:avLst/>
            <a:gdLst/>
            <a:ahLst/>
            <a:cxnLst>
              <a:cxn ang="0">
                <a:pos x="wd2" y="hd2"/>
              </a:cxn>
              <a:cxn ang="5400000">
                <a:pos x="wd2" y="hd2"/>
              </a:cxn>
              <a:cxn ang="10800000">
                <a:pos x="wd2" y="hd2"/>
              </a:cxn>
              <a:cxn ang="16200000">
                <a:pos x="wd2" y="hd2"/>
              </a:cxn>
            </a:cxnLst>
            <a:rect l="0" t="0" r="r" b="b"/>
            <a:pathLst>
              <a:path w="21476" h="21600" extrusionOk="0">
                <a:moveTo>
                  <a:pt x="15834" y="6647"/>
                </a:moveTo>
                <a:lnTo>
                  <a:pt x="13695" y="1662"/>
                </a:lnTo>
                <a:lnTo>
                  <a:pt x="16442" y="1662"/>
                </a:lnTo>
                <a:lnTo>
                  <a:pt x="19462" y="6647"/>
                </a:lnTo>
                <a:cubicBezTo>
                  <a:pt x="19462" y="6647"/>
                  <a:pt x="15834" y="6647"/>
                  <a:pt x="15834" y="6647"/>
                </a:cubicBezTo>
                <a:close/>
                <a:moveTo>
                  <a:pt x="12719" y="16941"/>
                </a:moveTo>
                <a:lnTo>
                  <a:pt x="15865" y="8306"/>
                </a:lnTo>
                <a:lnTo>
                  <a:pt x="19253" y="8306"/>
                </a:lnTo>
                <a:cubicBezTo>
                  <a:pt x="19253" y="8306"/>
                  <a:pt x="12719" y="16941"/>
                  <a:pt x="12719" y="16941"/>
                </a:cubicBezTo>
                <a:close/>
                <a:moveTo>
                  <a:pt x="10737" y="18328"/>
                </a:moveTo>
                <a:lnTo>
                  <a:pt x="7079" y="8306"/>
                </a:lnTo>
                <a:lnTo>
                  <a:pt x="14397" y="8306"/>
                </a:lnTo>
                <a:cubicBezTo>
                  <a:pt x="14397" y="8306"/>
                  <a:pt x="10737" y="18328"/>
                  <a:pt x="10737" y="18328"/>
                </a:cubicBezTo>
                <a:close/>
                <a:moveTo>
                  <a:pt x="2224" y="8306"/>
                </a:moveTo>
                <a:lnTo>
                  <a:pt x="5610" y="8306"/>
                </a:lnTo>
                <a:lnTo>
                  <a:pt x="8757" y="16941"/>
                </a:lnTo>
                <a:cubicBezTo>
                  <a:pt x="8757" y="16941"/>
                  <a:pt x="2224" y="8306"/>
                  <a:pt x="2224" y="8306"/>
                </a:cubicBezTo>
                <a:close/>
                <a:moveTo>
                  <a:pt x="5034" y="1662"/>
                </a:moveTo>
                <a:lnTo>
                  <a:pt x="7780" y="1662"/>
                </a:lnTo>
                <a:lnTo>
                  <a:pt x="5642" y="6647"/>
                </a:lnTo>
                <a:lnTo>
                  <a:pt x="2013" y="6647"/>
                </a:lnTo>
                <a:cubicBezTo>
                  <a:pt x="2013" y="6647"/>
                  <a:pt x="5034" y="1662"/>
                  <a:pt x="5034" y="1662"/>
                </a:cubicBezTo>
                <a:close/>
                <a:moveTo>
                  <a:pt x="12174" y="1662"/>
                </a:moveTo>
                <a:lnTo>
                  <a:pt x="14313" y="6647"/>
                </a:lnTo>
                <a:lnTo>
                  <a:pt x="7163" y="6647"/>
                </a:lnTo>
                <a:lnTo>
                  <a:pt x="9301" y="1662"/>
                </a:lnTo>
                <a:cubicBezTo>
                  <a:pt x="9301" y="1662"/>
                  <a:pt x="12174" y="1662"/>
                  <a:pt x="12174" y="1662"/>
                </a:cubicBezTo>
                <a:close/>
                <a:moveTo>
                  <a:pt x="17312" y="338"/>
                </a:moveTo>
                <a:cubicBezTo>
                  <a:pt x="17185" y="116"/>
                  <a:pt x="16987" y="0"/>
                  <a:pt x="16778" y="0"/>
                </a:cubicBezTo>
                <a:lnTo>
                  <a:pt x="4698" y="0"/>
                </a:lnTo>
                <a:cubicBezTo>
                  <a:pt x="4489" y="0"/>
                  <a:pt x="4289" y="116"/>
                  <a:pt x="4163" y="338"/>
                </a:cubicBezTo>
                <a:lnTo>
                  <a:pt x="137" y="6985"/>
                </a:lnTo>
                <a:cubicBezTo>
                  <a:pt x="-62" y="7296"/>
                  <a:pt x="-41" y="7751"/>
                  <a:pt x="179" y="8048"/>
                </a:cubicBezTo>
                <a:lnTo>
                  <a:pt x="10245" y="21341"/>
                </a:lnTo>
                <a:cubicBezTo>
                  <a:pt x="10371" y="21509"/>
                  <a:pt x="10549" y="21600"/>
                  <a:pt x="10737" y="21600"/>
                </a:cubicBezTo>
                <a:cubicBezTo>
                  <a:pt x="10927" y="21600"/>
                  <a:pt x="11105" y="21509"/>
                  <a:pt x="11230" y="21341"/>
                </a:cubicBezTo>
                <a:lnTo>
                  <a:pt x="21297" y="8048"/>
                </a:lnTo>
                <a:cubicBezTo>
                  <a:pt x="21517" y="7751"/>
                  <a:pt x="21538" y="7296"/>
                  <a:pt x="21338" y="6985"/>
                </a:cubicBezTo>
                <a:cubicBezTo>
                  <a:pt x="21338" y="6985"/>
                  <a:pt x="17312" y="338"/>
                  <a:pt x="17312" y="338"/>
                </a:cubicBezTo>
                <a:close/>
              </a:path>
            </a:pathLst>
          </a:custGeom>
          <a:solidFill>
            <a:srgbClr val="FFFFFF"/>
          </a:solidFill>
          <a:ln w="12700" cap="flat">
            <a:noFill/>
            <a:miter lim="400000"/>
          </a:ln>
          <a:effectLst/>
        </p:spPr>
        <p:txBody>
          <a:bodyPr lIns="19045" tIns="19045" rIns="19045" bIns="19045" anchor="ctr"/>
          <a:lstStyle/>
          <a:p>
            <a:pPr defTabSz="912495" eaLnBrk="0" fontAlgn="base" hangingPunct="0">
              <a:spcBef>
                <a:spcPct val="0"/>
              </a:spcBef>
              <a:spcAft>
                <a:spcPct val="0"/>
              </a:spcAft>
              <a:defRPr/>
            </a:pPr>
            <a:endParaRPr sz="2225">
              <a:latin typeface="Lato Light"/>
              <a:ea typeface="MS PGothic" panose="020B0600070205080204" pitchFamily="34" charset="-128"/>
            </a:endParaRPr>
          </a:p>
        </p:txBody>
      </p:sp>
      <p:sp>
        <p:nvSpPr>
          <p:cNvPr id="16" name="Shape 809"/>
          <p:cNvSpPr/>
          <p:nvPr/>
        </p:nvSpPr>
        <p:spPr bwMode="auto">
          <a:xfrm>
            <a:off x="3761650" y="1661342"/>
            <a:ext cx="510289" cy="876326"/>
          </a:xfrm>
          <a:custGeom>
            <a:avLst/>
            <a:gdLst>
              <a:gd name="T0" fmla="*/ 97124650 w 21600"/>
              <a:gd name="T1" fmla="*/ 492311817 h 21600"/>
              <a:gd name="T2" fmla="*/ 97124650 w 21600"/>
              <a:gd name="T3" fmla="*/ 492311817 h 21600"/>
              <a:gd name="T4" fmla="*/ 97124650 w 21600"/>
              <a:gd name="T5" fmla="*/ 492311817 h 21600"/>
              <a:gd name="T6" fmla="*/ 97124650 w 21600"/>
              <a:gd name="T7" fmla="*/ 49231181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0800" y="5498"/>
                </a:moveTo>
                <a:cubicBezTo>
                  <a:pt x="8184" y="5498"/>
                  <a:pt x="6075" y="4271"/>
                  <a:pt x="6075" y="2749"/>
                </a:cubicBezTo>
                <a:cubicBezTo>
                  <a:pt x="6075" y="1227"/>
                  <a:pt x="8184" y="0"/>
                  <a:pt x="10800" y="0"/>
                </a:cubicBezTo>
                <a:cubicBezTo>
                  <a:pt x="13416" y="0"/>
                  <a:pt x="15525" y="1227"/>
                  <a:pt x="15525" y="2749"/>
                </a:cubicBezTo>
                <a:cubicBezTo>
                  <a:pt x="15525" y="4271"/>
                  <a:pt x="13416" y="5498"/>
                  <a:pt x="10800" y="5498"/>
                </a:cubicBezTo>
                <a:close/>
                <a:moveTo>
                  <a:pt x="21600" y="13353"/>
                </a:moveTo>
                <a:cubicBezTo>
                  <a:pt x="21600" y="14003"/>
                  <a:pt x="20693" y="14531"/>
                  <a:pt x="19575" y="14531"/>
                </a:cubicBezTo>
                <a:cubicBezTo>
                  <a:pt x="18457" y="14531"/>
                  <a:pt x="17550" y="14003"/>
                  <a:pt x="17550" y="13353"/>
                </a:cubicBezTo>
                <a:lnTo>
                  <a:pt x="17550" y="9033"/>
                </a:lnTo>
                <a:lnTo>
                  <a:pt x="16200" y="9033"/>
                </a:lnTo>
                <a:lnTo>
                  <a:pt x="16200" y="20225"/>
                </a:lnTo>
                <a:cubicBezTo>
                  <a:pt x="16200" y="20986"/>
                  <a:pt x="15145" y="21600"/>
                  <a:pt x="13838" y="21600"/>
                </a:cubicBezTo>
                <a:cubicBezTo>
                  <a:pt x="12530" y="21600"/>
                  <a:pt x="11475" y="20986"/>
                  <a:pt x="11475" y="20225"/>
                </a:cubicBezTo>
                <a:lnTo>
                  <a:pt x="11475" y="14531"/>
                </a:lnTo>
                <a:lnTo>
                  <a:pt x="10125" y="14531"/>
                </a:lnTo>
                <a:lnTo>
                  <a:pt x="10125" y="20225"/>
                </a:lnTo>
                <a:cubicBezTo>
                  <a:pt x="10125" y="20986"/>
                  <a:pt x="9070" y="21600"/>
                  <a:pt x="7762" y="21600"/>
                </a:cubicBezTo>
                <a:cubicBezTo>
                  <a:pt x="6455" y="21600"/>
                  <a:pt x="5400" y="20986"/>
                  <a:pt x="5400" y="20225"/>
                </a:cubicBezTo>
                <a:lnTo>
                  <a:pt x="5400" y="9033"/>
                </a:lnTo>
                <a:lnTo>
                  <a:pt x="4050" y="9033"/>
                </a:lnTo>
                <a:lnTo>
                  <a:pt x="4050" y="13353"/>
                </a:lnTo>
                <a:cubicBezTo>
                  <a:pt x="4050" y="14003"/>
                  <a:pt x="3143" y="14531"/>
                  <a:pt x="2025" y="14531"/>
                </a:cubicBezTo>
                <a:cubicBezTo>
                  <a:pt x="907" y="14531"/>
                  <a:pt x="0" y="14003"/>
                  <a:pt x="0" y="13353"/>
                </a:cubicBezTo>
                <a:lnTo>
                  <a:pt x="0" y="8247"/>
                </a:lnTo>
                <a:cubicBezTo>
                  <a:pt x="0" y="6946"/>
                  <a:pt x="1814" y="5891"/>
                  <a:pt x="4050" y="5891"/>
                </a:cubicBezTo>
                <a:lnTo>
                  <a:pt x="17550" y="5891"/>
                </a:lnTo>
                <a:cubicBezTo>
                  <a:pt x="19786" y="5891"/>
                  <a:pt x="21600" y="6946"/>
                  <a:pt x="21600" y="8247"/>
                </a:cubicBezTo>
                <a:cubicBezTo>
                  <a:pt x="21600" y="8247"/>
                  <a:pt x="21600" y="13353"/>
                  <a:pt x="21600" y="13353"/>
                </a:cubicBezTo>
                <a:close/>
              </a:path>
            </a:pathLst>
          </a:custGeom>
          <a:solidFill>
            <a:srgbClr val="009276"/>
          </a:solidFill>
          <a:ln>
            <a:noFill/>
          </a:ln>
        </p:spPr>
        <p:txBody>
          <a:bodyPr lIns="22854" rIns="22854" anchor="ctr"/>
          <a:lstStyle/>
          <a:p>
            <a:pPr defTabSz="912495" eaLnBrk="0" fontAlgn="base" hangingPunct="0">
              <a:spcBef>
                <a:spcPct val="0"/>
              </a:spcBef>
              <a:spcAft>
                <a:spcPct val="0"/>
              </a:spcAft>
            </a:pPr>
            <a:endParaRPr lang="zh-CN" altLang="en-US">
              <a:latin typeface="Lato Light"/>
              <a:ea typeface="MS PGothic" panose="020B0600070205080204" pitchFamily="34" charset="-128"/>
            </a:endParaRPr>
          </a:p>
        </p:txBody>
      </p:sp>
      <p:sp>
        <p:nvSpPr>
          <p:cNvPr id="17" name="Shape 810"/>
          <p:cNvSpPr/>
          <p:nvPr/>
        </p:nvSpPr>
        <p:spPr bwMode="auto">
          <a:xfrm>
            <a:off x="4661416" y="3936905"/>
            <a:ext cx="510288" cy="876326"/>
          </a:xfrm>
          <a:custGeom>
            <a:avLst/>
            <a:gdLst>
              <a:gd name="T0" fmla="*/ 97124225 w 21600"/>
              <a:gd name="T1" fmla="*/ 492311817 h 21600"/>
              <a:gd name="T2" fmla="*/ 97124225 w 21600"/>
              <a:gd name="T3" fmla="*/ 492311817 h 21600"/>
              <a:gd name="T4" fmla="*/ 97124225 w 21600"/>
              <a:gd name="T5" fmla="*/ 492311817 h 21600"/>
              <a:gd name="T6" fmla="*/ 97124225 w 21600"/>
              <a:gd name="T7" fmla="*/ 49231181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0800" y="5498"/>
                </a:moveTo>
                <a:cubicBezTo>
                  <a:pt x="8184" y="5498"/>
                  <a:pt x="6075" y="4271"/>
                  <a:pt x="6075" y="2749"/>
                </a:cubicBezTo>
                <a:cubicBezTo>
                  <a:pt x="6075" y="1227"/>
                  <a:pt x="8184" y="0"/>
                  <a:pt x="10800" y="0"/>
                </a:cubicBezTo>
                <a:cubicBezTo>
                  <a:pt x="13416" y="0"/>
                  <a:pt x="15525" y="1227"/>
                  <a:pt x="15525" y="2749"/>
                </a:cubicBezTo>
                <a:cubicBezTo>
                  <a:pt x="15525" y="4271"/>
                  <a:pt x="13416" y="5498"/>
                  <a:pt x="10800" y="5498"/>
                </a:cubicBezTo>
                <a:close/>
                <a:moveTo>
                  <a:pt x="21600" y="13353"/>
                </a:moveTo>
                <a:cubicBezTo>
                  <a:pt x="21600" y="14003"/>
                  <a:pt x="20693" y="14531"/>
                  <a:pt x="19575" y="14531"/>
                </a:cubicBezTo>
                <a:cubicBezTo>
                  <a:pt x="18457" y="14531"/>
                  <a:pt x="17550" y="14003"/>
                  <a:pt x="17550" y="13353"/>
                </a:cubicBezTo>
                <a:lnTo>
                  <a:pt x="17550" y="9033"/>
                </a:lnTo>
                <a:lnTo>
                  <a:pt x="16200" y="9033"/>
                </a:lnTo>
                <a:lnTo>
                  <a:pt x="16200" y="20225"/>
                </a:lnTo>
                <a:cubicBezTo>
                  <a:pt x="16200" y="20986"/>
                  <a:pt x="15145" y="21600"/>
                  <a:pt x="13838" y="21600"/>
                </a:cubicBezTo>
                <a:cubicBezTo>
                  <a:pt x="12530" y="21600"/>
                  <a:pt x="11475" y="20986"/>
                  <a:pt x="11475" y="20225"/>
                </a:cubicBezTo>
                <a:lnTo>
                  <a:pt x="11475" y="14531"/>
                </a:lnTo>
                <a:lnTo>
                  <a:pt x="10125" y="14531"/>
                </a:lnTo>
                <a:lnTo>
                  <a:pt x="10125" y="20225"/>
                </a:lnTo>
                <a:cubicBezTo>
                  <a:pt x="10125" y="20986"/>
                  <a:pt x="9070" y="21600"/>
                  <a:pt x="7762" y="21600"/>
                </a:cubicBezTo>
                <a:cubicBezTo>
                  <a:pt x="6455" y="21600"/>
                  <a:pt x="5400" y="20986"/>
                  <a:pt x="5400" y="20225"/>
                </a:cubicBezTo>
                <a:lnTo>
                  <a:pt x="5400" y="9033"/>
                </a:lnTo>
                <a:lnTo>
                  <a:pt x="4050" y="9033"/>
                </a:lnTo>
                <a:lnTo>
                  <a:pt x="4050" y="13353"/>
                </a:lnTo>
                <a:cubicBezTo>
                  <a:pt x="4050" y="14003"/>
                  <a:pt x="3143" y="14531"/>
                  <a:pt x="2025" y="14531"/>
                </a:cubicBezTo>
                <a:cubicBezTo>
                  <a:pt x="907" y="14531"/>
                  <a:pt x="0" y="14003"/>
                  <a:pt x="0" y="13353"/>
                </a:cubicBezTo>
                <a:lnTo>
                  <a:pt x="0" y="8247"/>
                </a:lnTo>
                <a:cubicBezTo>
                  <a:pt x="0" y="6946"/>
                  <a:pt x="1814" y="5891"/>
                  <a:pt x="4050" y="5891"/>
                </a:cubicBezTo>
                <a:lnTo>
                  <a:pt x="17550" y="5891"/>
                </a:lnTo>
                <a:cubicBezTo>
                  <a:pt x="19786" y="5891"/>
                  <a:pt x="21600" y="6946"/>
                  <a:pt x="21600" y="8247"/>
                </a:cubicBezTo>
                <a:cubicBezTo>
                  <a:pt x="21600" y="8247"/>
                  <a:pt x="21600" y="13353"/>
                  <a:pt x="21600" y="13353"/>
                </a:cubicBezTo>
                <a:close/>
              </a:path>
            </a:pathLst>
          </a:custGeom>
          <a:solidFill>
            <a:srgbClr val="009276"/>
          </a:solidFill>
          <a:ln>
            <a:noFill/>
          </a:ln>
        </p:spPr>
        <p:txBody>
          <a:bodyPr lIns="22854" rIns="22854" anchor="ctr"/>
          <a:lstStyle/>
          <a:p>
            <a:pPr defTabSz="912495" eaLnBrk="0" fontAlgn="base" hangingPunct="0">
              <a:spcBef>
                <a:spcPct val="0"/>
              </a:spcBef>
              <a:spcAft>
                <a:spcPct val="0"/>
              </a:spcAft>
            </a:pPr>
            <a:endParaRPr lang="zh-CN" altLang="en-US">
              <a:latin typeface="Lato Light"/>
              <a:ea typeface="MS PGothic" panose="020B0600070205080204" pitchFamily="34" charset="-128"/>
            </a:endParaRPr>
          </a:p>
        </p:txBody>
      </p:sp>
      <p:sp>
        <p:nvSpPr>
          <p:cNvPr id="18" name="Shape 811"/>
          <p:cNvSpPr/>
          <p:nvPr/>
        </p:nvSpPr>
        <p:spPr bwMode="auto">
          <a:xfrm>
            <a:off x="3761650" y="4941254"/>
            <a:ext cx="510289" cy="876326"/>
          </a:xfrm>
          <a:custGeom>
            <a:avLst/>
            <a:gdLst>
              <a:gd name="T0" fmla="*/ 97124650 w 21600"/>
              <a:gd name="T1" fmla="*/ 492311817 h 21600"/>
              <a:gd name="T2" fmla="*/ 97124650 w 21600"/>
              <a:gd name="T3" fmla="*/ 492311817 h 21600"/>
              <a:gd name="T4" fmla="*/ 97124650 w 21600"/>
              <a:gd name="T5" fmla="*/ 492311817 h 21600"/>
              <a:gd name="T6" fmla="*/ 97124650 w 21600"/>
              <a:gd name="T7" fmla="*/ 49231181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0800" y="5498"/>
                </a:moveTo>
                <a:cubicBezTo>
                  <a:pt x="8184" y="5498"/>
                  <a:pt x="6075" y="4271"/>
                  <a:pt x="6075" y="2749"/>
                </a:cubicBezTo>
                <a:cubicBezTo>
                  <a:pt x="6075" y="1227"/>
                  <a:pt x="8184" y="0"/>
                  <a:pt x="10800" y="0"/>
                </a:cubicBezTo>
                <a:cubicBezTo>
                  <a:pt x="13416" y="0"/>
                  <a:pt x="15525" y="1227"/>
                  <a:pt x="15525" y="2749"/>
                </a:cubicBezTo>
                <a:cubicBezTo>
                  <a:pt x="15525" y="4271"/>
                  <a:pt x="13416" y="5498"/>
                  <a:pt x="10800" y="5498"/>
                </a:cubicBezTo>
                <a:close/>
                <a:moveTo>
                  <a:pt x="21600" y="13353"/>
                </a:moveTo>
                <a:cubicBezTo>
                  <a:pt x="21600" y="14003"/>
                  <a:pt x="20693" y="14531"/>
                  <a:pt x="19575" y="14531"/>
                </a:cubicBezTo>
                <a:cubicBezTo>
                  <a:pt x="18457" y="14531"/>
                  <a:pt x="17550" y="14003"/>
                  <a:pt x="17550" y="13353"/>
                </a:cubicBezTo>
                <a:lnTo>
                  <a:pt x="17550" y="9033"/>
                </a:lnTo>
                <a:lnTo>
                  <a:pt x="16200" y="9033"/>
                </a:lnTo>
                <a:lnTo>
                  <a:pt x="16200" y="20225"/>
                </a:lnTo>
                <a:cubicBezTo>
                  <a:pt x="16200" y="20986"/>
                  <a:pt x="15145" y="21600"/>
                  <a:pt x="13838" y="21600"/>
                </a:cubicBezTo>
                <a:cubicBezTo>
                  <a:pt x="12530" y="21600"/>
                  <a:pt x="11475" y="20986"/>
                  <a:pt x="11475" y="20225"/>
                </a:cubicBezTo>
                <a:lnTo>
                  <a:pt x="11475" y="14531"/>
                </a:lnTo>
                <a:lnTo>
                  <a:pt x="10125" y="14531"/>
                </a:lnTo>
                <a:lnTo>
                  <a:pt x="10125" y="20225"/>
                </a:lnTo>
                <a:cubicBezTo>
                  <a:pt x="10125" y="20986"/>
                  <a:pt x="9070" y="21600"/>
                  <a:pt x="7762" y="21600"/>
                </a:cubicBezTo>
                <a:cubicBezTo>
                  <a:pt x="6455" y="21600"/>
                  <a:pt x="5400" y="20986"/>
                  <a:pt x="5400" y="20225"/>
                </a:cubicBezTo>
                <a:lnTo>
                  <a:pt x="5400" y="9033"/>
                </a:lnTo>
                <a:lnTo>
                  <a:pt x="4050" y="9033"/>
                </a:lnTo>
                <a:lnTo>
                  <a:pt x="4050" y="13353"/>
                </a:lnTo>
                <a:cubicBezTo>
                  <a:pt x="4050" y="14003"/>
                  <a:pt x="3143" y="14531"/>
                  <a:pt x="2025" y="14531"/>
                </a:cubicBezTo>
                <a:cubicBezTo>
                  <a:pt x="907" y="14531"/>
                  <a:pt x="0" y="14003"/>
                  <a:pt x="0" y="13353"/>
                </a:cubicBezTo>
                <a:lnTo>
                  <a:pt x="0" y="8247"/>
                </a:lnTo>
                <a:cubicBezTo>
                  <a:pt x="0" y="6946"/>
                  <a:pt x="1814" y="5891"/>
                  <a:pt x="4050" y="5891"/>
                </a:cubicBezTo>
                <a:lnTo>
                  <a:pt x="17550" y="5891"/>
                </a:lnTo>
                <a:cubicBezTo>
                  <a:pt x="19786" y="5891"/>
                  <a:pt x="21600" y="6946"/>
                  <a:pt x="21600" y="8247"/>
                </a:cubicBezTo>
                <a:cubicBezTo>
                  <a:pt x="21600" y="8247"/>
                  <a:pt x="21600" y="13353"/>
                  <a:pt x="21600" y="13353"/>
                </a:cubicBezTo>
                <a:close/>
              </a:path>
            </a:pathLst>
          </a:custGeom>
          <a:solidFill>
            <a:srgbClr val="009276"/>
          </a:solidFill>
          <a:ln>
            <a:noFill/>
          </a:ln>
        </p:spPr>
        <p:txBody>
          <a:bodyPr lIns="22854" rIns="22854" anchor="ctr"/>
          <a:lstStyle/>
          <a:p>
            <a:pPr defTabSz="912495" eaLnBrk="0" fontAlgn="base" hangingPunct="0">
              <a:spcBef>
                <a:spcPct val="0"/>
              </a:spcBef>
              <a:spcAft>
                <a:spcPct val="0"/>
              </a:spcAft>
            </a:pPr>
            <a:endParaRPr lang="zh-CN" altLang="en-US">
              <a:latin typeface="Lato Light"/>
              <a:ea typeface="MS PGothic" panose="020B0600070205080204" pitchFamily="34" charset="-128"/>
            </a:endParaRPr>
          </a:p>
        </p:txBody>
      </p:sp>
      <p:sp>
        <p:nvSpPr>
          <p:cNvPr id="19" name="Shape 812"/>
          <p:cNvSpPr/>
          <p:nvPr/>
        </p:nvSpPr>
        <p:spPr bwMode="auto">
          <a:xfrm>
            <a:off x="4661416" y="2701755"/>
            <a:ext cx="510288" cy="876326"/>
          </a:xfrm>
          <a:custGeom>
            <a:avLst/>
            <a:gdLst>
              <a:gd name="T0" fmla="*/ 97124225 w 21600"/>
              <a:gd name="T1" fmla="*/ 492311817 h 21600"/>
              <a:gd name="T2" fmla="*/ 97124225 w 21600"/>
              <a:gd name="T3" fmla="*/ 492311817 h 21600"/>
              <a:gd name="T4" fmla="*/ 97124225 w 21600"/>
              <a:gd name="T5" fmla="*/ 492311817 h 21600"/>
              <a:gd name="T6" fmla="*/ 97124225 w 21600"/>
              <a:gd name="T7" fmla="*/ 492311817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0800" y="5498"/>
                </a:moveTo>
                <a:cubicBezTo>
                  <a:pt x="8184" y="5498"/>
                  <a:pt x="6075" y="4271"/>
                  <a:pt x="6075" y="2749"/>
                </a:cubicBezTo>
                <a:cubicBezTo>
                  <a:pt x="6075" y="1227"/>
                  <a:pt x="8184" y="0"/>
                  <a:pt x="10800" y="0"/>
                </a:cubicBezTo>
                <a:cubicBezTo>
                  <a:pt x="13416" y="0"/>
                  <a:pt x="15525" y="1227"/>
                  <a:pt x="15525" y="2749"/>
                </a:cubicBezTo>
                <a:cubicBezTo>
                  <a:pt x="15525" y="4271"/>
                  <a:pt x="13416" y="5498"/>
                  <a:pt x="10800" y="5498"/>
                </a:cubicBezTo>
                <a:close/>
                <a:moveTo>
                  <a:pt x="21600" y="13353"/>
                </a:moveTo>
                <a:cubicBezTo>
                  <a:pt x="21600" y="14003"/>
                  <a:pt x="20693" y="14531"/>
                  <a:pt x="19575" y="14531"/>
                </a:cubicBezTo>
                <a:cubicBezTo>
                  <a:pt x="18457" y="14531"/>
                  <a:pt x="17550" y="14003"/>
                  <a:pt x="17550" y="13353"/>
                </a:cubicBezTo>
                <a:lnTo>
                  <a:pt x="17550" y="9033"/>
                </a:lnTo>
                <a:lnTo>
                  <a:pt x="16200" y="9033"/>
                </a:lnTo>
                <a:lnTo>
                  <a:pt x="16200" y="20225"/>
                </a:lnTo>
                <a:cubicBezTo>
                  <a:pt x="16200" y="20986"/>
                  <a:pt x="15145" y="21600"/>
                  <a:pt x="13838" y="21600"/>
                </a:cubicBezTo>
                <a:cubicBezTo>
                  <a:pt x="12530" y="21600"/>
                  <a:pt x="11475" y="20986"/>
                  <a:pt x="11475" y="20225"/>
                </a:cubicBezTo>
                <a:lnTo>
                  <a:pt x="11475" y="14531"/>
                </a:lnTo>
                <a:lnTo>
                  <a:pt x="10125" y="14531"/>
                </a:lnTo>
                <a:lnTo>
                  <a:pt x="10125" y="20225"/>
                </a:lnTo>
                <a:cubicBezTo>
                  <a:pt x="10125" y="20986"/>
                  <a:pt x="9070" y="21600"/>
                  <a:pt x="7762" y="21600"/>
                </a:cubicBezTo>
                <a:cubicBezTo>
                  <a:pt x="6455" y="21600"/>
                  <a:pt x="5400" y="20986"/>
                  <a:pt x="5400" y="20225"/>
                </a:cubicBezTo>
                <a:lnTo>
                  <a:pt x="5400" y="9033"/>
                </a:lnTo>
                <a:lnTo>
                  <a:pt x="4050" y="9033"/>
                </a:lnTo>
                <a:lnTo>
                  <a:pt x="4050" y="13353"/>
                </a:lnTo>
                <a:cubicBezTo>
                  <a:pt x="4050" y="14003"/>
                  <a:pt x="3143" y="14531"/>
                  <a:pt x="2025" y="14531"/>
                </a:cubicBezTo>
                <a:cubicBezTo>
                  <a:pt x="907" y="14531"/>
                  <a:pt x="0" y="14003"/>
                  <a:pt x="0" y="13353"/>
                </a:cubicBezTo>
                <a:lnTo>
                  <a:pt x="0" y="8247"/>
                </a:lnTo>
                <a:cubicBezTo>
                  <a:pt x="0" y="6946"/>
                  <a:pt x="1814" y="5891"/>
                  <a:pt x="4050" y="5891"/>
                </a:cubicBezTo>
                <a:lnTo>
                  <a:pt x="17550" y="5891"/>
                </a:lnTo>
                <a:cubicBezTo>
                  <a:pt x="19786" y="5891"/>
                  <a:pt x="21600" y="6946"/>
                  <a:pt x="21600" y="8247"/>
                </a:cubicBezTo>
                <a:cubicBezTo>
                  <a:pt x="21600" y="8247"/>
                  <a:pt x="21600" y="13353"/>
                  <a:pt x="21600" y="13353"/>
                </a:cubicBezTo>
                <a:close/>
              </a:path>
            </a:pathLst>
          </a:custGeom>
          <a:solidFill>
            <a:srgbClr val="009276"/>
          </a:solidFill>
          <a:ln>
            <a:noFill/>
          </a:ln>
        </p:spPr>
        <p:txBody>
          <a:bodyPr lIns="22854" rIns="22854" anchor="ctr"/>
          <a:lstStyle/>
          <a:p>
            <a:pPr defTabSz="912495" eaLnBrk="0" fontAlgn="base" hangingPunct="0">
              <a:spcBef>
                <a:spcPct val="0"/>
              </a:spcBef>
              <a:spcAft>
                <a:spcPct val="0"/>
              </a:spcAft>
            </a:pPr>
            <a:endParaRPr lang="zh-CN" altLang="en-US">
              <a:latin typeface="Lato Light"/>
              <a:ea typeface="MS PGothic" panose="020B0600070205080204" pitchFamily="34" charset="-128"/>
            </a:endParaRPr>
          </a:p>
        </p:txBody>
      </p:sp>
      <p:sp>
        <p:nvSpPr>
          <p:cNvPr id="20" name="Rectangle 24"/>
          <p:cNvSpPr>
            <a:spLocks noChangeArrowheads="1"/>
          </p:cNvSpPr>
          <p:nvPr/>
        </p:nvSpPr>
        <p:spPr bwMode="auto">
          <a:xfrm>
            <a:off x="4739344" y="1637532"/>
            <a:ext cx="4687001" cy="904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rPr>
              <a:t>1.</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专业核心课程</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ts val="300"/>
              </a:spcBef>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任务是：使学生具备从事农业生产所必需的农业生物技术的基本知识和基本技能，培养学生的专业技术能力和综合职业能力，增强适应职业变化的能力、继续学习的能力和创新能力。</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Rectangle 24"/>
          <p:cNvSpPr>
            <a:spLocks noChangeArrowheads="1"/>
          </p:cNvSpPr>
          <p:nvPr/>
        </p:nvSpPr>
        <p:spPr bwMode="auto">
          <a:xfrm>
            <a:off x="5450840" y="2780030"/>
            <a:ext cx="3975735" cy="904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2.实用技术课程</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ts val="300"/>
              </a:spcBef>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课堂教学充分利用教具、挂图、实物和视频、图像等多媒体手段，以增加学生的感性认识；在教学内容上注重理论联系实际，培养学生科学思维和创新意识及能力。</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Rectangle 24"/>
          <p:cNvSpPr>
            <a:spLocks noChangeArrowheads="1"/>
          </p:cNvSpPr>
          <p:nvPr/>
        </p:nvSpPr>
        <p:spPr bwMode="auto">
          <a:xfrm>
            <a:off x="5450840" y="4124960"/>
            <a:ext cx="397637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3.实践性课程</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ts val="300"/>
              </a:spcBef>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因地制宜地利用当地的生物资源和生产设施，创造条件做好实践性教学，提高学生的实践技能。</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Rectangle 24"/>
          <p:cNvSpPr>
            <a:spLocks noChangeArrowheads="1"/>
          </p:cNvSpPr>
          <p:nvPr/>
        </p:nvSpPr>
        <p:spPr bwMode="auto">
          <a:xfrm>
            <a:off x="4599821" y="5368690"/>
            <a:ext cx="4687001" cy="904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rPr>
              <a:t>4.</a:t>
            </a:r>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培养综合职业能力</a:t>
            </a:r>
            <a:endParaRPr lang="en-US" altLang="zh-CN" sz="14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ts val="300"/>
              </a:spcBef>
            </a:pPr>
            <a:r>
              <a:rPr lang="zh-CN" sz="1100" dirty="0">
                <a:solidFill>
                  <a:schemeClr val="bg1">
                    <a:lumMod val="50000"/>
                  </a:schemeClr>
                </a:solidFill>
                <a:latin typeface="微软雅黑" panose="020B0503020204020204" pitchFamily="34" charset="-122"/>
                <a:ea typeface="微软雅黑" panose="020B0503020204020204" pitchFamily="34" charset="-122"/>
              </a:rPr>
              <a:t>根据当地农业生产发展的需要，在校内或有关生产单位强化训练各种农业生物技术，强化学生分析问题和解决问题的能力，提高学生的全面素质和综合职业能力，增强学生的就业能力和自主创业能力。</a:t>
            </a:r>
            <a:r>
              <a:rPr lang="en-US" altLang="zh-CN" sz="11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05180" y="327660"/>
            <a:ext cx="6410960" cy="583565"/>
          </a:xfrm>
          <a:prstGeom prst="rect">
            <a:avLst/>
          </a:prstGeom>
          <a:noFill/>
        </p:spPr>
        <p:txBody>
          <a:bodyPr wrap="square" rtlCol="0">
            <a:spAutoFit/>
          </a:bodyPr>
          <a:p>
            <a:r>
              <a:rPr lang="zh-CN" altLang="en-US" sz="3200" b="1" dirty="0">
                <a:solidFill>
                  <a:srgbClr val="005D4B"/>
                </a:solidFill>
                <a:latin typeface="微软雅黑" panose="020B0503020204020204" pitchFamily="34" charset="-122"/>
                <a:ea typeface="微软雅黑" panose="020B0503020204020204" pitchFamily="34" charset="-122"/>
              </a:rPr>
              <a:t>0</a:t>
            </a:r>
            <a:r>
              <a:rPr lang="en-US" altLang="zh-CN" sz="3200" b="1" dirty="0">
                <a:solidFill>
                  <a:srgbClr val="005D4B"/>
                </a:solidFill>
                <a:latin typeface="微软雅黑" panose="020B0503020204020204" pitchFamily="34" charset="-122"/>
                <a:ea typeface="微软雅黑" panose="020B0503020204020204" pitchFamily="34" charset="-122"/>
              </a:rPr>
              <a:t>4</a:t>
            </a:r>
            <a:r>
              <a:rPr lang="zh-CN" altLang="en-US" sz="3200" b="1" dirty="0">
                <a:solidFill>
                  <a:srgbClr val="005D4B"/>
                </a:solidFill>
                <a:latin typeface="微软雅黑" panose="020B0503020204020204" pitchFamily="34" charset="-122"/>
                <a:ea typeface="微软雅黑" panose="020B0503020204020204" pitchFamily="34" charset="-122"/>
              </a:rPr>
              <a:t>.本课程的任务和学习方法</a:t>
            </a:r>
            <a:endParaRPr lang="zh-CN" altLang="en-US" sz="3200" b="1" dirty="0">
              <a:solidFill>
                <a:srgbClr val="005D4B"/>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0"/>
                                        </p:tgtEl>
                                        <p:attrNameLst>
                                          <p:attrName>style.visibility</p:attrName>
                                        </p:attrNameLst>
                                      </p:cBhvr>
                                      <p:to>
                                        <p:strVal val="visible"/>
                                      </p:to>
                                    </p:set>
                                    <p:anim calcmode="discrete" valueType="clr">
                                      <p:cBhvr override="childStyle">
                                        <p:cTn id="7" dur="80"/>
                                        <p:tgtEl>
                                          <p:spTgt spid="20"/>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0"/>
                                        </p:tgtEl>
                                        <p:attrNameLst>
                                          <p:attrName>fillcolor</p:attrName>
                                        </p:attrNameLst>
                                      </p:cBhvr>
                                      <p:tavLst>
                                        <p:tav tm="0">
                                          <p:val>
                                            <p:clrVal>
                                              <a:schemeClr val="accent2"/>
                                            </p:clrVal>
                                          </p:val>
                                        </p:tav>
                                        <p:tav tm="50000">
                                          <p:val>
                                            <p:clrVal>
                                              <a:schemeClr val="hlink"/>
                                            </p:clrVal>
                                          </p:val>
                                        </p:tav>
                                      </p:tavLst>
                                    </p:anim>
                                    <p:set>
                                      <p:cBhvr>
                                        <p:cTn id="9" dur="80"/>
                                        <p:tgtEl>
                                          <p:spTgt spid="20"/>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21"/>
                                        </p:tgtEl>
                                        <p:attrNameLst>
                                          <p:attrName>style.visibility</p:attrName>
                                        </p:attrNameLst>
                                      </p:cBhvr>
                                      <p:to>
                                        <p:strVal val="visible"/>
                                      </p:to>
                                    </p:set>
                                    <p:anim calcmode="discrete" valueType="clr">
                                      <p:cBhvr override="childStyle">
                                        <p:cTn id="14" dur="8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21"/>
                                        </p:tgtEl>
                                        <p:attrNameLst>
                                          <p:attrName>fillcolor</p:attrName>
                                        </p:attrNameLst>
                                      </p:cBhvr>
                                      <p:tavLst>
                                        <p:tav tm="0">
                                          <p:val>
                                            <p:clrVal>
                                              <a:schemeClr val="accent2"/>
                                            </p:clrVal>
                                          </p:val>
                                        </p:tav>
                                        <p:tav tm="50000">
                                          <p:val>
                                            <p:clrVal>
                                              <a:schemeClr val="hlink"/>
                                            </p:clrVal>
                                          </p:val>
                                        </p:tav>
                                      </p:tavLst>
                                    </p:anim>
                                    <p:set>
                                      <p:cBhvr>
                                        <p:cTn id="16" dur="80"/>
                                        <p:tgtEl>
                                          <p:spTgt spid="21"/>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22"/>
                                        </p:tgtEl>
                                        <p:attrNameLst>
                                          <p:attrName>style.visibility</p:attrName>
                                        </p:attrNameLst>
                                      </p:cBhvr>
                                      <p:to>
                                        <p:strVal val="visible"/>
                                      </p:to>
                                    </p:set>
                                    <p:anim calcmode="discrete" valueType="clr">
                                      <p:cBhvr override="childStyle">
                                        <p:cTn id="21" dur="80"/>
                                        <p:tgtEl>
                                          <p:spTgt spid="22"/>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2"/>
                                        </p:tgtEl>
                                        <p:attrNameLst>
                                          <p:attrName>fillcolor</p:attrName>
                                        </p:attrNameLst>
                                      </p:cBhvr>
                                      <p:tavLst>
                                        <p:tav tm="0">
                                          <p:val>
                                            <p:clrVal>
                                              <a:schemeClr val="accent2"/>
                                            </p:clrVal>
                                          </p:val>
                                        </p:tav>
                                        <p:tav tm="50000">
                                          <p:val>
                                            <p:clrVal>
                                              <a:schemeClr val="hlink"/>
                                            </p:clrVal>
                                          </p:val>
                                        </p:tav>
                                      </p:tavLst>
                                    </p:anim>
                                    <p:set>
                                      <p:cBhvr>
                                        <p:cTn id="23" dur="80"/>
                                        <p:tgtEl>
                                          <p:spTgt spid="22"/>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23"/>
                                        </p:tgtEl>
                                        <p:attrNameLst>
                                          <p:attrName>style.visibility</p:attrName>
                                        </p:attrNameLst>
                                      </p:cBhvr>
                                      <p:to>
                                        <p:strVal val="visible"/>
                                      </p:to>
                                    </p:set>
                                    <p:anim calcmode="discrete" valueType="clr">
                                      <p:cBhvr override="childStyle">
                                        <p:cTn id="28" dur="80"/>
                                        <p:tgtEl>
                                          <p:spTgt spid="23"/>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23"/>
                                        </p:tgtEl>
                                        <p:attrNameLst>
                                          <p:attrName>fillcolor</p:attrName>
                                        </p:attrNameLst>
                                      </p:cBhvr>
                                      <p:tavLst>
                                        <p:tav tm="0">
                                          <p:val>
                                            <p:clrVal>
                                              <a:schemeClr val="accent2"/>
                                            </p:clrVal>
                                          </p:val>
                                        </p:tav>
                                        <p:tav tm="50000">
                                          <p:val>
                                            <p:clrVal>
                                              <a:schemeClr val="hlink"/>
                                            </p:clrVal>
                                          </p:val>
                                        </p:tav>
                                      </p:tavLst>
                                    </p:anim>
                                    <p:set>
                                      <p:cBhvr>
                                        <p:cTn id="30" dur="80"/>
                                        <p:tgtEl>
                                          <p:spTgt spid="2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0" y="302619"/>
            <a:ext cx="732773" cy="625012"/>
          </a:xfrm>
          <a:prstGeom prst="rect">
            <a:avLst/>
          </a:prstGeom>
        </p:spPr>
      </p:pic>
      <p:sp>
        <p:nvSpPr>
          <p:cNvPr id="7" name="文本框 6"/>
          <p:cNvSpPr txBox="1"/>
          <p:nvPr/>
        </p:nvSpPr>
        <p:spPr>
          <a:xfrm>
            <a:off x="805180" y="327660"/>
            <a:ext cx="4675505" cy="583565"/>
          </a:xfrm>
          <a:prstGeom prst="rect">
            <a:avLst/>
          </a:prstGeom>
          <a:noFill/>
        </p:spPr>
        <p:txBody>
          <a:bodyPr wrap="square" rtlCol="0">
            <a:spAutoFit/>
          </a:bodyPr>
          <a:p>
            <a:r>
              <a:rPr lang="zh-CN" sz="3200" b="1" dirty="0">
                <a:solidFill>
                  <a:srgbClr val="005D4B"/>
                </a:solidFill>
                <a:latin typeface="微软雅黑" panose="020B0503020204020204" pitchFamily="34" charset="-122"/>
                <a:ea typeface="微软雅黑" panose="020B0503020204020204" pitchFamily="34" charset="-122"/>
              </a:rPr>
              <a:t>课堂小结</a:t>
            </a:r>
            <a:endParaRPr lang="zh-CN" sz="3200" b="1" dirty="0">
              <a:solidFill>
                <a:srgbClr val="005D4B"/>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1590040" y="1724025"/>
            <a:ext cx="9120505" cy="3046095"/>
          </a:xfrm>
          <a:prstGeom prst="rect">
            <a:avLst/>
          </a:prstGeom>
          <a:noFill/>
        </p:spPr>
        <p:txBody>
          <a:bodyPr wrap="square" rtlCol="0">
            <a:spAutoFit/>
          </a:bodyPr>
          <a:p>
            <a:pPr>
              <a:lnSpc>
                <a:spcPct val="150000"/>
              </a:lnSpc>
            </a:pPr>
            <a:r>
              <a:rPr lang="zh-CN" sz="3200" dirty="0">
                <a:solidFill>
                  <a:srgbClr val="005D4B"/>
                </a:solidFill>
                <a:latin typeface="微软雅黑" panose="020B0503020204020204" pitchFamily="34" charset="-122"/>
                <a:ea typeface="微软雅黑" panose="020B0503020204020204" pitchFamily="34" charset="-122"/>
              </a:rPr>
              <a:t>一、生物技术与农业生物技术的内涵</a:t>
            </a:r>
            <a:endParaRPr lang="zh-CN" sz="3200" dirty="0">
              <a:solidFill>
                <a:srgbClr val="005D4B"/>
              </a:solidFill>
              <a:latin typeface="微软雅黑" panose="020B0503020204020204" pitchFamily="34" charset="-122"/>
              <a:ea typeface="微软雅黑" panose="020B0503020204020204" pitchFamily="34" charset="-122"/>
            </a:endParaRPr>
          </a:p>
          <a:p>
            <a:pPr>
              <a:lnSpc>
                <a:spcPct val="150000"/>
              </a:lnSpc>
            </a:pPr>
            <a:r>
              <a:rPr lang="zh-CN" sz="3200" dirty="0">
                <a:solidFill>
                  <a:srgbClr val="005D4B"/>
                </a:solidFill>
                <a:latin typeface="微软雅黑" panose="020B0503020204020204" pitchFamily="34" charset="-122"/>
                <a:ea typeface="微软雅黑" panose="020B0503020204020204" pitchFamily="34" charset="-122"/>
              </a:rPr>
              <a:t>二、生物技术的发展史</a:t>
            </a:r>
            <a:endParaRPr lang="zh-CN" sz="3200" dirty="0">
              <a:solidFill>
                <a:srgbClr val="005D4B"/>
              </a:solidFill>
              <a:latin typeface="微软雅黑" panose="020B0503020204020204" pitchFamily="34" charset="-122"/>
              <a:ea typeface="微软雅黑" panose="020B0503020204020204" pitchFamily="34" charset="-122"/>
            </a:endParaRPr>
          </a:p>
          <a:p>
            <a:pPr>
              <a:lnSpc>
                <a:spcPct val="150000"/>
              </a:lnSpc>
            </a:pPr>
            <a:r>
              <a:rPr lang="zh-CN" sz="3200" dirty="0">
                <a:solidFill>
                  <a:srgbClr val="005D4B"/>
                </a:solidFill>
                <a:latin typeface="微软雅黑" panose="020B0503020204020204" pitchFamily="34" charset="-122"/>
                <a:ea typeface="微软雅黑" panose="020B0503020204020204" pitchFamily="34" charset="-122"/>
              </a:rPr>
              <a:t>三、农业生物技术的应用</a:t>
            </a:r>
            <a:endParaRPr lang="zh-CN" sz="3200" dirty="0">
              <a:solidFill>
                <a:srgbClr val="005D4B"/>
              </a:solidFill>
              <a:latin typeface="微软雅黑" panose="020B0503020204020204" pitchFamily="34" charset="-122"/>
              <a:ea typeface="微软雅黑" panose="020B0503020204020204" pitchFamily="34" charset="-122"/>
            </a:endParaRPr>
          </a:p>
          <a:p>
            <a:pPr>
              <a:lnSpc>
                <a:spcPct val="150000"/>
              </a:lnSpc>
            </a:pPr>
            <a:r>
              <a:rPr lang="zh-CN" sz="3200" dirty="0">
                <a:solidFill>
                  <a:srgbClr val="005D4B"/>
                </a:solidFill>
                <a:latin typeface="微软雅黑" panose="020B0503020204020204" pitchFamily="34" charset="-122"/>
                <a:ea typeface="微软雅黑" panose="020B0503020204020204" pitchFamily="34" charset="-122"/>
              </a:rPr>
              <a:t>四、本课程的任务和学习方法</a:t>
            </a:r>
            <a:endParaRPr lang="zh-CN" sz="3200" dirty="0">
              <a:solidFill>
                <a:srgbClr val="005D4B"/>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1870" y="869674"/>
            <a:ext cx="732773" cy="625012"/>
          </a:xfrm>
          <a:prstGeom prst="rect">
            <a:avLst/>
          </a:prstGeom>
        </p:spPr>
      </p:pic>
      <p:sp>
        <p:nvSpPr>
          <p:cNvPr id="7" name="文本框 6"/>
          <p:cNvSpPr txBox="1"/>
          <p:nvPr/>
        </p:nvSpPr>
        <p:spPr>
          <a:xfrm>
            <a:off x="1004570" y="911225"/>
            <a:ext cx="2054225" cy="583565"/>
          </a:xfrm>
          <a:prstGeom prst="rect">
            <a:avLst/>
          </a:prstGeom>
          <a:noFill/>
        </p:spPr>
        <p:txBody>
          <a:bodyPr wrap="square" rtlCol="0">
            <a:spAutoFit/>
          </a:bodyPr>
          <a:p>
            <a:r>
              <a:rPr lang="zh-CN" sz="3200" b="1" dirty="0">
                <a:solidFill>
                  <a:srgbClr val="005D4B"/>
                </a:solidFill>
                <a:latin typeface="微软雅黑" panose="020B0503020204020204" pitchFamily="34" charset="-122"/>
                <a:ea typeface="微软雅黑" panose="020B0503020204020204" pitchFamily="34" charset="-122"/>
              </a:rPr>
              <a:t>课后作业</a:t>
            </a:r>
            <a:endParaRPr lang="zh-CN" sz="3200" b="1" dirty="0">
              <a:solidFill>
                <a:srgbClr val="005D4B"/>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642620" y="1743710"/>
            <a:ext cx="9977755" cy="2637790"/>
          </a:xfrm>
          <a:prstGeom prst="rect">
            <a:avLst/>
          </a:prstGeom>
          <a:noFill/>
        </p:spPr>
        <p:txBody>
          <a:bodyPr wrap="square" rtlCol="0">
            <a:spAutoFit/>
          </a:bodyPr>
          <a:p>
            <a:pPr>
              <a:lnSpc>
                <a:spcPct val="230000"/>
              </a:lnSpc>
            </a:pPr>
            <a:r>
              <a:rPr lang="en-US" altLang="zh-CN" sz="2400">
                <a:latin typeface="宋体" panose="02010600030101010101" pitchFamily="2" charset="-122"/>
                <a:ea typeface="宋体" panose="02010600030101010101" pitchFamily="2" charset="-122"/>
                <a:sym typeface="+mn-ea"/>
              </a:rPr>
              <a:t>1</a:t>
            </a:r>
            <a:r>
              <a:rPr lang="zh-CN" altLang="en-US" sz="2400">
                <a:latin typeface="宋体" panose="02010600030101010101" pitchFamily="2" charset="-122"/>
                <a:ea typeface="宋体" panose="02010600030101010101" pitchFamily="2" charset="-122"/>
              </a:rPr>
              <a:t>.农业生物技术是以</a:t>
            </a:r>
            <a:r>
              <a:rPr lang="zh-CN" altLang="en-US" sz="2400" u="sng">
                <a:latin typeface="宋体" panose="02010600030101010101" pitchFamily="2" charset="-122"/>
                <a:ea typeface="宋体" panose="02010600030101010101" pitchFamily="2" charset="-122"/>
              </a:rPr>
              <a:t>      </a:t>
            </a:r>
            <a:r>
              <a:rPr lang="zh-CN" altLang="en-US" sz="2400">
                <a:latin typeface="宋体" panose="02010600030101010101" pitchFamily="2" charset="-122"/>
                <a:ea typeface="宋体" panose="02010600030101010101" pitchFamily="2" charset="-122"/>
              </a:rPr>
              <a:t>为主要研究对象，以</a:t>
            </a:r>
            <a:r>
              <a:rPr lang="zh-CN" altLang="en-US" sz="2400" u="sng">
                <a:latin typeface="宋体" panose="02010600030101010101" pitchFamily="2" charset="-122"/>
                <a:ea typeface="宋体" panose="02010600030101010101" pitchFamily="2" charset="-122"/>
              </a:rPr>
              <a:t>      </a:t>
            </a:r>
            <a:r>
              <a:rPr lang="zh-CN" altLang="en-US" sz="2400">
                <a:latin typeface="宋体" panose="02010600030101010101" pitchFamily="2" charset="-122"/>
                <a:ea typeface="宋体" panose="02010600030101010101" pitchFamily="2" charset="-122"/>
              </a:rPr>
              <a:t>为目的，以 </a:t>
            </a:r>
            <a:r>
              <a:rPr lang="zh-CN" altLang="en-US" sz="2400" u="sng">
                <a:latin typeface="宋体" panose="02010600030101010101" pitchFamily="2" charset="-122"/>
                <a:ea typeface="宋体" panose="02010600030101010101" pitchFamily="2" charset="-122"/>
              </a:rPr>
              <a:t>       </a:t>
            </a:r>
            <a:r>
              <a:rPr lang="zh-CN" altLang="en-US" sz="2400">
                <a:latin typeface="宋体" panose="02010600030101010101" pitchFamily="2" charset="-122"/>
                <a:ea typeface="宋体" panose="02010600030101010101" pitchFamily="2" charset="-122"/>
              </a:rPr>
              <a:t>为主体的综合性技术体系。</a:t>
            </a:r>
            <a:endParaRPr lang="zh-CN" altLang="en-US" sz="2400">
              <a:latin typeface="宋体" panose="02010600030101010101" pitchFamily="2" charset="-122"/>
              <a:ea typeface="宋体" panose="02010600030101010101" pitchFamily="2" charset="-122"/>
            </a:endParaRPr>
          </a:p>
          <a:p>
            <a:pPr>
              <a:lnSpc>
                <a:spcPct val="230000"/>
              </a:lnSpc>
            </a:pPr>
            <a:r>
              <a:rPr lang="zh-CN" altLang="en-US" sz="2400">
                <a:latin typeface="宋体" panose="02010600030101010101" pitchFamily="2" charset="-122"/>
                <a:ea typeface="宋体" panose="02010600030101010101" pitchFamily="2" charset="-122"/>
              </a:rPr>
              <a:t>2.农业生物技术在现代农业生产中有哪些应用？</a:t>
            </a:r>
            <a:endParaRPr lang="zh-CN" altLang="en-US" sz="240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内容占位符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 y="-1"/>
            <a:ext cx="12192001" cy="6858001"/>
          </a:xfrm>
          <a:prstGeom prst="rect">
            <a:avLst/>
          </a:prstGeom>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3"/>
            <a:ext cx="12192000" cy="6854653"/>
          </a:xfrm>
          <a:prstGeom prst="rect">
            <a:avLst/>
          </a:prstGeom>
        </p:spPr>
      </p:pic>
      <p:grpSp>
        <p:nvGrpSpPr>
          <p:cNvPr id="13" name="组合 12"/>
          <p:cNvGrpSpPr/>
          <p:nvPr/>
        </p:nvGrpSpPr>
        <p:grpSpPr>
          <a:xfrm>
            <a:off x="2140528" y="2381691"/>
            <a:ext cx="7910945" cy="922060"/>
            <a:chOff x="2140528" y="2317442"/>
            <a:chExt cx="7910945" cy="922060"/>
          </a:xfrm>
        </p:grpSpPr>
        <p:sp>
          <p:nvSpPr>
            <p:cNvPr id="5" name="文本框 4"/>
            <p:cNvSpPr txBox="1"/>
            <p:nvPr/>
          </p:nvSpPr>
          <p:spPr>
            <a:xfrm>
              <a:off x="3834708" y="2317442"/>
              <a:ext cx="4521200" cy="922020"/>
            </a:xfrm>
            <a:prstGeom prst="rect">
              <a:avLst/>
            </a:prstGeom>
            <a:noFill/>
          </p:spPr>
          <p:txBody>
            <a:bodyPr wrap="square" rtlCol="0">
              <a:spAutoFit/>
            </a:bodyPr>
            <a:lstStyle/>
            <a:p>
              <a:pPr algn="ctr"/>
              <a:r>
                <a:rPr lang="zh-CN" altLang="en-US" sz="5400" dirty="0" smtClean="0">
                  <a:solidFill>
                    <a:srgbClr val="00948D"/>
                  </a:solidFill>
                  <a:latin typeface="微软雅黑" panose="020B0503020204020204" pitchFamily="34" charset="-122"/>
                  <a:ea typeface="微软雅黑" panose="020B0503020204020204" pitchFamily="34" charset="-122"/>
                </a:rPr>
                <a:t>感谢观看！</a:t>
              </a:r>
              <a:r>
                <a:rPr lang="en-US" altLang="zh-CN" sz="5400" dirty="0" smtClean="0">
                  <a:solidFill>
                    <a:srgbClr val="00948D"/>
                  </a:solidFill>
                  <a:latin typeface="微软雅黑" panose="020B0503020204020204" pitchFamily="34" charset="-122"/>
                  <a:ea typeface="微软雅黑" panose="020B0503020204020204" pitchFamily="34" charset="-122"/>
                </a:rPr>
                <a:t> </a:t>
              </a:r>
              <a:endParaRPr lang="zh-CN" altLang="en-US" sz="5400" dirty="0">
                <a:solidFill>
                  <a:srgbClr val="00948D"/>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2140528" y="3239502"/>
              <a:ext cx="7910945"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grpSp>
      <p:pic>
        <p:nvPicPr>
          <p:cNvPr id="7" name="图片 6" descr="IMG_256"/>
          <p:cNvPicPr>
            <a:picLocks noChangeAspect="1"/>
          </p:cNvPicPr>
          <p:nvPr/>
        </p:nvPicPr>
        <p:blipFill>
          <a:blip r:embed="rId3">
            <a:alphaModFix amt="60000"/>
          </a:blip>
          <a:stretch>
            <a:fillRect/>
          </a:stretch>
        </p:blipFill>
        <p:spPr>
          <a:xfrm>
            <a:off x="201295" y="149860"/>
            <a:ext cx="2032000" cy="2032000"/>
          </a:xfrm>
          <a:prstGeom prst="ellipse">
            <a:avLst/>
          </a:prstGeom>
          <a:noFill/>
          <a:ln w="9525">
            <a:noFill/>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096252"/>
            <a:ext cx="3657607" cy="1761748"/>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8534393" y="0"/>
            <a:ext cx="3657607" cy="1761748"/>
          </a:xfrm>
          <a:prstGeom prst="rect">
            <a:avLst/>
          </a:prstGeom>
        </p:spPr>
      </p:pic>
      <p:sp>
        <p:nvSpPr>
          <p:cNvPr id="11" name="文本框 10"/>
          <p:cNvSpPr txBox="1"/>
          <p:nvPr/>
        </p:nvSpPr>
        <p:spPr>
          <a:xfrm>
            <a:off x="1456821" y="2459504"/>
            <a:ext cx="1091358" cy="1938992"/>
          </a:xfrm>
          <a:prstGeom prst="rect">
            <a:avLst/>
          </a:prstGeom>
          <a:noFill/>
        </p:spPr>
        <p:txBody>
          <a:bodyPr wrap="square" rtlCol="0">
            <a:spAutoFit/>
          </a:bodyPr>
          <a:lstStyle/>
          <a:p>
            <a:r>
              <a:rPr lang="zh-CN" altLang="en-US" sz="6000" b="1" dirty="0" smtClean="0">
                <a:solidFill>
                  <a:srgbClr val="00948D"/>
                </a:solidFill>
                <a:latin typeface="微软雅黑" panose="020B0503020204020204" pitchFamily="34" charset="-122"/>
                <a:ea typeface="微软雅黑" panose="020B0503020204020204" pitchFamily="34" charset="-122"/>
              </a:rPr>
              <a:t>目</a:t>
            </a:r>
            <a:endParaRPr lang="en-US" altLang="zh-CN" sz="6000" b="1" dirty="0" smtClean="0">
              <a:solidFill>
                <a:srgbClr val="00948D"/>
              </a:solidFill>
              <a:latin typeface="微软雅黑" panose="020B0503020204020204" pitchFamily="34" charset="-122"/>
              <a:ea typeface="微软雅黑" panose="020B0503020204020204" pitchFamily="34" charset="-122"/>
            </a:endParaRPr>
          </a:p>
          <a:p>
            <a:r>
              <a:rPr lang="zh-CN" altLang="en-US" sz="6000" b="1" dirty="0" smtClean="0">
                <a:solidFill>
                  <a:srgbClr val="00948D"/>
                </a:solidFill>
                <a:latin typeface="微软雅黑" panose="020B0503020204020204" pitchFamily="34" charset="-122"/>
                <a:ea typeface="微软雅黑" panose="020B0503020204020204" pitchFamily="34" charset="-122"/>
              </a:rPr>
              <a:t>录</a:t>
            </a:r>
            <a:endParaRPr lang="zh-CN" altLang="en-US" sz="6000" b="1" dirty="0">
              <a:solidFill>
                <a:srgbClr val="00948D"/>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3073301" y="1385888"/>
            <a:ext cx="0" cy="4086225"/>
          </a:xfrm>
          <a:prstGeom prst="line">
            <a:avLst/>
          </a:prstGeom>
          <a:ln w="22225">
            <a:solidFill>
              <a:srgbClr val="00948D"/>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3324515" y="1508609"/>
            <a:ext cx="5986780" cy="3840480"/>
            <a:chOff x="5557810" y="1645716"/>
            <a:chExt cx="5986780" cy="3840480"/>
          </a:xfrm>
        </p:grpSpPr>
        <p:sp>
          <p:nvSpPr>
            <p:cNvPr id="14" name="矩形 13"/>
            <p:cNvSpPr/>
            <p:nvPr/>
          </p:nvSpPr>
          <p:spPr>
            <a:xfrm>
              <a:off x="5558445" y="1645716"/>
              <a:ext cx="5986145" cy="583565"/>
            </a:xfrm>
            <a:prstGeom prst="rect">
              <a:avLst/>
            </a:prstGeom>
          </p:spPr>
          <p:txBody>
            <a:bodyPr wrap="square">
              <a:spAutoFit/>
            </a:bodyPr>
            <a:lstStyle/>
            <a:p>
              <a:pPr algn="l"/>
              <a:r>
                <a:rPr lang="en-US" altLang="zh-CN" sz="2800" b="1" dirty="0">
                  <a:solidFill>
                    <a:srgbClr val="00948D"/>
                  </a:solidFill>
                  <a:latin typeface="宋体" panose="02010600030101010101" pitchFamily="2" charset="-122"/>
                  <a:ea typeface="宋体" panose="02010600030101010101" pitchFamily="2" charset="-122"/>
                </a:rPr>
                <a:t>01.</a:t>
              </a:r>
              <a:r>
                <a:rPr lang="zh-CN" altLang="en-US" sz="2800" b="1" dirty="0">
                  <a:solidFill>
                    <a:srgbClr val="00948D"/>
                  </a:solidFill>
                  <a:latin typeface="宋体" panose="02010600030101010101" pitchFamily="2" charset="-122"/>
                  <a:ea typeface="宋体" panose="02010600030101010101" pitchFamily="2" charset="-122"/>
                </a:rPr>
                <a:t>生物技术与农业生物技术的内涵</a:t>
              </a:r>
              <a:r>
                <a:rPr lang="en-US" altLang="zh-CN" sz="3200" b="1" dirty="0">
                  <a:solidFill>
                    <a:srgbClr val="00948D"/>
                  </a:solidFill>
                  <a:latin typeface="宋体" panose="02010600030101010101" pitchFamily="2" charset="-122"/>
                  <a:ea typeface="宋体" panose="02010600030101010101" pitchFamily="2" charset="-122"/>
                </a:rPr>
                <a:t> </a:t>
              </a:r>
              <a:endParaRPr lang="en-US" altLang="zh-CN" sz="3200" b="1" dirty="0">
                <a:solidFill>
                  <a:srgbClr val="00948D"/>
                </a:solidFill>
                <a:latin typeface="宋体" panose="02010600030101010101" pitchFamily="2" charset="-122"/>
                <a:ea typeface="宋体" panose="02010600030101010101" pitchFamily="2" charset="-122"/>
              </a:endParaRPr>
            </a:p>
          </p:txBody>
        </p:sp>
        <p:sp>
          <p:nvSpPr>
            <p:cNvPr id="16" name="矩形 15"/>
            <p:cNvSpPr/>
            <p:nvPr/>
          </p:nvSpPr>
          <p:spPr>
            <a:xfrm>
              <a:off x="5558445" y="2697911"/>
              <a:ext cx="4399915" cy="583565"/>
            </a:xfrm>
            <a:prstGeom prst="rect">
              <a:avLst/>
            </a:prstGeom>
          </p:spPr>
          <p:txBody>
            <a:bodyPr wrap="square">
              <a:spAutoFit/>
            </a:bodyPr>
            <a:lstStyle/>
            <a:p>
              <a:pPr algn="l"/>
              <a:r>
                <a:rPr lang="en-US" altLang="zh-CN" sz="2800" b="1" dirty="0" smtClean="0">
                  <a:solidFill>
                    <a:srgbClr val="00948D"/>
                  </a:solidFill>
                  <a:latin typeface="宋体" panose="02010600030101010101" pitchFamily="2" charset="-122"/>
                  <a:ea typeface="宋体" panose="02010600030101010101" pitchFamily="2" charset="-122"/>
                </a:rPr>
                <a:t>02.</a:t>
              </a:r>
              <a:r>
                <a:rPr lang="zh-CN" altLang="en-US" sz="2800" b="1" dirty="0" smtClean="0">
                  <a:solidFill>
                    <a:srgbClr val="00948D"/>
                  </a:solidFill>
                  <a:latin typeface="宋体" panose="02010600030101010101" pitchFamily="2" charset="-122"/>
                  <a:ea typeface="宋体" panose="02010600030101010101" pitchFamily="2" charset="-122"/>
                </a:rPr>
                <a:t>生物技术的发展史</a:t>
              </a:r>
              <a:r>
                <a:rPr lang="en-US" altLang="zh-CN" sz="3200" b="1" dirty="0">
                  <a:solidFill>
                    <a:srgbClr val="00948D"/>
                  </a:solidFill>
                  <a:latin typeface="宋体" panose="02010600030101010101" pitchFamily="2" charset="-122"/>
                  <a:ea typeface="宋体" panose="02010600030101010101" pitchFamily="2" charset="-122"/>
                </a:rPr>
                <a:t> </a:t>
              </a:r>
              <a:endParaRPr lang="en-US" altLang="zh-CN" sz="3200" b="1" dirty="0">
                <a:solidFill>
                  <a:srgbClr val="00948D"/>
                </a:solidFill>
                <a:latin typeface="宋体" panose="02010600030101010101" pitchFamily="2" charset="-122"/>
                <a:ea typeface="宋体" panose="02010600030101010101" pitchFamily="2" charset="-122"/>
              </a:endParaRPr>
            </a:p>
          </p:txBody>
        </p:sp>
        <p:sp>
          <p:nvSpPr>
            <p:cNvPr id="17" name="矩形 16"/>
            <p:cNvSpPr/>
            <p:nvPr/>
          </p:nvSpPr>
          <p:spPr>
            <a:xfrm>
              <a:off x="5559080" y="3750741"/>
              <a:ext cx="4399915" cy="583565"/>
            </a:xfrm>
            <a:prstGeom prst="rect">
              <a:avLst/>
            </a:prstGeom>
          </p:spPr>
          <p:txBody>
            <a:bodyPr wrap="square">
              <a:spAutoFit/>
            </a:bodyPr>
            <a:lstStyle/>
            <a:p>
              <a:pPr algn="l"/>
              <a:r>
                <a:rPr lang="en-US" altLang="zh-CN" sz="2800" b="1" dirty="0" smtClean="0">
                  <a:solidFill>
                    <a:srgbClr val="00948D"/>
                  </a:solidFill>
                  <a:latin typeface="宋体" panose="02010600030101010101" pitchFamily="2" charset="-122"/>
                  <a:ea typeface="宋体" panose="02010600030101010101" pitchFamily="2" charset="-122"/>
                </a:rPr>
                <a:t>03.</a:t>
              </a:r>
              <a:r>
                <a:rPr lang="zh-CN" altLang="en-US" sz="2800" b="1" dirty="0" smtClean="0">
                  <a:solidFill>
                    <a:srgbClr val="00948D"/>
                  </a:solidFill>
                  <a:latin typeface="宋体" panose="02010600030101010101" pitchFamily="2" charset="-122"/>
                  <a:ea typeface="宋体" panose="02010600030101010101" pitchFamily="2" charset="-122"/>
                </a:rPr>
                <a:t>农业生物技术的应用</a:t>
              </a:r>
              <a:r>
                <a:rPr lang="en-US" altLang="zh-CN" sz="3200" b="1" dirty="0">
                  <a:solidFill>
                    <a:srgbClr val="00948D"/>
                  </a:solidFill>
                  <a:latin typeface="宋体" panose="02010600030101010101" pitchFamily="2" charset="-122"/>
                  <a:ea typeface="宋体" panose="02010600030101010101" pitchFamily="2" charset="-122"/>
                </a:rPr>
                <a:t> </a:t>
              </a:r>
              <a:endParaRPr lang="en-US" altLang="zh-CN" sz="3200" b="1" dirty="0">
                <a:solidFill>
                  <a:srgbClr val="00948D"/>
                </a:solidFill>
                <a:latin typeface="宋体" panose="02010600030101010101" pitchFamily="2" charset="-122"/>
                <a:ea typeface="宋体" panose="02010600030101010101" pitchFamily="2" charset="-122"/>
              </a:endParaRPr>
            </a:p>
          </p:txBody>
        </p:sp>
        <p:sp>
          <p:nvSpPr>
            <p:cNvPr id="18" name="矩形 17"/>
            <p:cNvSpPr/>
            <p:nvPr/>
          </p:nvSpPr>
          <p:spPr>
            <a:xfrm>
              <a:off x="5557810" y="4802936"/>
              <a:ext cx="5318125" cy="583565"/>
            </a:xfrm>
            <a:prstGeom prst="rect">
              <a:avLst/>
            </a:prstGeom>
          </p:spPr>
          <p:txBody>
            <a:bodyPr wrap="square">
              <a:spAutoFit/>
            </a:bodyPr>
            <a:lstStyle/>
            <a:p>
              <a:pPr algn="l"/>
              <a:r>
                <a:rPr lang="en-US" altLang="zh-CN" sz="2800" b="1" dirty="0" smtClean="0">
                  <a:solidFill>
                    <a:srgbClr val="00948D"/>
                  </a:solidFill>
                  <a:latin typeface="宋体" panose="02010600030101010101" pitchFamily="2" charset="-122"/>
                  <a:ea typeface="宋体" panose="02010600030101010101" pitchFamily="2" charset="-122"/>
                </a:rPr>
                <a:t>04.</a:t>
              </a:r>
              <a:r>
                <a:rPr lang="zh-CN" altLang="en-US" sz="2800" b="1" dirty="0" smtClean="0">
                  <a:solidFill>
                    <a:srgbClr val="00948D"/>
                  </a:solidFill>
                  <a:latin typeface="宋体" panose="02010600030101010101" pitchFamily="2" charset="-122"/>
                  <a:ea typeface="宋体" panose="02010600030101010101" pitchFamily="2" charset="-122"/>
                </a:rPr>
                <a:t>本课程的任务和学习方法</a:t>
              </a:r>
              <a:r>
                <a:rPr lang="en-US" altLang="zh-CN" sz="3200" b="1" dirty="0">
                  <a:solidFill>
                    <a:srgbClr val="00948D"/>
                  </a:solidFill>
                  <a:latin typeface="宋体" panose="02010600030101010101" pitchFamily="2" charset="-122"/>
                  <a:ea typeface="宋体" panose="02010600030101010101" pitchFamily="2" charset="-122"/>
                </a:rPr>
                <a:t> </a:t>
              </a:r>
              <a:endParaRPr lang="en-US" altLang="zh-CN" sz="3200" b="1" dirty="0">
                <a:solidFill>
                  <a:srgbClr val="00948D"/>
                </a:solidFill>
                <a:latin typeface="宋体" panose="02010600030101010101" pitchFamily="2" charset="-122"/>
                <a:ea typeface="宋体" panose="02010600030101010101" pitchFamily="2" charset="-122"/>
              </a:endParaRPr>
            </a:p>
          </p:txBody>
        </p:sp>
        <p:sp>
          <p:nvSpPr>
            <p:cNvPr id="20" name="矩形 19"/>
            <p:cNvSpPr/>
            <p:nvPr/>
          </p:nvSpPr>
          <p:spPr>
            <a:xfrm>
              <a:off x="5558445" y="1645716"/>
              <a:ext cx="5807075" cy="681990"/>
            </a:xfrm>
            <a:prstGeom prst="rect">
              <a:avLst/>
            </a:prstGeom>
            <a:noFill/>
            <a:ln>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1" name="矩形 20"/>
            <p:cNvSpPr/>
            <p:nvPr/>
          </p:nvSpPr>
          <p:spPr>
            <a:xfrm>
              <a:off x="5558445" y="2698546"/>
              <a:ext cx="5807075" cy="681990"/>
            </a:xfrm>
            <a:prstGeom prst="rect">
              <a:avLst/>
            </a:prstGeom>
            <a:noFill/>
            <a:ln>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2" name="矩形 21"/>
            <p:cNvSpPr/>
            <p:nvPr/>
          </p:nvSpPr>
          <p:spPr>
            <a:xfrm>
              <a:off x="5558445" y="3750741"/>
              <a:ext cx="5807075" cy="681990"/>
            </a:xfrm>
            <a:prstGeom prst="rect">
              <a:avLst/>
            </a:prstGeom>
            <a:noFill/>
            <a:ln>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3" name="矩形 22"/>
            <p:cNvSpPr/>
            <p:nvPr/>
          </p:nvSpPr>
          <p:spPr>
            <a:xfrm>
              <a:off x="5557810" y="4804206"/>
              <a:ext cx="5807710" cy="681990"/>
            </a:xfrm>
            <a:prstGeom prst="rect">
              <a:avLst/>
            </a:prstGeom>
            <a:noFill/>
            <a:ln>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rotWithShape="1">
          <a:blip r:embed="rId1" cstate="print">
            <a:extLst>
              <a:ext uri="{28A0092B-C50C-407E-A947-70E740481C1C}">
                <a14:useLocalDpi xmlns:a14="http://schemas.microsoft.com/office/drawing/2010/main" val="0"/>
              </a:ext>
            </a:extLst>
          </a:blip>
          <a:srcRect l="35293"/>
          <a:stretch>
            <a:fillRect/>
          </a:stretch>
        </p:blipFill>
        <p:spPr>
          <a:xfrm>
            <a:off x="0" y="4882845"/>
            <a:ext cx="4186672" cy="2156146"/>
          </a:xfrm>
        </p:spPr>
      </p:pic>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7657" y="2759460"/>
            <a:ext cx="1427929" cy="1339080"/>
          </a:xfrm>
          <a:prstGeom prst="rect">
            <a:avLst/>
          </a:prstGeom>
        </p:spPr>
      </p:pic>
      <p:grpSp>
        <p:nvGrpSpPr>
          <p:cNvPr id="13" name="组合 12"/>
          <p:cNvGrpSpPr/>
          <p:nvPr/>
        </p:nvGrpSpPr>
        <p:grpSpPr>
          <a:xfrm>
            <a:off x="2598420" y="2932430"/>
            <a:ext cx="6583045" cy="793115"/>
            <a:chOff x="3911200" y="2447017"/>
            <a:chExt cx="5814695" cy="793115"/>
          </a:xfrm>
        </p:grpSpPr>
        <p:sp>
          <p:nvSpPr>
            <p:cNvPr id="7" name="文本框 6"/>
            <p:cNvSpPr txBox="1"/>
            <p:nvPr/>
          </p:nvSpPr>
          <p:spPr>
            <a:xfrm>
              <a:off x="3911200" y="2447017"/>
              <a:ext cx="5814695" cy="583565"/>
            </a:xfrm>
            <a:prstGeom prst="rect">
              <a:avLst/>
            </a:prstGeom>
            <a:noFill/>
          </p:spPr>
          <p:txBody>
            <a:bodyPr wrap="square" rtlCol="0">
              <a:spAutoFit/>
            </a:bodyPr>
            <a:lstStyle/>
            <a:p>
              <a:r>
                <a:rPr lang="en-US" altLang="zh-CN" sz="3200" b="1" dirty="0" smtClean="0">
                  <a:solidFill>
                    <a:srgbClr val="00948D"/>
                  </a:solidFill>
                  <a:latin typeface="微软雅黑" panose="020B0503020204020204" pitchFamily="34" charset="-122"/>
                  <a:ea typeface="微软雅黑" panose="020B0503020204020204" pitchFamily="34" charset="-122"/>
                </a:rPr>
                <a:t>01.</a:t>
              </a:r>
              <a:r>
                <a:rPr lang="zh-CN" altLang="en-US" sz="3200" b="1" dirty="0">
                  <a:solidFill>
                    <a:srgbClr val="00948D"/>
                  </a:solidFill>
                  <a:latin typeface="宋体" panose="02010600030101010101" pitchFamily="2" charset="-122"/>
                  <a:ea typeface="宋体" panose="02010600030101010101" pitchFamily="2" charset="-122"/>
                  <a:sym typeface="+mn-ea"/>
                </a:rPr>
                <a:t>生物技术与农业生物技术的内涵</a:t>
              </a:r>
              <a:endParaRPr lang="zh-CN" altLang="en-US" sz="3200" b="1" dirty="0">
                <a:solidFill>
                  <a:srgbClr val="00948D"/>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flipV="1">
              <a:off x="4014964" y="3202032"/>
              <a:ext cx="5553323" cy="3810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grpSp>
      <p:sp>
        <p:nvSpPr>
          <p:cNvPr id="12" name="矩形 11"/>
          <p:cNvSpPr/>
          <p:nvPr/>
        </p:nvSpPr>
        <p:spPr>
          <a:xfrm>
            <a:off x="831388" y="1975155"/>
            <a:ext cx="8575964" cy="2907690"/>
          </a:xfrm>
          <a:prstGeom prst="rect">
            <a:avLst/>
          </a:prstGeom>
          <a:noFill/>
          <a:ln w="25400">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11" name="内容占位符 3"/>
          <p:cNvPicPr>
            <a:picLocks noChangeAspect="1"/>
          </p:cNvPicPr>
          <p:nvPr/>
        </p:nvPicPr>
        <p:blipFill rotWithShape="1">
          <a:blip r:embed="rId1" cstate="print">
            <a:extLst>
              <a:ext uri="{28A0092B-C50C-407E-A947-70E740481C1C}">
                <a14:useLocalDpi xmlns:a14="http://schemas.microsoft.com/office/drawing/2010/main" val="0"/>
              </a:ext>
            </a:extLst>
          </a:blip>
          <a:srcRect l="35293"/>
          <a:stretch>
            <a:fillRect/>
          </a:stretch>
        </p:blipFill>
        <p:spPr>
          <a:xfrm rot="10800000">
            <a:off x="8005328" y="-180991"/>
            <a:ext cx="4186672" cy="2156146"/>
          </a:xfrm>
          <a:prstGeom prst="rect">
            <a:avLst/>
          </a:prstGeom>
        </p:spPr>
      </p:pic>
      <p:grpSp>
        <p:nvGrpSpPr>
          <p:cNvPr id="3" name="组合 2"/>
          <p:cNvGrpSpPr/>
          <p:nvPr/>
        </p:nvGrpSpPr>
        <p:grpSpPr>
          <a:xfrm>
            <a:off x="-378962" y="-51536"/>
            <a:ext cx="2256400" cy="1556190"/>
            <a:chOff x="-378962" y="-51536"/>
            <a:chExt cx="2256400" cy="1556190"/>
          </a:xfrm>
        </p:grpSpPr>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777386">
              <a:off x="-174746" y="-255752"/>
              <a:ext cx="789434" cy="1197866"/>
            </a:xfrm>
            <a:prstGeom prst="rect">
              <a:avLst/>
            </a:prstGeom>
          </p:spPr>
        </p:pic>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777386">
              <a:off x="178099" y="-80737"/>
              <a:ext cx="789434" cy="1197866"/>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777386">
              <a:off x="883788" y="-168244"/>
              <a:ext cx="789434" cy="1197866"/>
            </a:xfrm>
            <a:prstGeom prst="rect">
              <a:avLst/>
            </a:prstGeom>
          </p:spPr>
        </p:pic>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777386">
              <a:off x="24805" y="511004"/>
              <a:ext cx="789434" cy="1197866"/>
            </a:xfrm>
            <a:prstGeom prst="rect">
              <a:avLst/>
            </a:prstGeom>
          </p:spPr>
        </p:pic>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sp>
        <p:nvSpPr>
          <p:cNvPr id="34" name="文本框 33"/>
          <p:cNvSpPr txBox="1"/>
          <p:nvPr/>
        </p:nvSpPr>
        <p:spPr>
          <a:xfrm>
            <a:off x="775335" y="216535"/>
            <a:ext cx="3318510" cy="583565"/>
          </a:xfrm>
          <a:prstGeom prst="rect">
            <a:avLst/>
          </a:prstGeom>
          <a:noFill/>
        </p:spPr>
        <p:txBody>
          <a:bodyPr wrap="square" rtlCol="0">
            <a:spAutoFit/>
          </a:bodyPr>
          <a:lstStyle>
            <a:defPPr>
              <a:defRPr lang="zh-CN"/>
            </a:defPPr>
            <a:lvl1pPr>
              <a:defRPr sz="1600" b="1">
                <a:solidFill>
                  <a:srgbClr val="005D4B"/>
                </a:solidFill>
              </a:defRPr>
            </a:lvl1pPr>
          </a:lstStyle>
          <a:p>
            <a:r>
              <a:rPr lang="zh-CN" altLang="en-US" sz="3200" dirty="0">
                <a:latin typeface="微软雅黑" panose="020B0503020204020204" pitchFamily="34" charset="-122"/>
                <a:ea typeface="微软雅黑" panose="020B0503020204020204" pitchFamily="34" charset="-122"/>
              </a:rPr>
              <a:t>（一）生物技术</a:t>
            </a:r>
            <a:endParaRPr lang="zh-CN" altLang="en-US" sz="3200" dirty="0">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575" y="130065"/>
            <a:ext cx="636215" cy="596428"/>
          </a:xfrm>
          <a:prstGeom prst="rect">
            <a:avLst/>
          </a:prstGeom>
        </p:spPr>
      </p:pic>
      <p:grpSp>
        <p:nvGrpSpPr>
          <p:cNvPr id="9" name="组合 8"/>
          <p:cNvGrpSpPr/>
          <p:nvPr/>
        </p:nvGrpSpPr>
        <p:grpSpPr>
          <a:xfrm>
            <a:off x="2155638" y="2987487"/>
            <a:ext cx="4207884" cy="3708484"/>
            <a:chOff x="3002688" y="1592565"/>
            <a:chExt cx="3517900" cy="3100389"/>
          </a:xfrm>
        </p:grpSpPr>
        <p:sp>
          <p:nvSpPr>
            <p:cNvPr id="11" name="Freeform 21"/>
            <p:cNvSpPr/>
            <p:nvPr/>
          </p:nvSpPr>
          <p:spPr bwMode="auto">
            <a:xfrm>
              <a:off x="4302220" y="3035627"/>
              <a:ext cx="911093" cy="1657327"/>
            </a:xfrm>
            <a:custGeom>
              <a:avLst/>
              <a:gdLst>
                <a:gd name="T0" fmla="*/ 558 w 679"/>
                <a:gd name="T1" fmla="*/ 1235 h 1235"/>
                <a:gd name="T2" fmla="*/ 517 w 679"/>
                <a:gd name="T3" fmla="*/ 546 h 1235"/>
                <a:gd name="T4" fmla="*/ 669 w 679"/>
                <a:gd name="T5" fmla="*/ 191 h 1235"/>
                <a:gd name="T6" fmla="*/ 593 w 679"/>
                <a:gd name="T7" fmla="*/ 207 h 1235"/>
                <a:gd name="T8" fmla="*/ 451 w 679"/>
                <a:gd name="T9" fmla="*/ 310 h 1235"/>
                <a:gd name="T10" fmla="*/ 331 w 679"/>
                <a:gd name="T11" fmla="*/ 25 h 1235"/>
                <a:gd name="T12" fmla="*/ 319 w 679"/>
                <a:gd name="T13" fmla="*/ 214 h 1235"/>
                <a:gd name="T14" fmla="*/ 199 w 679"/>
                <a:gd name="T15" fmla="*/ 139 h 1235"/>
                <a:gd name="T16" fmla="*/ 110 w 679"/>
                <a:gd name="T17" fmla="*/ 71 h 1235"/>
                <a:gd name="T18" fmla="*/ 216 w 679"/>
                <a:gd name="T19" fmla="*/ 311 h 1235"/>
                <a:gd name="T20" fmla="*/ 40 w 679"/>
                <a:gd name="T21" fmla="*/ 150 h 1235"/>
                <a:gd name="T22" fmla="*/ 37 w 679"/>
                <a:gd name="T23" fmla="*/ 224 h 1235"/>
                <a:gd name="T24" fmla="*/ 180 w 679"/>
                <a:gd name="T25" fmla="*/ 388 h 1235"/>
                <a:gd name="T26" fmla="*/ 44 w 679"/>
                <a:gd name="T27" fmla="*/ 317 h 1235"/>
                <a:gd name="T28" fmla="*/ 85 w 679"/>
                <a:gd name="T29" fmla="*/ 408 h 1235"/>
                <a:gd name="T30" fmla="*/ 303 w 679"/>
                <a:gd name="T31" fmla="*/ 668 h 1235"/>
                <a:gd name="T32" fmla="*/ 275 w 679"/>
                <a:gd name="T33" fmla="*/ 1139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9" h="1235">
                  <a:moveTo>
                    <a:pt x="558" y="1235"/>
                  </a:moveTo>
                  <a:cubicBezTo>
                    <a:pt x="558" y="1235"/>
                    <a:pt x="455" y="806"/>
                    <a:pt x="517" y="546"/>
                  </a:cubicBezTo>
                  <a:cubicBezTo>
                    <a:pt x="580" y="285"/>
                    <a:pt x="679" y="231"/>
                    <a:pt x="669" y="191"/>
                  </a:cubicBezTo>
                  <a:cubicBezTo>
                    <a:pt x="660" y="151"/>
                    <a:pt x="609" y="170"/>
                    <a:pt x="593" y="207"/>
                  </a:cubicBezTo>
                  <a:cubicBezTo>
                    <a:pt x="577" y="243"/>
                    <a:pt x="512" y="323"/>
                    <a:pt x="451" y="310"/>
                  </a:cubicBezTo>
                  <a:cubicBezTo>
                    <a:pt x="391" y="297"/>
                    <a:pt x="375" y="49"/>
                    <a:pt x="331" y="25"/>
                  </a:cubicBezTo>
                  <a:cubicBezTo>
                    <a:pt x="287" y="0"/>
                    <a:pt x="302" y="114"/>
                    <a:pt x="319" y="214"/>
                  </a:cubicBezTo>
                  <a:cubicBezTo>
                    <a:pt x="336" y="313"/>
                    <a:pt x="252" y="258"/>
                    <a:pt x="199" y="139"/>
                  </a:cubicBezTo>
                  <a:cubicBezTo>
                    <a:pt x="146" y="20"/>
                    <a:pt x="115" y="54"/>
                    <a:pt x="110" y="71"/>
                  </a:cubicBezTo>
                  <a:cubicBezTo>
                    <a:pt x="104" y="88"/>
                    <a:pt x="225" y="300"/>
                    <a:pt x="216" y="311"/>
                  </a:cubicBezTo>
                  <a:cubicBezTo>
                    <a:pt x="208" y="321"/>
                    <a:pt x="55" y="145"/>
                    <a:pt x="40" y="150"/>
                  </a:cubicBezTo>
                  <a:cubicBezTo>
                    <a:pt x="26" y="155"/>
                    <a:pt x="0" y="169"/>
                    <a:pt x="37" y="224"/>
                  </a:cubicBezTo>
                  <a:cubicBezTo>
                    <a:pt x="73" y="280"/>
                    <a:pt x="187" y="373"/>
                    <a:pt x="180" y="388"/>
                  </a:cubicBezTo>
                  <a:cubicBezTo>
                    <a:pt x="173" y="404"/>
                    <a:pt x="78" y="319"/>
                    <a:pt x="44" y="317"/>
                  </a:cubicBezTo>
                  <a:cubicBezTo>
                    <a:pt x="9" y="315"/>
                    <a:pt x="23" y="364"/>
                    <a:pt x="85" y="408"/>
                  </a:cubicBezTo>
                  <a:cubicBezTo>
                    <a:pt x="147" y="452"/>
                    <a:pt x="298" y="501"/>
                    <a:pt x="303" y="668"/>
                  </a:cubicBezTo>
                  <a:cubicBezTo>
                    <a:pt x="308" y="835"/>
                    <a:pt x="275" y="1139"/>
                    <a:pt x="275" y="1139"/>
                  </a:cubicBezTo>
                </a:path>
              </a:pathLst>
            </a:custGeom>
            <a:solidFill>
              <a:srgbClr val="C1C7D0"/>
            </a:solidFill>
            <a:ln>
              <a:noFill/>
            </a:ln>
          </p:spPr>
          <p:txBody>
            <a:bodyPr lIns="82296" tIns="41148" rIns="82296" bIns="41148"/>
            <a:lstStyle/>
            <a:p>
              <a:pPr defTabSz="713105">
                <a:defRPr/>
              </a:pPr>
              <a:endParaRPr lang="bg-BG" sz="126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22"/>
            <p:cNvSpPr/>
            <p:nvPr/>
          </p:nvSpPr>
          <p:spPr bwMode="auto">
            <a:xfrm>
              <a:off x="4397718" y="1592565"/>
              <a:ext cx="1690553" cy="1599243"/>
            </a:xfrm>
            <a:custGeom>
              <a:avLst/>
              <a:gdLst>
                <a:gd name="T0" fmla="*/ 388 w 1261"/>
                <a:gd name="T1" fmla="*/ 1185 h 1192"/>
                <a:gd name="T2" fmla="*/ 659 w 1261"/>
                <a:gd name="T3" fmla="*/ 0 h 1192"/>
                <a:gd name="T4" fmla="*/ 490 w 1261"/>
                <a:gd name="T5" fmla="*/ 1192 h 1192"/>
                <a:gd name="T6" fmla="*/ 595 w 1261"/>
                <a:gd name="T7" fmla="*/ 548 h 1192"/>
                <a:gd name="T8" fmla="*/ 388 w 1261"/>
                <a:gd name="T9" fmla="*/ 1185 h 1192"/>
              </a:gdLst>
              <a:ahLst/>
              <a:cxnLst>
                <a:cxn ang="0">
                  <a:pos x="T0" y="T1"/>
                </a:cxn>
                <a:cxn ang="0">
                  <a:pos x="T2" y="T3"/>
                </a:cxn>
                <a:cxn ang="0">
                  <a:pos x="T4" y="T5"/>
                </a:cxn>
                <a:cxn ang="0">
                  <a:pos x="T6" y="T7"/>
                </a:cxn>
                <a:cxn ang="0">
                  <a:pos x="T8" y="T9"/>
                </a:cxn>
              </a:cxnLst>
              <a:rect l="0" t="0" r="r" b="b"/>
              <a:pathLst>
                <a:path w="1261" h="1192">
                  <a:moveTo>
                    <a:pt x="388" y="1185"/>
                  </a:moveTo>
                  <a:cubicBezTo>
                    <a:pt x="388" y="1185"/>
                    <a:pt x="0" y="615"/>
                    <a:pt x="659" y="0"/>
                  </a:cubicBezTo>
                  <a:cubicBezTo>
                    <a:pt x="659" y="0"/>
                    <a:pt x="1261" y="710"/>
                    <a:pt x="490" y="1192"/>
                  </a:cubicBezTo>
                  <a:cubicBezTo>
                    <a:pt x="490" y="1192"/>
                    <a:pt x="508" y="734"/>
                    <a:pt x="595" y="548"/>
                  </a:cubicBezTo>
                  <a:cubicBezTo>
                    <a:pt x="595" y="548"/>
                    <a:pt x="363" y="953"/>
                    <a:pt x="388" y="1185"/>
                  </a:cubicBezTo>
                  <a:close/>
                </a:path>
              </a:pathLst>
            </a:custGeom>
            <a:solidFill>
              <a:srgbClr val="15A681"/>
            </a:solidFill>
            <a:ln>
              <a:noFill/>
            </a:ln>
          </p:spPr>
          <p:txBody>
            <a:bodyPr lIns="82296" tIns="41148" rIns="82296" bIns="41148"/>
            <a:lstStyle/>
            <a:p>
              <a:pPr defTabSz="713105">
                <a:defRPr/>
              </a:pPr>
              <a:endParaRPr lang="bg-BG" sz="126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23"/>
            <p:cNvSpPr/>
            <p:nvPr/>
          </p:nvSpPr>
          <p:spPr bwMode="auto">
            <a:xfrm>
              <a:off x="5267513" y="2582573"/>
              <a:ext cx="1253075" cy="1227506"/>
            </a:xfrm>
            <a:custGeom>
              <a:avLst/>
              <a:gdLst>
                <a:gd name="T0" fmla="*/ 0 w 933"/>
                <a:gd name="T1" fmla="*/ 502 h 915"/>
                <a:gd name="T2" fmla="*/ 933 w 933"/>
                <a:gd name="T3" fmla="*/ 207 h 915"/>
                <a:gd name="T4" fmla="*/ 37 w 933"/>
                <a:gd name="T5" fmla="*/ 576 h 915"/>
                <a:gd name="T6" fmla="*/ 527 w 933"/>
                <a:gd name="T7" fmla="*/ 386 h 915"/>
                <a:gd name="T8" fmla="*/ 0 w 933"/>
                <a:gd name="T9" fmla="*/ 502 h 915"/>
              </a:gdLst>
              <a:ahLst/>
              <a:cxnLst>
                <a:cxn ang="0">
                  <a:pos x="T0" y="T1"/>
                </a:cxn>
                <a:cxn ang="0">
                  <a:pos x="T2" y="T3"/>
                </a:cxn>
                <a:cxn ang="0">
                  <a:pos x="T4" y="T5"/>
                </a:cxn>
                <a:cxn ang="0">
                  <a:pos x="T6" y="T7"/>
                </a:cxn>
                <a:cxn ang="0">
                  <a:pos x="T8" y="T9"/>
                </a:cxn>
              </a:cxnLst>
              <a:rect l="0" t="0" r="r" b="b"/>
              <a:pathLst>
                <a:path w="933" h="915">
                  <a:moveTo>
                    <a:pt x="0" y="502"/>
                  </a:moveTo>
                  <a:cubicBezTo>
                    <a:pt x="0" y="502"/>
                    <a:pt x="238" y="0"/>
                    <a:pt x="933" y="207"/>
                  </a:cubicBezTo>
                  <a:cubicBezTo>
                    <a:pt x="933" y="207"/>
                    <a:pt x="686" y="915"/>
                    <a:pt x="37" y="576"/>
                  </a:cubicBezTo>
                  <a:cubicBezTo>
                    <a:pt x="37" y="576"/>
                    <a:pt x="362" y="402"/>
                    <a:pt x="527" y="386"/>
                  </a:cubicBezTo>
                  <a:cubicBezTo>
                    <a:pt x="527" y="386"/>
                    <a:pt x="151" y="390"/>
                    <a:pt x="0" y="502"/>
                  </a:cubicBezTo>
                  <a:close/>
                </a:path>
              </a:pathLst>
            </a:custGeom>
            <a:solidFill>
              <a:srgbClr val="15A681"/>
            </a:solidFill>
            <a:ln>
              <a:noFill/>
            </a:ln>
          </p:spPr>
          <p:txBody>
            <a:bodyPr lIns="82296" tIns="41148" rIns="82296" bIns="41148"/>
            <a:lstStyle/>
            <a:p>
              <a:pPr defTabSz="713105">
                <a:defRPr/>
              </a:pPr>
              <a:endParaRPr lang="bg-BG" sz="126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24"/>
            <p:cNvSpPr/>
            <p:nvPr/>
          </p:nvSpPr>
          <p:spPr bwMode="auto">
            <a:xfrm>
              <a:off x="3002688" y="2327003"/>
              <a:ext cx="1299533" cy="1374652"/>
            </a:xfrm>
            <a:custGeom>
              <a:avLst/>
              <a:gdLst>
                <a:gd name="T0" fmla="*/ 966 w 970"/>
                <a:gd name="T1" fmla="*/ 703 h 1025"/>
                <a:gd name="T2" fmla="*/ 0 w 970"/>
                <a:gd name="T3" fmla="*/ 498 h 1025"/>
                <a:gd name="T4" fmla="*/ 970 w 970"/>
                <a:gd name="T5" fmla="*/ 620 h 1025"/>
                <a:gd name="T6" fmla="*/ 445 w 970"/>
                <a:gd name="T7" fmla="*/ 543 h 1025"/>
                <a:gd name="T8" fmla="*/ 966 w 970"/>
                <a:gd name="T9" fmla="*/ 703 h 1025"/>
              </a:gdLst>
              <a:ahLst/>
              <a:cxnLst>
                <a:cxn ang="0">
                  <a:pos x="T0" y="T1"/>
                </a:cxn>
                <a:cxn ang="0">
                  <a:pos x="T2" y="T3"/>
                </a:cxn>
                <a:cxn ang="0">
                  <a:pos x="T4" y="T5"/>
                </a:cxn>
                <a:cxn ang="0">
                  <a:pos x="T6" y="T7"/>
                </a:cxn>
                <a:cxn ang="0">
                  <a:pos x="T8" y="T9"/>
                </a:cxn>
              </a:cxnLst>
              <a:rect l="0" t="0" r="r" b="b"/>
              <a:pathLst>
                <a:path w="970" h="1025">
                  <a:moveTo>
                    <a:pt x="966" y="703"/>
                  </a:moveTo>
                  <a:cubicBezTo>
                    <a:pt x="966" y="703"/>
                    <a:pt x="507" y="1025"/>
                    <a:pt x="0" y="498"/>
                  </a:cubicBezTo>
                  <a:cubicBezTo>
                    <a:pt x="0" y="498"/>
                    <a:pt x="568" y="0"/>
                    <a:pt x="970" y="620"/>
                  </a:cubicBezTo>
                  <a:cubicBezTo>
                    <a:pt x="970" y="620"/>
                    <a:pt x="598" y="611"/>
                    <a:pt x="445" y="543"/>
                  </a:cubicBezTo>
                  <a:cubicBezTo>
                    <a:pt x="445" y="543"/>
                    <a:pt x="778" y="726"/>
                    <a:pt x="966" y="703"/>
                  </a:cubicBezTo>
                  <a:close/>
                </a:path>
              </a:pathLst>
            </a:custGeom>
            <a:solidFill>
              <a:srgbClr val="15A681"/>
            </a:solidFill>
            <a:ln>
              <a:noFill/>
            </a:ln>
          </p:spPr>
          <p:txBody>
            <a:bodyPr lIns="82296" tIns="41148" rIns="82296" bIns="41148"/>
            <a:lstStyle/>
            <a:p>
              <a:pPr defTabSz="713105">
                <a:defRPr/>
              </a:pPr>
              <a:endParaRPr lang="bg-BG" sz="126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25"/>
            <p:cNvSpPr/>
            <p:nvPr/>
          </p:nvSpPr>
          <p:spPr bwMode="auto">
            <a:xfrm>
              <a:off x="3655681" y="1712605"/>
              <a:ext cx="1298242" cy="1354000"/>
            </a:xfrm>
            <a:custGeom>
              <a:avLst/>
              <a:gdLst>
                <a:gd name="T0" fmla="*/ 594 w 968"/>
                <a:gd name="T1" fmla="*/ 1009 h 1009"/>
                <a:gd name="T2" fmla="*/ 142 w 968"/>
                <a:gd name="T3" fmla="*/ 0 h 1009"/>
                <a:gd name="T4" fmla="*/ 671 w 968"/>
                <a:gd name="T5" fmla="*/ 958 h 1009"/>
                <a:gd name="T6" fmla="*/ 395 w 968"/>
                <a:gd name="T7" fmla="*/ 433 h 1009"/>
                <a:gd name="T8" fmla="*/ 594 w 968"/>
                <a:gd name="T9" fmla="*/ 1009 h 1009"/>
              </a:gdLst>
              <a:ahLst/>
              <a:cxnLst>
                <a:cxn ang="0">
                  <a:pos x="T0" y="T1"/>
                </a:cxn>
                <a:cxn ang="0">
                  <a:pos x="T2" y="T3"/>
                </a:cxn>
                <a:cxn ang="0">
                  <a:pos x="T4" y="T5"/>
                </a:cxn>
                <a:cxn ang="0">
                  <a:pos x="T6" y="T7"/>
                </a:cxn>
                <a:cxn ang="0">
                  <a:pos x="T8" y="T9"/>
                </a:cxn>
              </a:cxnLst>
              <a:rect l="0" t="0" r="r" b="b"/>
              <a:pathLst>
                <a:path w="968" h="1009">
                  <a:moveTo>
                    <a:pt x="594" y="1009"/>
                  </a:moveTo>
                  <a:cubicBezTo>
                    <a:pt x="594" y="1009"/>
                    <a:pt x="0" y="806"/>
                    <a:pt x="142" y="0"/>
                  </a:cubicBezTo>
                  <a:cubicBezTo>
                    <a:pt x="142" y="0"/>
                    <a:pt x="968" y="186"/>
                    <a:pt x="671" y="958"/>
                  </a:cubicBezTo>
                  <a:cubicBezTo>
                    <a:pt x="671" y="958"/>
                    <a:pt x="435" y="615"/>
                    <a:pt x="395" y="433"/>
                  </a:cubicBezTo>
                  <a:cubicBezTo>
                    <a:pt x="395" y="433"/>
                    <a:pt x="449" y="854"/>
                    <a:pt x="594" y="1009"/>
                  </a:cubicBezTo>
                  <a:close/>
                </a:path>
              </a:pathLst>
            </a:custGeom>
            <a:solidFill>
              <a:srgbClr val="15A681"/>
            </a:solidFill>
            <a:ln>
              <a:noFill/>
            </a:ln>
          </p:spPr>
          <p:txBody>
            <a:bodyPr lIns="82296" tIns="41148" rIns="82296" bIns="41148"/>
            <a:lstStyle/>
            <a:p>
              <a:pPr defTabSz="713105">
                <a:defRPr/>
              </a:pPr>
              <a:endParaRPr lang="bg-BG" sz="1265">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文本框 88"/>
          <p:cNvSpPr txBox="1"/>
          <p:nvPr/>
        </p:nvSpPr>
        <p:spPr>
          <a:xfrm>
            <a:off x="1856740" y="2851785"/>
            <a:ext cx="1379220" cy="345440"/>
          </a:xfrm>
          <a:prstGeom prst="rect">
            <a:avLst/>
          </a:prstGeom>
          <a:noFill/>
        </p:spPr>
        <p:txBody>
          <a:bodyPr wrap="square" lIns="68580" tIns="34290" rIns="68580" bIns="34290" rtlCol="0">
            <a:spAutoFit/>
          </a:bodyPr>
          <a:lstStyle/>
          <a:p>
            <a:pPr algn="r" defTabSz="685800" fontAlgn="base">
              <a:spcBef>
                <a:spcPct val="0"/>
              </a:spcBef>
              <a:spcAft>
                <a:spcPct val="0"/>
              </a:spcAft>
            </a:pP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基因工程</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23" name="文本框 88"/>
          <p:cNvSpPr txBox="1"/>
          <p:nvPr/>
        </p:nvSpPr>
        <p:spPr>
          <a:xfrm>
            <a:off x="476885" y="4713605"/>
            <a:ext cx="1678940" cy="345440"/>
          </a:xfrm>
          <a:prstGeom prst="rect">
            <a:avLst/>
          </a:prstGeom>
          <a:noFill/>
        </p:spPr>
        <p:txBody>
          <a:bodyPr wrap="square" lIns="68580" tIns="34290" rIns="68580" bIns="34290" rtlCol="0">
            <a:spAutoFit/>
          </a:bodyPr>
          <a:lstStyle/>
          <a:p>
            <a:pPr algn="r" defTabSz="685800" fontAlgn="base">
              <a:spcBef>
                <a:spcPct val="0"/>
              </a:spcBef>
              <a:spcAft>
                <a:spcPct val="0"/>
              </a:spcAft>
            </a:pP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细胞工程</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25" name="文本框 88"/>
          <p:cNvSpPr txBox="1"/>
          <p:nvPr/>
        </p:nvSpPr>
        <p:spPr>
          <a:xfrm>
            <a:off x="5055870" y="2851785"/>
            <a:ext cx="1099820" cy="345440"/>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酶工程</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27" name="文本框 88"/>
          <p:cNvSpPr txBox="1"/>
          <p:nvPr/>
        </p:nvSpPr>
        <p:spPr>
          <a:xfrm>
            <a:off x="6354445" y="4713605"/>
            <a:ext cx="1398270" cy="345440"/>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发酵工程</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2" name="文本框 1"/>
          <p:cNvSpPr txBox="1"/>
          <p:nvPr/>
        </p:nvSpPr>
        <p:spPr>
          <a:xfrm>
            <a:off x="476885" y="966470"/>
            <a:ext cx="9027795" cy="1370965"/>
          </a:xfrm>
          <a:prstGeom prst="rect">
            <a:avLst/>
          </a:prstGeom>
          <a:noFill/>
        </p:spPr>
        <p:txBody>
          <a:bodyPr wrap="square" rtlCol="0">
            <a:spAutoFit/>
          </a:bodyPr>
          <a:p>
            <a:pPr>
              <a:lnSpc>
                <a:spcPct val="130000"/>
              </a:lnSpc>
            </a:pPr>
            <a:r>
              <a:rPr lang="zh-CN" altLang="en-US" sz="2400" b="1"/>
              <a:t>概念：</a:t>
            </a:r>
            <a:r>
              <a:rPr lang="zh-CN" altLang="en-US" sz="2000"/>
              <a:t>是指运用生物学、化学和工程学的基本原理，利用外力对微生物或动、植物的基因或细胞进行改良来生产有用物质，或培育新品种、新疫苗，进行快速脱毒繁殖的技术。</a:t>
            </a:r>
            <a:endParaRPr lang="zh-CN" altLang="en-US" sz="2000"/>
          </a:p>
        </p:txBody>
      </p:sp>
      <p:sp>
        <p:nvSpPr>
          <p:cNvPr id="5" name="文本框 4"/>
          <p:cNvSpPr txBox="1"/>
          <p:nvPr/>
        </p:nvSpPr>
        <p:spPr>
          <a:xfrm>
            <a:off x="4150995" y="5322570"/>
            <a:ext cx="338455" cy="1198880"/>
          </a:xfrm>
          <a:prstGeom prst="rect">
            <a:avLst/>
          </a:prstGeom>
          <a:noFill/>
        </p:spPr>
        <p:txBody>
          <a:bodyPr wrap="square" rtlCol="0">
            <a:spAutoFit/>
          </a:bodyPr>
          <a:p>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rPr>
              <a:t>生物技术</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21"/>
                                        </p:tgtEl>
                                        <p:attrNameLst>
                                          <p:attrName>style.visibility</p:attrName>
                                        </p:attrNameLst>
                                      </p:cBhvr>
                                      <p:to>
                                        <p:strVal val="visible"/>
                                      </p:to>
                                    </p:set>
                                    <p:anim calcmode="discrete" valueType="clr">
                                      <p:cBhvr override="childStyle">
                                        <p:cTn id="14" dur="8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21"/>
                                        </p:tgtEl>
                                        <p:attrNameLst>
                                          <p:attrName>fillcolor</p:attrName>
                                        </p:attrNameLst>
                                      </p:cBhvr>
                                      <p:tavLst>
                                        <p:tav tm="0">
                                          <p:val>
                                            <p:clrVal>
                                              <a:schemeClr val="accent2"/>
                                            </p:clrVal>
                                          </p:val>
                                        </p:tav>
                                        <p:tav tm="50000">
                                          <p:val>
                                            <p:clrVal>
                                              <a:schemeClr val="hlink"/>
                                            </p:clrVal>
                                          </p:val>
                                        </p:tav>
                                      </p:tavLst>
                                    </p:anim>
                                    <p:set>
                                      <p:cBhvr>
                                        <p:cTn id="16" dur="80"/>
                                        <p:tgtEl>
                                          <p:spTgt spid="21"/>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23"/>
                                        </p:tgtEl>
                                        <p:attrNameLst>
                                          <p:attrName>style.visibility</p:attrName>
                                        </p:attrNameLst>
                                      </p:cBhvr>
                                      <p:to>
                                        <p:strVal val="visible"/>
                                      </p:to>
                                    </p:set>
                                    <p:anim calcmode="discrete" valueType="clr">
                                      <p:cBhvr override="childStyle">
                                        <p:cTn id="21" dur="80"/>
                                        <p:tgtEl>
                                          <p:spTgt spid="23"/>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3"/>
                                        </p:tgtEl>
                                        <p:attrNameLst>
                                          <p:attrName>fillcolor</p:attrName>
                                        </p:attrNameLst>
                                      </p:cBhvr>
                                      <p:tavLst>
                                        <p:tav tm="0">
                                          <p:val>
                                            <p:clrVal>
                                              <a:schemeClr val="accent2"/>
                                            </p:clrVal>
                                          </p:val>
                                        </p:tav>
                                        <p:tav tm="50000">
                                          <p:val>
                                            <p:clrVal>
                                              <a:schemeClr val="hlink"/>
                                            </p:clrVal>
                                          </p:val>
                                        </p:tav>
                                      </p:tavLst>
                                    </p:anim>
                                    <p:set>
                                      <p:cBhvr>
                                        <p:cTn id="23" dur="80"/>
                                        <p:tgtEl>
                                          <p:spTgt spid="23"/>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25"/>
                                        </p:tgtEl>
                                        <p:attrNameLst>
                                          <p:attrName>style.visibility</p:attrName>
                                        </p:attrNameLst>
                                      </p:cBhvr>
                                      <p:to>
                                        <p:strVal val="visible"/>
                                      </p:to>
                                    </p:set>
                                    <p:anim calcmode="discrete" valueType="clr">
                                      <p:cBhvr override="childStyle">
                                        <p:cTn id="28" dur="80"/>
                                        <p:tgtEl>
                                          <p:spTgt spid="25"/>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25"/>
                                        </p:tgtEl>
                                        <p:attrNameLst>
                                          <p:attrName>fillcolor</p:attrName>
                                        </p:attrNameLst>
                                      </p:cBhvr>
                                      <p:tavLst>
                                        <p:tav tm="0">
                                          <p:val>
                                            <p:clrVal>
                                              <a:schemeClr val="accent2"/>
                                            </p:clrVal>
                                          </p:val>
                                        </p:tav>
                                        <p:tav tm="50000">
                                          <p:val>
                                            <p:clrVal>
                                              <a:schemeClr val="hlink"/>
                                            </p:clrVal>
                                          </p:val>
                                        </p:tav>
                                      </p:tavLst>
                                    </p:anim>
                                    <p:set>
                                      <p:cBhvr>
                                        <p:cTn id="30" dur="80"/>
                                        <p:tgtEl>
                                          <p:spTgt spid="25"/>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27"/>
                                        </p:tgtEl>
                                        <p:attrNameLst>
                                          <p:attrName>style.visibility</p:attrName>
                                        </p:attrNameLst>
                                      </p:cBhvr>
                                      <p:to>
                                        <p:strVal val="visible"/>
                                      </p:to>
                                    </p:set>
                                    <p:anim calcmode="discrete" valueType="clr">
                                      <p:cBhvr override="childStyle">
                                        <p:cTn id="35" dur="80"/>
                                        <p:tgtEl>
                                          <p:spTgt spid="27"/>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27"/>
                                        </p:tgtEl>
                                        <p:attrNameLst>
                                          <p:attrName>fillcolor</p:attrName>
                                        </p:attrNameLst>
                                      </p:cBhvr>
                                      <p:tavLst>
                                        <p:tav tm="0">
                                          <p:val>
                                            <p:clrVal>
                                              <a:schemeClr val="accent2"/>
                                            </p:clrVal>
                                          </p:val>
                                        </p:tav>
                                        <p:tav tm="50000">
                                          <p:val>
                                            <p:clrVal>
                                              <a:schemeClr val="hlink"/>
                                            </p:clrVal>
                                          </p:val>
                                        </p:tav>
                                      </p:tavLst>
                                    </p:anim>
                                    <p:set>
                                      <p:cBhvr>
                                        <p:cTn id="37" dur="80"/>
                                        <p:tgtEl>
                                          <p:spTgt spid="2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1" grpId="0"/>
      <p:bldP spid="23" grpId="0"/>
      <p:bldP spid="25"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8775" y="216425"/>
            <a:ext cx="636215" cy="596428"/>
          </a:xfrm>
          <a:prstGeom prst="rect">
            <a:avLst/>
          </a:prstGeom>
        </p:spPr>
      </p:pic>
      <p:grpSp>
        <p:nvGrpSpPr>
          <p:cNvPr id="9" name="组合 8"/>
          <p:cNvGrpSpPr/>
          <p:nvPr/>
        </p:nvGrpSpPr>
        <p:grpSpPr>
          <a:xfrm>
            <a:off x="2981985" y="2347039"/>
            <a:ext cx="5152340" cy="3459322"/>
            <a:chOff x="3228152" y="1668622"/>
            <a:chExt cx="6045620" cy="4059078"/>
          </a:xfrm>
        </p:grpSpPr>
        <p:sp>
          <p:nvSpPr>
            <p:cNvPr id="11" name="KSO_Shape"/>
            <p:cNvSpPr/>
            <p:nvPr/>
          </p:nvSpPr>
          <p:spPr bwMode="auto">
            <a:xfrm>
              <a:off x="6019800" y="2522538"/>
              <a:ext cx="3253972" cy="3205162"/>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005D4B"/>
            </a:solidFill>
            <a:ln>
              <a:noFill/>
            </a:ln>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2" name="KSO_Shape"/>
            <p:cNvSpPr/>
            <p:nvPr/>
          </p:nvSpPr>
          <p:spPr bwMode="auto">
            <a:xfrm>
              <a:off x="4267200" y="1668622"/>
              <a:ext cx="2206222" cy="2173128"/>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009276"/>
            </a:solidFill>
            <a:ln>
              <a:noFill/>
            </a:ln>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3" name="KSO_Shape"/>
            <p:cNvSpPr/>
            <p:nvPr/>
          </p:nvSpPr>
          <p:spPr bwMode="auto">
            <a:xfrm>
              <a:off x="3228152" y="3554572"/>
              <a:ext cx="1626019" cy="1601628"/>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15BD80"/>
            </a:solidFill>
            <a:ln>
              <a:noFill/>
            </a:ln>
          </p:spPr>
          <p:txBody>
            <a:bodyPr lIns="501445" tIns="575655" rIns="501445" bIns="614746"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14" name="KSO_Shape"/>
            <p:cNvSpPr/>
            <p:nvPr/>
          </p:nvSpPr>
          <p:spPr bwMode="auto">
            <a:xfrm>
              <a:off x="7098493" y="3601212"/>
              <a:ext cx="1104900" cy="1047814"/>
            </a:xfrm>
            <a:custGeom>
              <a:avLst/>
              <a:gdLst/>
              <a:ahLst/>
              <a:cxnLst/>
              <a:rect l="0" t="0" r="r" b="b"/>
              <a:pathLst>
                <a:path w="1917701" h="1819275">
                  <a:moveTo>
                    <a:pt x="711992" y="795933"/>
                  </a:moveTo>
                  <a:lnTo>
                    <a:pt x="722042" y="796197"/>
                  </a:lnTo>
                  <a:lnTo>
                    <a:pt x="731828" y="796462"/>
                  </a:lnTo>
                  <a:lnTo>
                    <a:pt x="742143" y="796991"/>
                  </a:lnTo>
                  <a:lnTo>
                    <a:pt x="751929" y="797784"/>
                  </a:lnTo>
                  <a:lnTo>
                    <a:pt x="761979" y="798577"/>
                  </a:lnTo>
                  <a:lnTo>
                    <a:pt x="771765" y="799635"/>
                  </a:lnTo>
                  <a:lnTo>
                    <a:pt x="781551" y="800957"/>
                  </a:lnTo>
                  <a:lnTo>
                    <a:pt x="791337" y="802544"/>
                  </a:lnTo>
                  <a:lnTo>
                    <a:pt x="800858" y="804130"/>
                  </a:lnTo>
                  <a:lnTo>
                    <a:pt x="810644" y="805981"/>
                  </a:lnTo>
                  <a:lnTo>
                    <a:pt x="820166" y="807832"/>
                  </a:lnTo>
                  <a:lnTo>
                    <a:pt x="829687" y="810212"/>
                  </a:lnTo>
                  <a:lnTo>
                    <a:pt x="839473" y="812592"/>
                  </a:lnTo>
                  <a:lnTo>
                    <a:pt x="848994" y="814972"/>
                  </a:lnTo>
                  <a:lnTo>
                    <a:pt x="858252" y="817616"/>
                  </a:lnTo>
                  <a:lnTo>
                    <a:pt x="867773" y="820525"/>
                  </a:lnTo>
                  <a:lnTo>
                    <a:pt x="886551" y="826871"/>
                  </a:lnTo>
                  <a:lnTo>
                    <a:pt x="905065" y="833746"/>
                  </a:lnTo>
                  <a:lnTo>
                    <a:pt x="923315" y="841415"/>
                  </a:lnTo>
                  <a:lnTo>
                    <a:pt x="941300" y="849612"/>
                  </a:lnTo>
                  <a:lnTo>
                    <a:pt x="959284" y="858603"/>
                  </a:lnTo>
                  <a:lnTo>
                    <a:pt x="976740" y="868122"/>
                  </a:lnTo>
                  <a:lnTo>
                    <a:pt x="993932" y="878170"/>
                  </a:lnTo>
                  <a:lnTo>
                    <a:pt x="1011123" y="889012"/>
                  </a:lnTo>
                  <a:lnTo>
                    <a:pt x="1003189" y="891392"/>
                  </a:lnTo>
                  <a:lnTo>
                    <a:pt x="995254" y="893772"/>
                  </a:lnTo>
                  <a:lnTo>
                    <a:pt x="987055" y="896416"/>
                  </a:lnTo>
                  <a:lnTo>
                    <a:pt x="979121" y="899325"/>
                  </a:lnTo>
                  <a:lnTo>
                    <a:pt x="971186" y="902762"/>
                  </a:lnTo>
                  <a:lnTo>
                    <a:pt x="962987" y="905936"/>
                  </a:lnTo>
                  <a:lnTo>
                    <a:pt x="955053" y="909638"/>
                  </a:lnTo>
                  <a:lnTo>
                    <a:pt x="947383" y="913604"/>
                  </a:lnTo>
                  <a:lnTo>
                    <a:pt x="939448" y="917835"/>
                  </a:lnTo>
                  <a:lnTo>
                    <a:pt x="932043" y="922066"/>
                  </a:lnTo>
                  <a:lnTo>
                    <a:pt x="924637" y="926826"/>
                  </a:lnTo>
                  <a:lnTo>
                    <a:pt x="917231" y="931850"/>
                  </a:lnTo>
                  <a:lnTo>
                    <a:pt x="910090" y="936874"/>
                  </a:lnTo>
                  <a:lnTo>
                    <a:pt x="902949" y="942427"/>
                  </a:lnTo>
                  <a:lnTo>
                    <a:pt x="896073" y="948509"/>
                  </a:lnTo>
                  <a:lnTo>
                    <a:pt x="889461" y="954326"/>
                  </a:lnTo>
                  <a:lnTo>
                    <a:pt x="883113" y="960937"/>
                  </a:lnTo>
                  <a:lnTo>
                    <a:pt x="877030" y="967812"/>
                  </a:lnTo>
                  <a:lnTo>
                    <a:pt x="871211" y="974952"/>
                  </a:lnTo>
                  <a:lnTo>
                    <a:pt x="865393" y="982356"/>
                  </a:lnTo>
                  <a:lnTo>
                    <a:pt x="859838" y="990024"/>
                  </a:lnTo>
                  <a:lnTo>
                    <a:pt x="854813" y="998486"/>
                  </a:lnTo>
                  <a:lnTo>
                    <a:pt x="850052" y="1006683"/>
                  </a:lnTo>
                  <a:lnTo>
                    <a:pt x="845556" y="1015674"/>
                  </a:lnTo>
                  <a:lnTo>
                    <a:pt x="841324" y="1025193"/>
                  </a:lnTo>
                  <a:lnTo>
                    <a:pt x="837886" y="1034713"/>
                  </a:lnTo>
                  <a:lnTo>
                    <a:pt x="834183" y="1044761"/>
                  </a:lnTo>
                  <a:lnTo>
                    <a:pt x="831274" y="1055074"/>
                  </a:lnTo>
                  <a:lnTo>
                    <a:pt x="828629" y="1066180"/>
                  </a:lnTo>
                  <a:lnTo>
                    <a:pt x="826249" y="1077550"/>
                  </a:lnTo>
                  <a:lnTo>
                    <a:pt x="824398" y="1089185"/>
                  </a:lnTo>
                  <a:lnTo>
                    <a:pt x="823340" y="1101349"/>
                  </a:lnTo>
                  <a:lnTo>
                    <a:pt x="822017" y="1115893"/>
                  </a:lnTo>
                  <a:lnTo>
                    <a:pt x="821488" y="1129907"/>
                  </a:lnTo>
                  <a:lnTo>
                    <a:pt x="821488" y="1143129"/>
                  </a:lnTo>
                  <a:lnTo>
                    <a:pt x="821753" y="1156086"/>
                  </a:lnTo>
                  <a:lnTo>
                    <a:pt x="822546" y="1168514"/>
                  </a:lnTo>
                  <a:lnTo>
                    <a:pt x="824133" y="1180413"/>
                  </a:lnTo>
                  <a:lnTo>
                    <a:pt x="825984" y="1192048"/>
                  </a:lnTo>
                  <a:lnTo>
                    <a:pt x="828100" y="1203154"/>
                  </a:lnTo>
                  <a:lnTo>
                    <a:pt x="830745" y="1213731"/>
                  </a:lnTo>
                  <a:lnTo>
                    <a:pt x="833654" y="1224044"/>
                  </a:lnTo>
                  <a:lnTo>
                    <a:pt x="836828" y="1233828"/>
                  </a:lnTo>
                  <a:lnTo>
                    <a:pt x="840531" y="1243348"/>
                  </a:lnTo>
                  <a:lnTo>
                    <a:pt x="844763" y="1252338"/>
                  </a:lnTo>
                  <a:lnTo>
                    <a:pt x="848994" y="1260800"/>
                  </a:lnTo>
                  <a:lnTo>
                    <a:pt x="853491" y="1269262"/>
                  </a:lnTo>
                  <a:lnTo>
                    <a:pt x="858516" y="1276930"/>
                  </a:lnTo>
                  <a:lnTo>
                    <a:pt x="863806" y="1284334"/>
                  </a:lnTo>
                  <a:lnTo>
                    <a:pt x="869360" y="1291474"/>
                  </a:lnTo>
                  <a:lnTo>
                    <a:pt x="874914" y="1298349"/>
                  </a:lnTo>
                  <a:lnTo>
                    <a:pt x="880997" y="1304960"/>
                  </a:lnTo>
                  <a:lnTo>
                    <a:pt x="887080" y="1311042"/>
                  </a:lnTo>
                  <a:lnTo>
                    <a:pt x="893428" y="1316859"/>
                  </a:lnTo>
                  <a:lnTo>
                    <a:pt x="900040" y="1322412"/>
                  </a:lnTo>
                  <a:lnTo>
                    <a:pt x="906652" y="1327436"/>
                  </a:lnTo>
                  <a:lnTo>
                    <a:pt x="913264" y="1332196"/>
                  </a:lnTo>
                  <a:lnTo>
                    <a:pt x="920405" y="1336956"/>
                  </a:lnTo>
                  <a:lnTo>
                    <a:pt x="927546" y="1341187"/>
                  </a:lnTo>
                  <a:lnTo>
                    <a:pt x="934687" y="1345417"/>
                  </a:lnTo>
                  <a:lnTo>
                    <a:pt x="941828" y="1349119"/>
                  </a:lnTo>
                  <a:lnTo>
                    <a:pt x="949234" y="1352821"/>
                  </a:lnTo>
                  <a:lnTo>
                    <a:pt x="956904" y="1355995"/>
                  </a:lnTo>
                  <a:lnTo>
                    <a:pt x="964310" y="1358903"/>
                  </a:lnTo>
                  <a:lnTo>
                    <a:pt x="971715" y="1361812"/>
                  </a:lnTo>
                  <a:lnTo>
                    <a:pt x="979121" y="1364456"/>
                  </a:lnTo>
                  <a:lnTo>
                    <a:pt x="986526" y="1366836"/>
                  </a:lnTo>
                  <a:lnTo>
                    <a:pt x="993932" y="1368952"/>
                  </a:lnTo>
                  <a:lnTo>
                    <a:pt x="1008479" y="1372654"/>
                  </a:lnTo>
                  <a:lnTo>
                    <a:pt x="1023025" y="1375562"/>
                  </a:lnTo>
                  <a:lnTo>
                    <a:pt x="1037043" y="1378471"/>
                  </a:lnTo>
                  <a:lnTo>
                    <a:pt x="1050532" y="1380058"/>
                  </a:lnTo>
                  <a:lnTo>
                    <a:pt x="1063227" y="1381380"/>
                  </a:lnTo>
                  <a:lnTo>
                    <a:pt x="1075129" y="1382438"/>
                  </a:lnTo>
                  <a:lnTo>
                    <a:pt x="1086237" y="1382702"/>
                  </a:lnTo>
                  <a:lnTo>
                    <a:pt x="1096287" y="1383231"/>
                  </a:lnTo>
                  <a:lnTo>
                    <a:pt x="1105015" y="1383495"/>
                  </a:lnTo>
                  <a:lnTo>
                    <a:pt x="1112421" y="1383231"/>
                  </a:lnTo>
                  <a:lnTo>
                    <a:pt x="1122736" y="1382702"/>
                  </a:lnTo>
                  <a:lnTo>
                    <a:pt x="1126703" y="1382438"/>
                  </a:lnTo>
                  <a:lnTo>
                    <a:pt x="1126703" y="1394337"/>
                  </a:lnTo>
                  <a:lnTo>
                    <a:pt x="1126968" y="1406236"/>
                  </a:lnTo>
                  <a:lnTo>
                    <a:pt x="1127232" y="1417607"/>
                  </a:lnTo>
                  <a:lnTo>
                    <a:pt x="1128025" y="1428977"/>
                  </a:lnTo>
                  <a:lnTo>
                    <a:pt x="1129083" y="1439554"/>
                  </a:lnTo>
                  <a:lnTo>
                    <a:pt x="1130141" y="1450131"/>
                  </a:lnTo>
                  <a:lnTo>
                    <a:pt x="1131728" y="1460444"/>
                  </a:lnTo>
                  <a:lnTo>
                    <a:pt x="1133580" y="1470228"/>
                  </a:lnTo>
                  <a:lnTo>
                    <a:pt x="1135431" y="1480012"/>
                  </a:lnTo>
                  <a:lnTo>
                    <a:pt x="1137547" y="1489267"/>
                  </a:lnTo>
                  <a:lnTo>
                    <a:pt x="1139927" y="1498522"/>
                  </a:lnTo>
                  <a:lnTo>
                    <a:pt x="1142572" y="1507513"/>
                  </a:lnTo>
                  <a:lnTo>
                    <a:pt x="1145481" y="1515710"/>
                  </a:lnTo>
                  <a:lnTo>
                    <a:pt x="1148391" y="1524172"/>
                  </a:lnTo>
                  <a:lnTo>
                    <a:pt x="1151564" y="1532105"/>
                  </a:lnTo>
                  <a:lnTo>
                    <a:pt x="1155003" y="1539773"/>
                  </a:lnTo>
                  <a:lnTo>
                    <a:pt x="1158441" y="1547442"/>
                  </a:lnTo>
                  <a:lnTo>
                    <a:pt x="1162408" y="1554581"/>
                  </a:lnTo>
                  <a:lnTo>
                    <a:pt x="1166111" y="1561721"/>
                  </a:lnTo>
                  <a:lnTo>
                    <a:pt x="1170078" y="1568596"/>
                  </a:lnTo>
                  <a:lnTo>
                    <a:pt x="1174575" y="1575207"/>
                  </a:lnTo>
                  <a:lnTo>
                    <a:pt x="1178806" y="1581553"/>
                  </a:lnTo>
                  <a:lnTo>
                    <a:pt x="1183038" y="1587370"/>
                  </a:lnTo>
                  <a:lnTo>
                    <a:pt x="1187799" y="1593452"/>
                  </a:lnTo>
                  <a:lnTo>
                    <a:pt x="1192560" y="1599005"/>
                  </a:lnTo>
                  <a:lnTo>
                    <a:pt x="1197320" y="1604558"/>
                  </a:lnTo>
                  <a:lnTo>
                    <a:pt x="1202346" y="1609582"/>
                  </a:lnTo>
                  <a:lnTo>
                    <a:pt x="1207635" y="1614607"/>
                  </a:lnTo>
                  <a:lnTo>
                    <a:pt x="1212660" y="1619366"/>
                  </a:lnTo>
                  <a:lnTo>
                    <a:pt x="1217950" y="1624126"/>
                  </a:lnTo>
                  <a:lnTo>
                    <a:pt x="1223240" y="1628357"/>
                  </a:lnTo>
                  <a:lnTo>
                    <a:pt x="1229058" y="1632852"/>
                  </a:lnTo>
                  <a:lnTo>
                    <a:pt x="1234348" y="1636819"/>
                  </a:lnTo>
                  <a:lnTo>
                    <a:pt x="1239902" y="1640521"/>
                  </a:lnTo>
                  <a:lnTo>
                    <a:pt x="1245721" y="1644487"/>
                  </a:lnTo>
                  <a:lnTo>
                    <a:pt x="1251540" y="1647660"/>
                  </a:lnTo>
                  <a:lnTo>
                    <a:pt x="1263177" y="1654271"/>
                  </a:lnTo>
                  <a:lnTo>
                    <a:pt x="1274814" y="1660353"/>
                  </a:lnTo>
                  <a:lnTo>
                    <a:pt x="1286716" y="1665377"/>
                  </a:lnTo>
                  <a:lnTo>
                    <a:pt x="1298882" y="1670137"/>
                  </a:lnTo>
                  <a:lnTo>
                    <a:pt x="1310784" y="1673839"/>
                  </a:lnTo>
                  <a:lnTo>
                    <a:pt x="1322686" y="1677541"/>
                  </a:lnTo>
                  <a:lnTo>
                    <a:pt x="1334588" y="1680714"/>
                  </a:lnTo>
                  <a:lnTo>
                    <a:pt x="1346225" y="1683094"/>
                  </a:lnTo>
                  <a:lnTo>
                    <a:pt x="1357862" y="1685474"/>
                  </a:lnTo>
                  <a:lnTo>
                    <a:pt x="1368971" y="1687325"/>
                  </a:lnTo>
                  <a:lnTo>
                    <a:pt x="1380079" y="1688382"/>
                  </a:lnTo>
                  <a:lnTo>
                    <a:pt x="1390658" y="1689705"/>
                  </a:lnTo>
                  <a:lnTo>
                    <a:pt x="1401238" y="1690498"/>
                  </a:lnTo>
                  <a:lnTo>
                    <a:pt x="1411024" y="1690762"/>
                  </a:lnTo>
                  <a:lnTo>
                    <a:pt x="1411817" y="1709537"/>
                  </a:lnTo>
                  <a:lnTo>
                    <a:pt x="1412346" y="1728311"/>
                  </a:lnTo>
                  <a:lnTo>
                    <a:pt x="1412875" y="1747086"/>
                  </a:lnTo>
                  <a:lnTo>
                    <a:pt x="1412875" y="1766125"/>
                  </a:lnTo>
                  <a:lnTo>
                    <a:pt x="1412346" y="1792832"/>
                  </a:lnTo>
                  <a:lnTo>
                    <a:pt x="1411553" y="1819275"/>
                  </a:lnTo>
                  <a:lnTo>
                    <a:pt x="793" y="1811078"/>
                  </a:lnTo>
                  <a:lnTo>
                    <a:pt x="264" y="1784635"/>
                  </a:lnTo>
                  <a:lnTo>
                    <a:pt x="0" y="1757928"/>
                  </a:lnTo>
                  <a:lnTo>
                    <a:pt x="529" y="1733071"/>
                  </a:lnTo>
                  <a:lnTo>
                    <a:pt x="1058" y="1708215"/>
                  </a:lnTo>
                  <a:lnTo>
                    <a:pt x="2645" y="1683623"/>
                  </a:lnTo>
                  <a:lnTo>
                    <a:pt x="4232" y="1659031"/>
                  </a:lnTo>
                  <a:lnTo>
                    <a:pt x="6612" y="1634968"/>
                  </a:lnTo>
                  <a:lnTo>
                    <a:pt x="8992" y="1610905"/>
                  </a:lnTo>
                  <a:lnTo>
                    <a:pt x="12166" y="1587106"/>
                  </a:lnTo>
                  <a:lnTo>
                    <a:pt x="15340" y="1563307"/>
                  </a:lnTo>
                  <a:lnTo>
                    <a:pt x="19307" y="1539773"/>
                  </a:lnTo>
                  <a:lnTo>
                    <a:pt x="23804" y="1516503"/>
                  </a:lnTo>
                  <a:lnTo>
                    <a:pt x="28300" y="1493762"/>
                  </a:lnTo>
                  <a:lnTo>
                    <a:pt x="33590" y="1470757"/>
                  </a:lnTo>
                  <a:lnTo>
                    <a:pt x="38879" y="1448280"/>
                  </a:lnTo>
                  <a:lnTo>
                    <a:pt x="44962" y="1425804"/>
                  </a:lnTo>
                  <a:lnTo>
                    <a:pt x="51045" y="1403856"/>
                  </a:lnTo>
                  <a:lnTo>
                    <a:pt x="57658" y="1382173"/>
                  </a:lnTo>
                  <a:lnTo>
                    <a:pt x="64799" y="1360754"/>
                  </a:lnTo>
                  <a:lnTo>
                    <a:pt x="72204" y="1339336"/>
                  </a:lnTo>
                  <a:lnTo>
                    <a:pt x="79874" y="1318710"/>
                  </a:lnTo>
                  <a:lnTo>
                    <a:pt x="88073" y="1298085"/>
                  </a:lnTo>
                  <a:lnTo>
                    <a:pt x="96272" y="1277459"/>
                  </a:lnTo>
                  <a:lnTo>
                    <a:pt x="105265" y="1257627"/>
                  </a:lnTo>
                  <a:lnTo>
                    <a:pt x="114522" y="1238059"/>
                  </a:lnTo>
                  <a:lnTo>
                    <a:pt x="123779" y="1218491"/>
                  </a:lnTo>
                  <a:lnTo>
                    <a:pt x="133565" y="1199452"/>
                  </a:lnTo>
                  <a:lnTo>
                    <a:pt x="143615" y="1180678"/>
                  </a:lnTo>
                  <a:lnTo>
                    <a:pt x="153930" y="1162432"/>
                  </a:lnTo>
                  <a:lnTo>
                    <a:pt x="165038" y="1144451"/>
                  </a:lnTo>
                  <a:lnTo>
                    <a:pt x="176147" y="1126734"/>
                  </a:lnTo>
                  <a:lnTo>
                    <a:pt x="187255" y="1109546"/>
                  </a:lnTo>
                  <a:lnTo>
                    <a:pt x="198892" y="1092623"/>
                  </a:lnTo>
                  <a:lnTo>
                    <a:pt x="210794" y="1075964"/>
                  </a:lnTo>
                  <a:lnTo>
                    <a:pt x="222960" y="1059834"/>
                  </a:lnTo>
                  <a:lnTo>
                    <a:pt x="235391" y="1044232"/>
                  </a:lnTo>
                  <a:lnTo>
                    <a:pt x="248351" y="1028895"/>
                  </a:lnTo>
                  <a:lnTo>
                    <a:pt x="261310" y="1013823"/>
                  </a:lnTo>
                  <a:lnTo>
                    <a:pt x="274799" y="999544"/>
                  </a:lnTo>
                  <a:lnTo>
                    <a:pt x="288288" y="985529"/>
                  </a:lnTo>
                  <a:lnTo>
                    <a:pt x="302041" y="971779"/>
                  </a:lnTo>
                  <a:lnTo>
                    <a:pt x="316059" y="958557"/>
                  </a:lnTo>
                  <a:lnTo>
                    <a:pt x="330341" y="946129"/>
                  </a:lnTo>
                  <a:lnTo>
                    <a:pt x="344888" y="933965"/>
                  </a:lnTo>
                  <a:lnTo>
                    <a:pt x="359963" y="922066"/>
                  </a:lnTo>
                  <a:lnTo>
                    <a:pt x="374774" y="910695"/>
                  </a:lnTo>
                  <a:lnTo>
                    <a:pt x="389850" y="899589"/>
                  </a:lnTo>
                  <a:lnTo>
                    <a:pt x="405454" y="889541"/>
                  </a:lnTo>
                  <a:lnTo>
                    <a:pt x="420794" y="879757"/>
                  </a:lnTo>
                  <a:lnTo>
                    <a:pt x="436664" y="870238"/>
                  </a:lnTo>
                  <a:lnTo>
                    <a:pt x="452533" y="861511"/>
                  </a:lnTo>
                  <a:lnTo>
                    <a:pt x="468666" y="853314"/>
                  </a:lnTo>
                  <a:lnTo>
                    <a:pt x="485064" y="845646"/>
                  </a:lnTo>
                  <a:lnTo>
                    <a:pt x="501727" y="838242"/>
                  </a:lnTo>
                  <a:lnTo>
                    <a:pt x="518389" y="831631"/>
                  </a:lnTo>
                  <a:lnTo>
                    <a:pt x="535316" y="825285"/>
                  </a:lnTo>
                  <a:lnTo>
                    <a:pt x="552243" y="819732"/>
                  </a:lnTo>
                  <a:lnTo>
                    <a:pt x="569435" y="814972"/>
                  </a:lnTo>
                  <a:lnTo>
                    <a:pt x="586891" y="810477"/>
                  </a:lnTo>
                  <a:lnTo>
                    <a:pt x="604347" y="806510"/>
                  </a:lnTo>
                  <a:lnTo>
                    <a:pt x="622067" y="803337"/>
                  </a:lnTo>
                  <a:lnTo>
                    <a:pt x="639787" y="800693"/>
                  </a:lnTo>
                  <a:lnTo>
                    <a:pt x="657508" y="798577"/>
                  </a:lnTo>
                  <a:lnTo>
                    <a:pt x="675757" y="796991"/>
                  </a:lnTo>
                  <a:lnTo>
                    <a:pt x="693742" y="796197"/>
                  </a:lnTo>
                  <a:lnTo>
                    <a:pt x="711992" y="795933"/>
                  </a:lnTo>
                  <a:close/>
                  <a:moveTo>
                    <a:pt x="1463280" y="660400"/>
                  </a:moveTo>
                  <a:lnTo>
                    <a:pt x="1469893" y="660400"/>
                  </a:lnTo>
                  <a:lnTo>
                    <a:pt x="1477034" y="660665"/>
                  </a:lnTo>
                  <a:lnTo>
                    <a:pt x="1483912" y="660929"/>
                  </a:lnTo>
                  <a:lnTo>
                    <a:pt x="1490789" y="661988"/>
                  </a:lnTo>
                  <a:lnTo>
                    <a:pt x="1497666" y="663046"/>
                  </a:lnTo>
                  <a:lnTo>
                    <a:pt x="1504279" y="664898"/>
                  </a:lnTo>
                  <a:lnTo>
                    <a:pt x="1510891" y="666750"/>
                  </a:lnTo>
                  <a:lnTo>
                    <a:pt x="1516975" y="668867"/>
                  </a:lnTo>
                  <a:lnTo>
                    <a:pt x="1523323" y="671248"/>
                  </a:lnTo>
                  <a:lnTo>
                    <a:pt x="1529142" y="673894"/>
                  </a:lnTo>
                  <a:lnTo>
                    <a:pt x="1535226" y="676804"/>
                  </a:lnTo>
                  <a:lnTo>
                    <a:pt x="1540780" y="679979"/>
                  </a:lnTo>
                  <a:lnTo>
                    <a:pt x="1546599" y="683683"/>
                  </a:lnTo>
                  <a:lnTo>
                    <a:pt x="1551625" y="687123"/>
                  </a:lnTo>
                  <a:lnTo>
                    <a:pt x="1556915" y="691356"/>
                  </a:lnTo>
                  <a:lnTo>
                    <a:pt x="1561676" y="695590"/>
                  </a:lnTo>
                  <a:lnTo>
                    <a:pt x="1566437" y="700088"/>
                  </a:lnTo>
                  <a:lnTo>
                    <a:pt x="1570934" y="704850"/>
                  </a:lnTo>
                  <a:lnTo>
                    <a:pt x="1575431" y="709613"/>
                  </a:lnTo>
                  <a:lnTo>
                    <a:pt x="1579134" y="714640"/>
                  </a:lnTo>
                  <a:lnTo>
                    <a:pt x="1583101" y="719931"/>
                  </a:lnTo>
                  <a:lnTo>
                    <a:pt x="1586540" y="725223"/>
                  </a:lnTo>
                  <a:lnTo>
                    <a:pt x="1589978" y="731044"/>
                  </a:lnTo>
                  <a:lnTo>
                    <a:pt x="1592888" y="736600"/>
                  </a:lnTo>
                  <a:lnTo>
                    <a:pt x="1595533" y="742685"/>
                  </a:lnTo>
                  <a:lnTo>
                    <a:pt x="1597914" y="748771"/>
                  </a:lnTo>
                  <a:lnTo>
                    <a:pt x="1600030" y="754856"/>
                  </a:lnTo>
                  <a:lnTo>
                    <a:pt x="1601881" y="761206"/>
                  </a:lnTo>
                  <a:lnTo>
                    <a:pt x="1603204" y="767556"/>
                  </a:lnTo>
                  <a:lnTo>
                    <a:pt x="1604526" y="774435"/>
                  </a:lnTo>
                  <a:lnTo>
                    <a:pt x="1605320" y="781050"/>
                  </a:lnTo>
                  <a:lnTo>
                    <a:pt x="1605584" y="787665"/>
                  </a:lnTo>
                  <a:lnTo>
                    <a:pt x="1605849" y="794544"/>
                  </a:lnTo>
                  <a:lnTo>
                    <a:pt x="1604791" y="967581"/>
                  </a:lnTo>
                  <a:lnTo>
                    <a:pt x="1781745" y="968375"/>
                  </a:lnTo>
                  <a:lnTo>
                    <a:pt x="1788887" y="968640"/>
                  </a:lnTo>
                  <a:lnTo>
                    <a:pt x="1795764" y="969169"/>
                  </a:lnTo>
                  <a:lnTo>
                    <a:pt x="1802641" y="970227"/>
                  </a:lnTo>
                  <a:lnTo>
                    <a:pt x="1809518" y="971285"/>
                  </a:lnTo>
                  <a:lnTo>
                    <a:pt x="1815866" y="972873"/>
                  </a:lnTo>
                  <a:lnTo>
                    <a:pt x="1822479" y="974725"/>
                  </a:lnTo>
                  <a:lnTo>
                    <a:pt x="1828827" y="977106"/>
                  </a:lnTo>
                  <a:lnTo>
                    <a:pt x="1834911" y="979488"/>
                  </a:lnTo>
                  <a:lnTo>
                    <a:pt x="1840994" y="982133"/>
                  </a:lnTo>
                  <a:lnTo>
                    <a:pt x="1846813" y="985044"/>
                  </a:lnTo>
                  <a:lnTo>
                    <a:pt x="1852633" y="988219"/>
                  </a:lnTo>
                  <a:lnTo>
                    <a:pt x="1857923" y="991923"/>
                  </a:lnTo>
                  <a:lnTo>
                    <a:pt x="1863213" y="995363"/>
                  </a:lnTo>
                  <a:lnTo>
                    <a:pt x="1868503" y="999596"/>
                  </a:lnTo>
                  <a:lnTo>
                    <a:pt x="1873264" y="1003829"/>
                  </a:lnTo>
                  <a:lnTo>
                    <a:pt x="1878025" y="1008327"/>
                  </a:lnTo>
                  <a:lnTo>
                    <a:pt x="1882522" y="1012825"/>
                  </a:lnTo>
                  <a:lnTo>
                    <a:pt x="1886754" y="1017852"/>
                  </a:lnTo>
                  <a:lnTo>
                    <a:pt x="1890986" y="1022879"/>
                  </a:lnTo>
                  <a:lnTo>
                    <a:pt x="1894689" y="1027906"/>
                  </a:lnTo>
                  <a:lnTo>
                    <a:pt x="1898128" y="1033463"/>
                  </a:lnTo>
                  <a:lnTo>
                    <a:pt x="1901302" y="1039283"/>
                  </a:lnTo>
                  <a:lnTo>
                    <a:pt x="1904211" y="1044840"/>
                  </a:lnTo>
                  <a:lnTo>
                    <a:pt x="1907385" y="1050660"/>
                  </a:lnTo>
                  <a:lnTo>
                    <a:pt x="1909766" y="1056746"/>
                  </a:lnTo>
                  <a:lnTo>
                    <a:pt x="1911882" y="1063096"/>
                  </a:lnTo>
                  <a:lnTo>
                    <a:pt x="1913469" y="1069181"/>
                  </a:lnTo>
                  <a:lnTo>
                    <a:pt x="1915056" y="1075796"/>
                  </a:lnTo>
                  <a:lnTo>
                    <a:pt x="1916114" y="1082410"/>
                  </a:lnTo>
                  <a:lnTo>
                    <a:pt x="1916908" y="1089290"/>
                  </a:lnTo>
                  <a:lnTo>
                    <a:pt x="1917436" y="1095640"/>
                  </a:lnTo>
                  <a:lnTo>
                    <a:pt x="1917701" y="1102783"/>
                  </a:lnTo>
                  <a:lnTo>
                    <a:pt x="1917436" y="1109663"/>
                  </a:lnTo>
                  <a:lnTo>
                    <a:pt x="1916908" y="1116277"/>
                  </a:lnTo>
                  <a:lnTo>
                    <a:pt x="1915849" y="1123156"/>
                  </a:lnTo>
                  <a:lnTo>
                    <a:pt x="1914791" y="1129506"/>
                  </a:lnTo>
                  <a:lnTo>
                    <a:pt x="1913204" y="1136121"/>
                  </a:lnTo>
                  <a:lnTo>
                    <a:pt x="1911088" y="1142471"/>
                  </a:lnTo>
                  <a:lnTo>
                    <a:pt x="1908972" y="1148556"/>
                  </a:lnTo>
                  <a:lnTo>
                    <a:pt x="1906592" y="1154642"/>
                  </a:lnTo>
                  <a:lnTo>
                    <a:pt x="1903682" y="1160463"/>
                  </a:lnTo>
                  <a:lnTo>
                    <a:pt x="1900773" y="1166283"/>
                  </a:lnTo>
                  <a:lnTo>
                    <a:pt x="1897599" y="1171840"/>
                  </a:lnTo>
                  <a:lnTo>
                    <a:pt x="1893896" y="1177131"/>
                  </a:lnTo>
                  <a:lnTo>
                    <a:pt x="1889928" y="1182158"/>
                  </a:lnTo>
                  <a:lnTo>
                    <a:pt x="1885960" y="1187450"/>
                  </a:lnTo>
                  <a:lnTo>
                    <a:pt x="1881728" y="1192213"/>
                  </a:lnTo>
                  <a:lnTo>
                    <a:pt x="1876967" y="1196975"/>
                  </a:lnTo>
                  <a:lnTo>
                    <a:pt x="1872206" y="1201208"/>
                  </a:lnTo>
                  <a:lnTo>
                    <a:pt x="1867445" y="1205442"/>
                  </a:lnTo>
                  <a:lnTo>
                    <a:pt x="1862155" y="1209411"/>
                  </a:lnTo>
                  <a:lnTo>
                    <a:pt x="1856600" y="1212850"/>
                  </a:lnTo>
                  <a:lnTo>
                    <a:pt x="1851046" y="1216554"/>
                  </a:lnTo>
                  <a:lnTo>
                    <a:pt x="1845491" y="1219465"/>
                  </a:lnTo>
                  <a:lnTo>
                    <a:pt x="1839407" y="1222375"/>
                  </a:lnTo>
                  <a:lnTo>
                    <a:pt x="1833588" y="1225021"/>
                  </a:lnTo>
                  <a:lnTo>
                    <a:pt x="1827240" y="1227402"/>
                  </a:lnTo>
                  <a:lnTo>
                    <a:pt x="1821156" y="1229519"/>
                  </a:lnTo>
                  <a:lnTo>
                    <a:pt x="1814544" y="1231371"/>
                  </a:lnTo>
                  <a:lnTo>
                    <a:pt x="1807931" y="1232958"/>
                  </a:lnTo>
                  <a:lnTo>
                    <a:pt x="1801054" y="1234017"/>
                  </a:lnTo>
                  <a:lnTo>
                    <a:pt x="1794177" y="1234546"/>
                  </a:lnTo>
                  <a:lnTo>
                    <a:pt x="1787300" y="1235340"/>
                  </a:lnTo>
                  <a:lnTo>
                    <a:pt x="1780158" y="1235340"/>
                  </a:lnTo>
                  <a:lnTo>
                    <a:pt x="1603204" y="1234281"/>
                  </a:lnTo>
                  <a:lnTo>
                    <a:pt x="1602410" y="1407319"/>
                  </a:lnTo>
                  <a:lnTo>
                    <a:pt x="1602146" y="1413933"/>
                  </a:lnTo>
                  <a:lnTo>
                    <a:pt x="1601617" y="1420813"/>
                  </a:lnTo>
                  <a:lnTo>
                    <a:pt x="1600559" y="1427692"/>
                  </a:lnTo>
                  <a:lnTo>
                    <a:pt x="1599501" y="1434306"/>
                  </a:lnTo>
                  <a:lnTo>
                    <a:pt x="1597914" y="1440392"/>
                  </a:lnTo>
                  <a:lnTo>
                    <a:pt x="1595798" y="1446742"/>
                  </a:lnTo>
                  <a:lnTo>
                    <a:pt x="1593682" y="1453092"/>
                  </a:lnTo>
                  <a:lnTo>
                    <a:pt x="1591301" y="1459177"/>
                  </a:lnTo>
                  <a:lnTo>
                    <a:pt x="1588656" y="1464998"/>
                  </a:lnTo>
                  <a:lnTo>
                    <a:pt x="1585482" y="1470819"/>
                  </a:lnTo>
                  <a:lnTo>
                    <a:pt x="1582043" y="1476111"/>
                  </a:lnTo>
                  <a:lnTo>
                    <a:pt x="1578605" y="1481931"/>
                  </a:lnTo>
                  <a:lnTo>
                    <a:pt x="1574637" y="1486958"/>
                  </a:lnTo>
                  <a:lnTo>
                    <a:pt x="1570670" y="1491986"/>
                  </a:lnTo>
                  <a:lnTo>
                    <a:pt x="1566437" y="1496748"/>
                  </a:lnTo>
                  <a:lnTo>
                    <a:pt x="1561941" y="1501511"/>
                  </a:lnTo>
                  <a:lnTo>
                    <a:pt x="1557180" y="1505744"/>
                  </a:lnTo>
                  <a:lnTo>
                    <a:pt x="1552154" y="1509713"/>
                  </a:lnTo>
                  <a:lnTo>
                    <a:pt x="1546864" y="1513946"/>
                  </a:lnTo>
                  <a:lnTo>
                    <a:pt x="1541309" y="1517650"/>
                  </a:lnTo>
                  <a:lnTo>
                    <a:pt x="1536019" y="1521090"/>
                  </a:lnTo>
                  <a:lnTo>
                    <a:pt x="1530200" y="1524000"/>
                  </a:lnTo>
                  <a:lnTo>
                    <a:pt x="1524381" y="1527175"/>
                  </a:lnTo>
                  <a:lnTo>
                    <a:pt x="1518297" y="1529821"/>
                  </a:lnTo>
                  <a:lnTo>
                    <a:pt x="1511949" y="1532202"/>
                  </a:lnTo>
                  <a:lnTo>
                    <a:pt x="1505601" y="1534319"/>
                  </a:lnTo>
                  <a:lnTo>
                    <a:pt x="1499253" y="1535906"/>
                  </a:lnTo>
                  <a:lnTo>
                    <a:pt x="1492640" y="1537494"/>
                  </a:lnTo>
                  <a:lnTo>
                    <a:pt x="1485763" y="1538288"/>
                  </a:lnTo>
                  <a:lnTo>
                    <a:pt x="1478886" y="1539346"/>
                  </a:lnTo>
                  <a:lnTo>
                    <a:pt x="1472009" y="1539875"/>
                  </a:lnTo>
                  <a:lnTo>
                    <a:pt x="1464867" y="1539875"/>
                  </a:lnTo>
                  <a:lnTo>
                    <a:pt x="1458255" y="1539611"/>
                  </a:lnTo>
                  <a:lnTo>
                    <a:pt x="1451113" y="1539346"/>
                  </a:lnTo>
                  <a:lnTo>
                    <a:pt x="1444236" y="1538288"/>
                  </a:lnTo>
                  <a:lnTo>
                    <a:pt x="1437623" y="1536965"/>
                  </a:lnTo>
                  <a:lnTo>
                    <a:pt x="1431010" y="1535377"/>
                  </a:lnTo>
                  <a:lnTo>
                    <a:pt x="1424398" y="1533525"/>
                  </a:lnTo>
                  <a:lnTo>
                    <a:pt x="1418314" y="1531673"/>
                  </a:lnTo>
                  <a:lnTo>
                    <a:pt x="1411966" y="1529292"/>
                  </a:lnTo>
                  <a:lnTo>
                    <a:pt x="1406147" y="1526381"/>
                  </a:lnTo>
                  <a:lnTo>
                    <a:pt x="1400063" y="1523471"/>
                  </a:lnTo>
                  <a:lnTo>
                    <a:pt x="1394509" y="1520296"/>
                  </a:lnTo>
                  <a:lnTo>
                    <a:pt x="1388690" y="1516592"/>
                  </a:lnTo>
                  <a:lnTo>
                    <a:pt x="1383399" y="1512888"/>
                  </a:lnTo>
                  <a:lnTo>
                    <a:pt x="1378374" y="1508919"/>
                  </a:lnTo>
                  <a:lnTo>
                    <a:pt x="1373348" y="1504686"/>
                  </a:lnTo>
                  <a:lnTo>
                    <a:pt x="1368852" y="1500188"/>
                  </a:lnTo>
                  <a:lnTo>
                    <a:pt x="1364355" y="1495425"/>
                  </a:lnTo>
                  <a:lnTo>
                    <a:pt x="1359858" y="1490663"/>
                  </a:lnTo>
                  <a:lnTo>
                    <a:pt x="1356155" y="1485636"/>
                  </a:lnTo>
                  <a:lnTo>
                    <a:pt x="1352188" y="1480344"/>
                  </a:lnTo>
                  <a:lnTo>
                    <a:pt x="1348749" y="1475052"/>
                  </a:lnTo>
                  <a:lnTo>
                    <a:pt x="1345311" y="1469496"/>
                  </a:lnTo>
                  <a:lnTo>
                    <a:pt x="1342401" y="1463675"/>
                  </a:lnTo>
                  <a:lnTo>
                    <a:pt x="1339756" y="1457854"/>
                  </a:lnTo>
                  <a:lnTo>
                    <a:pt x="1337375" y="1451504"/>
                  </a:lnTo>
                  <a:lnTo>
                    <a:pt x="1335259" y="1445154"/>
                  </a:lnTo>
                  <a:lnTo>
                    <a:pt x="1333408" y="1439069"/>
                  </a:lnTo>
                  <a:lnTo>
                    <a:pt x="1332085" y="1432454"/>
                  </a:lnTo>
                  <a:lnTo>
                    <a:pt x="1330763" y="1425840"/>
                  </a:lnTo>
                  <a:lnTo>
                    <a:pt x="1329969" y="1419490"/>
                  </a:lnTo>
                  <a:lnTo>
                    <a:pt x="1329440" y="1412611"/>
                  </a:lnTo>
                  <a:lnTo>
                    <a:pt x="1329440" y="1405731"/>
                  </a:lnTo>
                  <a:lnTo>
                    <a:pt x="1330234" y="1232958"/>
                  </a:lnTo>
                  <a:lnTo>
                    <a:pt x="1153279" y="1231636"/>
                  </a:lnTo>
                  <a:lnTo>
                    <a:pt x="1146402" y="1231371"/>
                  </a:lnTo>
                  <a:lnTo>
                    <a:pt x="1139525" y="1231106"/>
                  </a:lnTo>
                  <a:lnTo>
                    <a:pt x="1132648" y="1230048"/>
                  </a:lnTo>
                  <a:lnTo>
                    <a:pt x="1125771" y="1228990"/>
                  </a:lnTo>
                  <a:lnTo>
                    <a:pt x="1119423" y="1227138"/>
                  </a:lnTo>
                  <a:lnTo>
                    <a:pt x="1112810" y="1225286"/>
                  </a:lnTo>
                  <a:lnTo>
                    <a:pt x="1106462" y="1223433"/>
                  </a:lnTo>
                  <a:lnTo>
                    <a:pt x="1100378" y="1221052"/>
                  </a:lnTo>
                  <a:lnTo>
                    <a:pt x="1094295" y="1218406"/>
                  </a:lnTo>
                  <a:lnTo>
                    <a:pt x="1088476" y="1215231"/>
                  </a:lnTo>
                  <a:lnTo>
                    <a:pt x="1082656" y="1212056"/>
                  </a:lnTo>
                  <a:lnTo>
                    <a:pt x="1077102" y="1208352"/>
                  </a:lnTo>
                  <a:lnTo>
                    <a:pt x="1071812" y="1204648"/>
                  </a:lnTo>
                  <a:lnTo>
                    <a:pt x="1066786" y="1200679"/>
                  </a:lnTo>
                  <a:lnTo>
                    <a:pt x="1062025" y="1196446"/>
                  </a:lnTo>
                  <a:lnTo>
                    <a:pt x="1057264" y="1192213"/>
                  </a:lnTo>
                  <a:lnTo>
                    <a:pt x="1052767" y="1187450"/>
                  </a:lnTo>
                  <a:lnTo>
                    <a:pt x="1048271" y="1182688"/>
                  </a:lnTo>
                  <a:lnTo>
                    <a:pt x="1044303" y="1177396"/>
                  </a:lnTo>
                  <a:lnTo>
                    <a:pt x="1040600" y="1172104"/>
                  </a:lnTo>
                  <a:lnTo>
                    <a:pt x="1036897" y="1166813"/>
                  </a:lnTo>
                  <a:lnTo>
                    <a:pt x="1033723" y="1161256"/>
                  </a:lnTo>
                  <a:lnTo>
                    <a:pt x="1030549" y="1155435"/>
                  </a:lnTo>
                  <a:lnTo>
                    <a:pt x="1027904" y="1149615"/>
                  </a:lnTo>
                  <a:lnTo>
                    <a:pt x="1025523" y="1143265"/>
                  </a:lnTo>
                  <a:lnTo>
                    <a:pt x="1023407" y="1137444"/>
                  </a:lnTo>
                  <a:lnTo>
                    <a:pt x="1021820" y="1130829"/>
                  </a:lnTo>
                  <a:lnTo>
                    <a:pt x="1020233" y="1124215"/>
                  </a:lnTo>
                  <a:lnTo>
                    <a:pt x="1019175" y="1117600"/>
                  </a:lnTo>
                  <a:lnTo>
                    <a:pt x="1018117" y="1111250"/>
                  </a:lnTo>
                  <a:lnTo>
                    <a:pt x="1017853" y="1104371"/>
                  </a:lnTo>
                  <a:lnTo>
                    <a:pt x="1017588" y="1097492"/>
                  </a:lnTo>
                  <a:lnTo>
                    <a:pt x="1017853" y="1090613"/>
                  </a:lnTo>
                  <a:lnTo>
                    <a:pt x="1018382" y="1083733"/>
                  </a:lnTo>
                  <a:lnTo>
                    <a:pt x="1019440" y="1077383"/>
                  </a:lnTo>
                  <a:lnTo>
                    <a:pt x="1020498" y="1070769"/>
                  </a:lnTo>
                  <a:lnTo>
                    <a:pt x="1022085" y="1064154"/>
                  </a:lnTo>
                  <a:lnTo>
                    <a:pt x="1024201" y="1057804"/>
                  </a:lnTo>
                  <a:lnTo>
                    <a:pt x="1026317" y="1051719"/>
                  </a:lnTo>
                  <a:lnTo>
                    <a:pt x="1028697" y="1045633"/>
                  </a:lnTo>
                  <a:lnTo>
                    <a:pt x="1031607" y="1039813"/>
                  </a:lnTo>
                  <a:lnTo>
                    <a:pt x="1034516" y="1033992"/>
                  </a:lnTo>
                  <a:lnTo>
                    <a:pt x="1037690" y="1028435"/>
                  </a:lnTo>
                  <a:lnTo>
                    <a:pt x="1041394" y="1023144"/>
                  </a:lnTo>
                  <a:lnTo>
                    <a:pt x="1045361" y="1017852"/>
                  </a:lnTo>
                  <a:lnTo>
                    <a:pt x="1049329" y="1012825"/>
                  </a:lnTo>
                  <a:lnTo>
                    <a:pt x="1053561" y="1008063"/>
                  </a:lnTo>
                  <a:lnTo>
                    <a:pt x="1058057" y="1003565"/>
                  </a:lnTo>
                  <a:lnTo>
                    <a:pt x="1062818" y="999067"/>
                  </a:lnTo>
                  <a:lnTo>
                    <a:pt x="1067844" y="994833"/>
                  </a:lnTo>
                  <a:lnTo>
                    <a:pt x="1073134" y="990865"/>
                  </a:lnTo>
                  <a:lnTo>
                    <a:pt x="1078689" y="987160"/>
                  </a:lnTo>
                  <a:lnTo>
                    <a:pt x="1083979" y="983721"/>
                  </a:lnTo>
                  <a:lnTo>
                    <a:pt x="1089798" y="980546"/>
                  </a:lnTo>
                  <a:lnTo>
                    <a:pt x="1095617" y="977635"/>
                  </a:lnTo>
                  <a:lnTo>
                    <a:pt x="1101701" y="975254"/>
                  </a:lnTo>
                  <a:lnTo>
                    <a:pt x="1108049" y="972873"/>
                  </a:lnTo>
                  <a:lnTo>
                    <a:pt x="1114133" y="970756"/>
                  </a:lnTo>
                  <a:lnTo>
                    <a:pt x="1120745" y="968904"/>
                  </a:lnTo>
                  <a:lnTo>
                    <a:pt x="1127358" y="967581"/>
                  </a:lnTo>
                  <a:lnTo>
                    <a:pt x="1134235" y="966258"/>
                  </a:lnTo>
                  <a:lnTo>
                    <a:pt x="1141112" y="965465"/>
                  </a:lnTo>
                  <a:lnTo>
                    <a:pt x="1147989" y="965200"/>
                  </a:lnTo>
                  <a:lnTo>
                    <a:pt x="1155131" y="964935"/>
                  </a:lnTo>
                  <a:lnTo>
                    <a:pt x="1332085" y="965994"/>
                  </a:lnTo>
                  <a:lnTo>
                    <a:pt x="1332879" y="793221"/>
                  </a:lnTo>
                  <a:lnTo>
                    <a:pt x="1333143" y="786342"/>
                  </a:lnTo>
                  <a:lnTo>
                    <a:pt x="1333672" y="779463"/>
                  </a:lnTo>
                  <a:lnTo>
                    <a:pt x="1334730" y="772583"/>
                  </a:lnTo>
                  <a:lnTo>
                    <a:pt x="1335788" y="765969"/>
                  </a:lnTo>
                  <a:lnTo>
                    <a:pt x="1337375" y="759883"/>
                  </a:lnTo>
                  <a:lnTo>
                    <a:pt x="1339227" y="753269"/>
                  </a:lnTo>
                  <a:lnTo>
                    <a:pt x="1341608" y="747448"/>
                  </a:lnTo>
                  <a:lnTo>
                    <a:pt x="1343988" y="741098"/>
                  </a:lnTo>
                  <a:lnTo>
                    <a:pt x="1346633" y="735013"/>
                  </a:lnTo>
                  <a:lnTo>
                    <a:pt x="1349807" y="729456"/>
                  </a:lnTo>
                  <a:lnTo>
                    <a:pt x="1353246" y="723900"/>
                  </a:lnTo>
                  <a:lnTo>
                    <a:pt x="1356684" y="718344"/>
                  </a:lnTo>
                  <a:lnTo>
                    <a:pt x="1360652" y="713317"/>
                  </a:lnTo>
                  <a:lnTo>
                    <a:pt x="1364355" y="708290"/>
                  </a:lnTo>
                  <a:lnTo>
                    <a:pt x="1368852" y="703527"/>
                  </a:lnTo>
                  <a:lnTo>
                    <a:pt x="1373348" y="698765"/>
                  </a:lnTo>
                  <a:lnTo>
                    <a:pt x="1378109" y="694267"/>
                  </a:lnTo>
                  <a:lnTo>
                    <a:pt x="1383135" y="690298"/>
                  </a:lnTo>
                  <a:lnTo>
                    <a:pt x="1388161" y="686329"/>
                  </a:lnTo>
                  <a:lnTo>
                    <a:pt x="1393451" y="682890"/>
                  </a:lnTo>
                  <a:lnTo>
                    <a:pt x="1399270" y="679186"/>
                  </a:lnTo>
                  <a:lnTo>
                    <a:pt x="1404824" y="676275"/>
                  </a:lnTo>
                  <a:lnTo>
                    <a:pt x="1410908" y="673365"/>
                  </a:lnTo>
                  <a:lnTo>
                    <a:pt x="1416992" y="670454"/>
                  </a:lnTo>
                  <a:lnTo>
                    <a:pt x="1423075" y="668073"/>
                  </a:lnTo>
                  <a:lnTo>
                    <a:pt x="1429688" y="666221"/>
                  </a:lnTo>
                  <a:lnTo>
                    <a:pt x="1436036" y="664369"/>
                  </a:lnTo>
                  <a:lnTo>
                    <a:pt x="1442649" y="662781"/>
                  </a:lnTo>
                  <a:lnTo>
                    <a:pt x="1449261" y="661988"/>
                  </a:lnTo>
                  <a:lnTo>
                    <a:pt x="1456138" y="660929"/>
                  </a:lnTo>
                  <a:lnTo>
                    <a:pt x="1463280" y="660400"/>
                  </a:lnTo>
                  <a:close/>
                  <a:moveTo>
                    <a:pt x="714108" y="0"/>
                  </a:moveTo>
                  <a:lnTo>
                    <a:pt x="723364" y="0"/>
                  </a:lnTo>
                  <a:lnTo>
                    <a:pt x="732621" y="264"/>
                  </a:lnTo>
                  <a:lnTo>
                    <a:pt x="741349" y="529"/>
                  </a:lnTo>
                  <a:lnTo>
                    <a:pt x="750606" y="1058"/>
                  </a:lnTo>
                  <a:lnTo>
                    <a:pt x="759599" y="2115"/>
                  </a:lnTo>
                  <a:lnTo>
                    <a:pt x="768591" y="3173"/>
                  </a:lnTo>
                  <a:lnTo>
                    <a:pt x="777319" y="4495"/>
                  </a:lnTo>
                  <a:lnTo>
                    <a:pt x="786312" y="5817"/>
                  </a:lnTo>
                  <a:lnTo>
                    <a:pt x="795040" y="7404"/>
                  </a:lnTo>
                  <a:lnTo>
                    <a:pt x="803503" y="9520"/>
                  </a:lnTo>
                  <a:lnTo>
                    <a:pt x="812231" y="11635"/>
                  </a:lnTo>
                  <a:lnTo>
                    <a:pt x="820959" y="14015"/>
                  </a:lnTo>
                  <a:lnTo>
                    <a:pt x="829158" y="16395"/>
                  </a:lnTo>
                  <a:lnTo>
                    <a:pt x="837622" y="19039"/>
                  </a:lnTo>
                  <a:lnTo>
                    <a:pt x="845821" y="21948"/>
                  </a:lnTo>
                  <a:lnTo>
                    <a:pt x="853755" y="24856"/>
                  </a:lnTo>
                  <a:lnTo>
                    <a:pt x="861954" y="28294"/>
                  </a:lnTo>
                  <a:lnTo>
                    <a:pt x="869889" y="31732"/>
                  </a:lnTo>
                  <a:lnTo>
                    <a:pt x="877559" y="35434"/>
                  </a:lnTo>
                  <a:lnTo>
                    <a:pt x="885493" y="39136"/>
                  </a:lnTo>
                  <a:lnTo>
                    <a:pt x="892899" y="43102"/>
                  </a:lnTo>
                  <a:lnTo>
                    <a:pt x="900569" y="47333"/>
                  </a:lnTo>
                  <a:lnTo>
                    <a:pt x="907710" y="51299"/>
                  </a:lnTo>
                  <a:lnTo>
                    <a:pt x="915116" y="56059"/>
                  </a:lnTo>
                  <a:lnTo>
                    <a:pt x="922257" y="60554"/>
                  </a:lnTo>
                  <a:lnTo>
                    <a:pt x="929398" y="65314"/>
                  </a:lnTo>
                  <a:lnTo>
                    <a:pt x="936274" y="70338"/>
                  </a:lnTo>
                  <a:lnTo>
                    <a:pt x="943151" y="75362"/>
                  </a:lnTo>
                  <a:lnTo>
                    <a:pt x="949763" y="80915"/>
                  </a:lnTo>
                  <a:lnTo>
                    <a:pt x="956111" y="86204"/>
                  </a:lnTo>
                  <a:lnTo>
                    <a:pt x="962458" y="91757"/>
                  </a:lnTo>
                  <a:lnTo>
                    <a:pt x="968806" y="97575"/>
                  </a:lnTo>
                  <a:lnTo>
                    <a:pt x="974889" y="103392"/>
                  </a:lnTo>
                  <a:lnTo>
                    <a:pt x="980972" y="109474"/>
                  </a:lnTo>
                  <a:lnTo>
                    <a:pt x="986526" y="115556"/>
                  </a:lnTo>
                  <a:lnTo>
                    <a:pt x="992080" y="121902"/>
                  </a:lnTo>
                  <a:lnTo>
                    <a:pt x="997635" y="128513"/>
                  </a:lnTo>
                  <a:lnTo>
                    <a:pt x="1002924" y="134859"/>
                  </a:lnTo>
                  <a:lnTo>
                    <a:pt x="1008214" y="141470"/>
                  </a:lnTo>
                  <a:lnTo>
                    <a:pt x="1013239" y="148345"/>
                  </a:lnTo>
                  <a:lnTo>
                    <a:pt x="1018000" y="155220"/>
                  </a:lnTo>
                  <a:lnTo>
                    <a:pt x="1022761" y="162360"/>
                  </a:lnTo>
                  <a:lnTo>
                    <a:pt x="1027257" y="169499"/>
                  </a:lnTo>
                  <a:lnTo>
                    <a:pt x="1031489" y="176903"/>
                  </a:lnTo>
                  <a:lnTo>
                    <a:pt x="1035720" y="184043"/>
                  </a:lnTo>
                  <a:lnTo>
                    <a:pt x="1039688" y="191711"/>
                  </a:lnTo>
                  <a:lnTo>
                    <a:pt x="1043655" y="199115"/>
                  </a:lnTo>
                  <a:lnTo>
                    <a:pt x="1047093" y="206784"/>
                  </a:lnTo>
                  <a:lnTo>
                    <a:pt x="1050532" y="214717"/>
                  </a:lnTo>
                  <a:lnTo>
                    <a:pt x="1053705" y="222650"/>
                  </a:lnTo>
                  <a:lnTo>
                    <a:pt x="1057144" y="230318"/>
                  </a:lnTo>
                  <a:lnTo>
                    <a:pt x="1059788" y="238780"/>
                  </a:lnTo>
                  <a:lnTo>
                    <a:pt x="1062433" y="246713"/>
                  </a:lnTo>
                  <a:lnTo>
                    <a:pt x="1064814" y="255175"/>
                  </a:lnTo>
                  <a:lnTo>
                    <a:pt x="1067194" y="263372"/>
                  </a:lnTo>
                  <a:lnTo>
                    <a:pt x="1069310" y="271834"/>
                  </a:lnTo>
                  <a:lnTo>
                    <a:pt x="1070897" y="280031"/>
                  </a:lnTo>
                  <a:lnTo>
                    <a:pt x="1072484" y="288757"/>
                  </a:lnTo>
                  <a:lnTo>
                    <a:pt x="1074071" y="297219"/>
                  </a:lnTo>
                  <a:lnTo>
                    <a:pt x="1075129" y="305945"/>
                  </a:lnTo>
                  <a:lnTo>
                    <a:pt x="1076186" y="314936"/>
                  </a:lnTo>
                  <a:lnTo>
                    <a:pt x="1076980" y="323397"/>
                  </a:lnTo>
                  <a:lnTo>
                    <a:pt x="1077509" y="332388"/>
                  </a:lnTo>
                  <a:lnTo>
                    <a:pt x="1077773" y="341379"/>
                  </a:lnTo>
                  <a:lnTo>
                    <a:pt x="1077773" y="350369"/>
                  </a:lnTo>
                  <a:lnTo>
                    <a:pt x="1077509" y="359360"/>
                  </a:lnTo>
                  <a:lnTo>
                    <a:pt x="1077244" y="368350"/>
                  </a:lnTo>
                  <a:lnTo>
                    <a:pt x="1076716" y="377341"/>
                  </a:lnTo>
                  <a:lnTo>
                    <a:pt x="1075658" y="385803"/>
                  </a:lnTo>
                  <a:lnTo>
                    <a:pt x="1074600" y="394793"/>
                  </a:lnTo>
                  <a:lnTo>
                    <a:pt x="1073277" y="403519"/>
                  </a:lnTo>
                  <a:lnTo>
                    <a:pt x="1071955" y="411981"/>
                  </a:lnTo>
                  <a:lnTo>
                    <a:pt x="1070103" y="420707"/>
                  </a:lnTo>
                  <a:lnTo>
                    <a:pt x="1068252" y="428905"/>
                  </a:lnTo>
                  <a:lnTo>
                    <a:pt x="1065872" y="437366"/>
                  </a:lnTo>
                  <a:lnTo>
                    <a:pt x="1063756" y="445564"/>
                  </a:lnTo>
                  <a:lnTo>
                    <a:pt x="1061111" y="454026"/>
                  </a:lnTo>
                  <a:lnTo>
                    <a:pt x="1058466" y="461958"/>
                  </a:lnTo>
                  <a:lnTo>
                    <a:pt x="1055557" y="469891"/>
                  </a:lnTo>
                  <a:lnTo>
                    <a:pt x="1052383" y="478089"/>
                  </a:lnTo>
                  <a:lnTo>
                    <a:pt x="1048945" y="485757"/>
                  </a:lnTo>
                  <a:lnTo>
                    <a:pt x="1045506" y="493426"/>
                  </a:lnTo>
                  <a:lnTo>
                    <a:pt x="1041804" y="501358"/>
                  </a:lnTo>
                  <a:lnTo>
                    <a:pt x="1038101" y="508762"/>
                  </a:lnTo>
                  <a:lnTo>
                    <a:pt x="1033869" y="516166"/>
                  </a:lnTo>
                  <a:lnTo>
                    <a:pt x="1029637" y="523570"/>
                  </a:lnTo>
                  <a:lnTo>
                    <a:pt x="1025141" y="530710"/>
                  </a:lnTo>
                  <a:lnTo>
                    <a:pt x="1020380" y="537850"/>
                  </a:lnTo>
                  <a:lnTo>
                    <a:pt x="1015620" y="544725"/>
                  </a:lnTo>
                  <a:lnTo>
                    <a:pt x="1010859" y="551864"/>
                  </a:lnTo>
                  <a:lnTo>
                    <a:pt x="1005834" y="558211"/>
                  </a:lnTo>
                  <a:lnTo>
                    <a:pt x="1000544" y="564821"/>
                  </a:lnTo>
                  <a:lnTo>
                    <a:pt x="995254" y="571432"/>
                  </a:lnTo>
                  <a:lnTo>
                    <a:pt x="989436" y="578043"/>
                  </a:lnTo>
                  <a:lnTo>
                    <a:pt x="983882" y="584125"/>
                  </a:lnTo>
                  <a:lnTo>
                    <a:pt x="977798" y="590207"/>
                  </a:lnTo>
                  <a:lnTo>
                    <a:pt x="971980" y="596024"/>
                  </a:lnTo>
                  <a:lnTo>
                    <a:pt x="965632" y="601842"/>
                  </a:lnTo>
                  <a:lnTo>
                    <a:pt x="959549" y="607659"/>
                  </a:lnTo>
                  <a:lnTo>
                    <a:pt x="953201" y="612948"/>
                  </a:lnTo>
                  <a:lnTo>
                    <a:pt x="946325" y="618501"/>
                  </a:lnTo>
                  <a:lnTo>
                    <a:pt x="939713" y="623789"/>
                  </a:lnTo>
                  <a:lnTo>
                    <a:pt x="933100" y="628813"/>
                  </a:lnTo>
                  <a:lnTo>
                    <a:pt x="926224" y="633573"/>
                  </a:lnTo>
                  <a:lnTo>
                    <a:pt x="919083" y="638333"/>
                  </a:lnTo>
                  <a:lnTo>
                    <a:pt x="911942" y="642828"/>
                  </a:lnTo>
                  <a:lnTo>
                    <a:pt x="904536" y="647323"/>
                  </a:lnTo>
                  <a:lnTo>
                    <a:pt x="897131" y="651290"/>
                  </a:lnTo>
                  <a:lnTo>
                    <a:pt x="889461" y="655521"/>
                  </a:lnTo>
                  <a:lnTo>
                    <a:pt x="881791" y="659487"/>
                  </a:lnTo>
                  <a:lnTo>
                    <a:pt x="874120" y="663189"/>
                  </a:lnTo>
                  <a:lnTo>
                    <a:pt x="866186" y="666627"/>
                  </a:lnTo>
                  <a:lnTo>
                    <a:pt x="857987" y="670064"/>
                  </a:lnTo>
                  <a:lnTo>
                    <a:pt x="850052" y="672973"/>
                  </a:lnTo>
                  <a:lnTo>
                    <a:pt x="841853" y="676146"/>
                  </a:lnTo>
                  <a:lnTo>
                    <a:pt x="833654" y="679055"/>
                  </a:lnTo>
                  <a:lnTo>
                    <a:pt x="825455" y="681699"/>
                  </a:lnTo>
                  <a:lnTo>
                    <a:pt x="816992" y="684079"/>
                  </a:lnTo>
                  <a:lnTo>
                    <a:pt x="808264" y="686195"/>
                  </a:lnTo>
                  <a:lnTo>
                    <a:pt x="799800" y="688310"/>
                  </a:lnTo>
                  <a:lnTo>
                    <a:pt x="791072" y="690161"/>
                  </a:lnTo>
                  <a:lnTo>
                    <a:pt x="782609" y="691483"/>
                  </a:lnTo>
                  <a:lnTo>
                    <a:pt x="773616" y="693070"/>
                  </a:lnTo>
                  <a:lnTo>
                    <a:pt x="764624" y="694128"/>
                  </a:lnTo>
                  <a:lnTo>
                    <a:pt x="755632" y="695185"/>
                  </a:lnTo>
                  <a:lnTo>
                    <a:pt x="746639" y="695714"/>
                  </a:lnTo>
                  <a:lnTo>
                    <a:pt x="737647" y="696243"/>
                  </a:lnTo>
                  <a:lnTo>
                    <a:pt x="728390" y="696507"/>
                  </a:lnTo>
                  <a:lnTo>
                    <a:pt x="719133" y="696507"/>
                  </a:lnTo>
                  <a:lnTo>
                    <a:pt x="709876" y="696507"/>
                  </a:lnTo>
                  <a:lnTo>
                    <a:pt x="700883" y="695979"/>
                  </a:lnTo>
                  <a:lnTo>
                    <a:pt x="691891" y="695450"/>
                  </a:lnTo>
                  <a:lnTo>
                    <a:pt x="682898" y="694392"/>
                  </a:lnTo>
                  <a:lnTo>
                    <a:pt x="673906" y="693599"/>
                  </a:lnTo>
                  <a:lnTo>
                    <a:pt x="664913" y="692541"/>
                  </a:lnTo>
                  <a:lnTo>
                    <a:pt x="656186" y="690954"/>
                  </a:lnTo>
                  <a:lnTo>
                    <a:pt x="647458" y="689103"/>
                  </a:lnTo>
                  <a:lnTo>
                    <a:pt x="638730" y="687252"/>
                  </a:lnTo>
                  <a:lnTo>
                    <a:pt x="630266" y="684872"/>
                  </a:lnTo>
                  <a:lnTo>
                    <a:pt x="621538" y="683021"/>
                  </a:lnTo>
                  <a:lnTo>
                    <a:pt x="613339" y="680113"/>
                  </a:lnTo>
                  <a:lnTo>
                    <a:pt x="604876" y="677468"/>
                  </a:lnTo>
                  <a:lnTo>
                    <a:pt x="596676" y="674824"/>
                  </a:lnTo>
                  <a:lnTo>
                    <a:pt x="588478" y="671651"/>
                  </a:lnTo>
                  <a:lnTo>
                    <a:pt x="580543" y="668213"/>
                  </a:lnTo>
                  <a:lnTo>
                    <a:pt x="572873" y="665040"/>
                  </a:lnTo>
                  <a:lnTo>
                    <a:pt x="564674" y="661603"/>
                  </a:lnTo>
                  <a:lnTo>
                    <a:pt x="557004" y="657636"/>
                  </a:lnTo>
                  <a:lnTo>
                    <a:pt x="549598" y="653405"/>
                  </a:lnTo>
                  <a:lnTo>
                    <a:pt x="541928" y="649439"/>
                  </a:lnTo>
                  <a:lnTo>
                    <a:pt x="534787" y="645208"/>
                  </a:lnTo>
                  <a:lnTo>
                    <a:pt x="527382" y="640713"/>
                  </a:lnTo>
                  <a:lnTo>
                    <a:pt x="520241" y="635953"/>
                  </a:lnTo>
                  <a:lnTo>
                    <a:pt x="513364" y="631193"/>
                  </a:lnTo>
                  <a:lnTo>
                    <a:pt x="506223" y="626169"/>
                  </a:lnTo>
                  <a:lnTo>
                    <a:pt x="499611" y="621145"/>
                  </a:lnTo>
                  <a:lnTo>
                    <a:pt x="492734" y="615592"/>
                  </a:lnTo>
                  <a:lnTo>
                    <a:pt x="486122" y="610303"/>
                  </a:lnTo>
                  <a:lnTo>
                    <a:pt x="480039" y="604750"/>
                  </a:lnTo>
                  <a:lnTo>
                    <a:pt x="473691" y="598933"/>
                  </a:lnTo>
                  <a:lnTo>
                    <a:pt x="467873" y="593115"/>
                  </a:lnTo>
                  <a:lnTo>
                    <a:pt x="461790" y="587298"/>
                  </a:lnTo>
                  <a:lnTo>
                    <a:pt x="455971" y="580952"/>
                  </a:lnTo>
                  <a:lnTo>
                    <a:pt x="450152" y="574605"/>
                  </a:lnTo>
                  <a:lnTo>
                    <a:pt x="444863" y="568523"/>
                  </a:lnTo>
                  <a:lnTo>
                    <a:pt x="439573" y="561913"/>
                  </a:lnTo>
                  <a:lnTo>
                    <a:pt x="434283" y="555038"/>
                  </a:lnTo>
                  <a:lnTo>
                    <a:pt x="429258" y="548162"/>
                  </a:lnTo>
                  <a:lnTo>
                    <a:pt x="424497" y="541287"/>
                  </a:lnTo>
                  <a:lnTo>
                    <a:pt x="419737" y="534148"/>
                  </a:lnTo>
                  <a:lnTo>
                    <a:pt x="415240" y="527008"/>
                  </a:lnTo>
                  <a:lnTo>
                    <a:pt x="411009" y="519868"/>
                  </a:lnTo>
                  <a:lnTo>
                    <a:pt x="406777" y="512464"/>
                  </a:lnTo>
                  <a:lnTo>
                    <a:pt x="402545" y="505060"/>
                  </a:lnTo>
                  <a:lnTo>
                    <a:pt x="398842" y="497392"/>
                  </a:lnTo>
                  <a:lnTo>
                    <a:pt x="395140" y="489988"/>
                  </a:lnTo>
                  <a:lnTo>
                    <a:pt x="391966" y="481791"/>
                  </a:lnTo>
                  <a:lnTo>
                    <a:pt x="388792" y="474122"/>
                  </a:lnTo>
                  <a:lnTo>
                    <a:pt x="385618" y="466189"/>
                  </a:lnTo>
                  <a:lnTo>
                    <a:pt x="382709" y="458256"/>
                  </a:lnTo>
                  <a:lnTo>
                    <a:pt x="380064" y="449795"/>
                  </a:lnTo>
                  <a:lnTo>
                    <a:pt x="377684" y="441862"/>
                  </a:lnTo>
                  <a:lnTo>
                    <a:pt x="375303" y="433400"/>
                  </a:lnTo>
                  <a:lnTo>
                    <a:pt x="373187" y="425203"/>
                  </a:lnTo>
                  <a:lnTo>
                    <a:pt x="371336" y="416477"/>
                  </a:lnTo>
                  <a:lnTo>
                    <a:pt x="370014" y="407750"/>
                  </a:lnTo>
                  <a:lnTo>
                    <a:pt x="368427" y="399289"/>
                  </a:lnTo>
                  <a:lnTo>
                    <a:pt x="367369" y="390562"/>
                  </a:lnTo>
                  <a:lnTo>
                    <a:pt x="366311" y="382101"/>
                  </a:lnTo>
                  <a:lnTo>
                    <a:pt x="365517" y="373110"/>
                  </a:lnTo>
                  <a:lnTo>
                    <a:pt x="364988" y="364120"/>
                  </a:lnTo>
                  <a:lnTo>
                    <a:pt x="364724" y="355129"/>
                  </a:lnTo>
                  <a:lnTo>
                    <a:pt x="364724" y="346403"/>
                  </a:lnTo>
                  <a:lnTo>
                    <a:pt x="364988" y="337412"/>
                  </a:lnTo>
                  <a:lnTo>
                    <a:pt x="365253" y="328422"/>
                  </a:lnTo>
                  <a:lnTo>
                    <a:pt x="365782" y="319695"/>
                  </a:lnTo>
                  <a:lnTo>
                    <a:pt x="366575" y="310705"/>
                  </a:lnTo>
                  <a:lnTo>
                    <a:pt x="367898" y="301979"/>
                  </a:lnTo>
                  <a:lnTo>
                    <a:pt x="368956" y="292988"/>
                  </a:lnTo>
                  <a:lnTo>
                    <a:pt x="370542" y="284791"/>
                  </a:lnTo>
                  <a:lnTo>
                    <a:pt x="372394" y="276064"/>
                  </a:lnTo>
                  <a:lnTo>
                    <a:pt x="374245" y="267603"/>
                  </a:lnTo>
                  <a:lnTo>
                    <a:pt x="376626" y="259141"/>
                  </a:lnTo>
                  <a:lnTo>
                    <a:pt x="378477" y="250944"/>
                  </a:lnTo>
                  <a:lnTo>
                    <a:pt x="381386" y="242746"/>
                  </a:lnTo>
                  <a:lnTo>
                    <a:pt x="384031" y="234549"/>
                  </a:lnTo>
                  <a:lnTo>
                    <a:pt x="386940" y="226616"/>
                  </a:lnTo>
                  <a:lnTo>
                    <a:pt x="390114" y="218683"/>
                  </a:lnTo>
                  <a:lnTo>
                    <a:pt x="393553" y="210750"/>
                  </a:lnTo>
                  <a:lnTo>
                    <a:pt x="396991" y="203082"/>
                  </a:lnTo>
                  <a:lnTo>
                    <a:pt x="400694" y="195678"/>
                  </a:lnTo>
                  <a:lnTo>
                    <a:pt x="404396" y="187745"/>
                  </a:lnTo>
                  <a:lnTo>
                    <a:pt x="408628" y="180341"/>
                  </a:lnTo>
                  <a:lnTo>
                    <a:pt x="412860" y="173201"/>
                  </a:lnTo>
                  <a:lnTo>
                    <a:pt x="417356" y="165797"/>
                  </a:lnTo>
                  <a:lnTo>
                    <a:pt x="422117" y="158658"/>
                  </a:lnTo>
                  <a:lnTo>
                    <a:pt x="426878" y="151783"/>
                  </a:lnTo>
                  <a:lnTo>
                    <a:pt x="431638" y="144907"/>
                  </a:lnTo>
                  <a:lnTo>
                    <a:pt x="436664" y="138297"/>
                  </a:lnTo>
                  <a:lnTo>
                    <a:pt x="441953" y="131686"/>
                  </a:lnTo>
                  <a:lnTo>
                    <a:pt x="447243" y="125075"/>
                  </a:lnTo>
                  <a:lnTo>
                    <a:pt x="453062" y="118993"/>
                  </a:lnTo>
                  <a:lnTo>
                    <a:pt x="458616" y="112647"/>
                  </a:lnTo>
                  <a:lnTo>
                    <a:pt x="464434" y="106301"/>
                  </a:lnTo>
                  <a:lnTo>
                    <a:pt x="470518" y="100483"/>
                  </a:lnTo>
                  <a:lnTo>
                    <a:pt x="476865" y="94666"/>
                  </a:lnTo>
                  <a:lnTo>
                    <a:pt x="482948" y="89113"/>
                  </a:lnTo>
                  <a:lnTo>
                    <a:pt x="489560" y="83560"/>
                  </a:lnTo>
                  <a:lnTo>
                    <a:pt x="496172" y="78271"/>
                  </a:lnTo>
                  <a:lnTo>
                    <a:pt x="502520" y="72983"/>
                  </a:lnTo>
                  <a:lnTo>
                    <a:pt x="509397" y="67958"/>
                  </a:lnTo>
                  <a:lnTo>
                    <a:pt x="516538" y="62934"/>
                  </a:lnTo>
                  <a:lnTo>
                    <a:pt x="523414" y="58175"/>
                  </a:lnTo>
                  <a:lnTo>
                    <a:pt x="530820" y="53679"/>
                  </a:lnTo>
                  <a:lnTo>
                    <a:pt x="537961" y="49184"/>
                  </a:lnTo>
                  <a:lnTo>
                    <a:pt x="545367" y="45217"/>
                  </a:lnTo>
                  <a:lnTo>
                    <a:pt x="553301" y="40987"/>
                  </a:lnTo>
                  <a:lnTo>
                    <a:pt x="560707" y="37020"/>
                  </a:lnTo>
                  <a:lnTo>
                    <a:pt x="568377" y="33583"/>
                  </a:lnTo>
                  <a:lnTo>
                    <a:pt x="576311" y="29881"/>
                  </a:lnTo>
                  <a:lnTo>
                    <a:pt x="584510" y="26707"/>
                  </a:lnTo>
                  <a:lnTo>
                    <a:pt x="592445" y="23534"/>
                  </a:lnTo>
                  <a:lnTo>
                    <a:pt x="600379" y="20361"/>
                  </a:lnTo>
                  <a:lnTo>
                    <a:pt x="608843" y="17717"/>
                  </a:lnTo>
                  <a:lnTo>
                    <a:pt x="617042" y="15073"/>
                  </a:lnTo>
                  <a:lnTo>
                    <a:pt x="625505" y="12693"/>
                  </a:lnTo>
                  <a:lnTo>
                    <a:pt x="633969" y="10313"/>
                  </a:lnTo>
                  <a:lnTo>
                    <a:pt x="642697" y="8462"/>
                  </a:lnTo>
                  <a:lnTo>
                    <a:pt x="651425" y="6875"/>
                  </a:lnTo>
                  <a:lnTo>
                    <a:pt x="659888" y="5024"/>
                  </a:lnTo>
                  <a:lnTo>
                    <a:pt x="668881" y="3702"/>
                  </a:lnTo>
                  <a:lnTo>
                    <a:pt x="677873" y="2644"/>
                  </a:lnTo>
                  <a:lnTo>
                    <a:pt x="686601" y="1851"/>
                  </a:lnTo>
                  <a:lnTo>
                    <a:pt x="695858" y="793"/>
                  </a:lnTo>
                  <a:lnTo>
                    <a:pt x="704851" y="264"/>
                  </a:lnTo>
                  <a:lnTo>
                    <a:pt x="714108" y="0"/>
                  </a:lnTo>
                  <a:close/>
                </a:path>
              </a:pathLst>
            </a:custGeom>
            <a:solidFill>
              <a:srgbClr val="005D4B"/>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5" name="KSO_Shape"/>
            <p:cNvSpPr/>
            <p:nvPr/>
          </p:nvSpPr>
          <p:spPr bwMode="auto">
            <a:xfrm>
              <a:off x="4923055" y="2450306"/>
              <a:ext cx="894512" cy="609759"/>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5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6"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rgbClr val="009276"/>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6" name="KSO_Shape"/>
            <p:cNvSpPr/>
            <p:nvPr/>
          </p:nvSpPr>
          <p:spPr bwMode="auto">
            <a:xfrm>
              <a:off x="3735890" y="4025900"/>
              <a:ext cx="666750" cy="658971"/>
            </a:xfrm>
            <a:custGeom>
              <a:avLst/>
              <a:gdLst>
                <a:gd name="T0" fmla="*/ 1597444 w 2032000"/>
                <a:gd name="T1" fmla="*/ 1645672 h 2008188"/>
                <a:gd name="T2" fmla="*/ 1652353 w 2032000"/>
                <a:gd name="T3" fmla="*/ 1676888 h 2008188"/>
                <a:gd name="T4" fmla="*/ 1871609 w 2032000"/>
                <a:gd name="T5" fmla="*/ 1719485 h 2008188"/>
                <a:gd name="T6" fmla="*/ 1360910 w 2032000"/>
                <a:gd name="T7" fmla="*/ 1744813 h 2008188"/>
                <a:gd name="T8" fmla="*/ 936837 w 2032000"/>
                <a:gd name="T9" fmla="*/ 1684544 h 2008188"/>
                <a:gd name="T10" fmla="*/ 956838 w 2032000"/>
                <a:gd name="T11" fmla="*/ 1648912 h 2008188"/>
                <a:gd name="T12" fmla="*/ 966352 w 2032000"/>
                <a:gd name="T13" fmla="*/ 1683940 h 2008188"/>
                <a:gd name="T14" fmla="*/ 1220099 w 2032000"/>
                <a:gd name="T15" fmla="*/ 1779974 h 2008188"/>
                <a:gd name="T16" fmla="*/ 712866 w 2032000"/>
                <a:gd name="T17" fmla="*/ 1689985 h 2008188"/>
                <a:gd name="T18" fmla="*/ 246101 w 2032000"/>
                <a:gd name="T19" fmla="*/ 1675121 h 2008188"/>
                <a:gd name="T20" fmla="*/ 310806 w 2032000"/>
                <a:gd name="T21" fmla="*/ 1642432 h 2008188"/>
                <a:gd name="T22" fmla="*/ 414491 w 2032000"/>
                <a:gd name="T23" fmla="*/ 1610425 h 2008188"/>
                <a:gd name="T24" fmla="*/ 556322 w 2032000"/>
                <a:gd name="T25" fmla="*/ 1840761 h 2008188"/>
                <a:gd name="T26" fmla="*/ 72253 w 2032000"/>
                <a:gd name="T27" fmla="*/ 1652440 h 2008188"/>
                <a:gd name="T28" fmla="*/ 1718751 w 2032000"/>
                <a:gd name="T29" fmla="*/ 1327617 h 2008188"/>
                <a:gd name="T30" fmla="*/ 1754684 w 2032000"/>
                <a:gd name="T31" fmla="*/ 1443411 h 2008188"/>
                <a:gd name="T32" fmla="*/ 1707465 w 2032000"/>
                <a:gd name="T33" fmla="*/ 1562778 h 2008188"/>
                <a:gd name="T34" fmla="*/ 1584518 w 2032000"/>
                <a:gd name="T35" fmla="*/ 1601774 h 2008188"/>
                <a:gd name="T36" fmla="*/ 1510868 w 2032000"/>
                <a:gd name="T37" fmla="*/ 1481216 h 2008188"/>
                <a:gd name="T38" fmla="*/ 1507899 w 2032000"/>
                <a:gd name="T39" fmla="*/ 1386854 h 2008188"/>
                <a:gd name="T40" fmla="*/ 951757 w 2032000"/>
                <a:gd name="T41" fmla="*/ 1290408 h 2008188"/>
                <a:gd name="T42" fmla="*/ 1069735 w 2032000"/>
                <a:gd name="T43" fmla="*/ 1394593 h 2008188"/>
                <a:gd name="T44" fmla="*/ 1065852 w 2032000"/>
                <a:gd name="T45" fmla="*/ 1483598 h 2008188"/>
                <a:gd name="T46" fmla="*/ 988195 w 2032000"/>
                <a:gd name="T47" fmla="*/ 1604155 h 2008188"/>
                <a:gd name="T48" fmla="*/ 866034 w 2032000"/>
                <a:gd name="T49" fmla="*/ 1558015 h 2008188"/>
                <a:gd name="T50" fmla="*/ 821531 w 2032000"/>
                <a:gd name="T51" fmla="*/ 1431803 h 2008188"/>
                <a:gd name="T52" fmla="*/ 866632 w 2032000"/>
                <a:gd name="T53" fmla="*/ 1319878 h 2008188"/>
                <a:gd name="T54" fmla="*/ 359455 w 2032000"/>
                <a:gd name="T55" fmla="*/ 1316306 h 2008188"/>
                <a:gd name="T56" fmla="*/ 408681 w 2032000"/>
                <a:gd name="T57" fmla="*/ 1428528 h 2008188"/>
                <a:gd name="T58" fmla="*/ 371091 w 2032000"/>
                <a:gd name="T59" fmla="*/ 1548490 h 2008188"/>
                <a:gd name="T60" fmla="*/ 252650 w 2032000"/>
                <a:gd name="T61" fmla="*/ 1608620 h 2008188"/>
                <a:gd name="T62" fmla="*/ 166430 w 2032000"/>
                <a:gd name="T63" fmla="*/ 1486574 h 2008188"/>
                <a:gd name="T64" fmla="*/ 161955 w 2032000"/>
                <a:gd name="T65" fmla="*/ 1402928 h 2008188"/>
                <a:gd name="T66" fmla="*/ 270252 w 2032000"/>
                <a:gd name="T67" fmla="*/ 1291003 h 2008188"/>
                <a:gd name="T68" fmla="*/ 970062 w 2032000"/>
                <a:gd name="T69" fmla="*/ 1212394 h 2008188"/>
                <a:gd name="T70" fmla="*/ 918270 w 2032000"/>
                <a:gd name="T71" fmla="*/ 1196587 h 2008188"/>
                <a:gd name="T72" fmla="*/ 1170357 w 2032000"/>
                <a:gd name="T73" fmla="*/ 915943 h 2008188"/>
                <a:gd name="T74" fmla="*/ 1541028 w 2032000"/>
                <a:gd name="T75" fmla="*/ 1039285 h 2008188"/>
                <a:gd name="T76" fmla="*/ 1644256 w 2032000"/>
                <a:gd name="T77" fmla="*/ 1115554 h 2008188"/>
                <a:gd name="T78" fmla="*/ 1612425 w 2032000"/>
                <a:gd name="T79" fmla="*/ 1254984 h 2008188"/>
                <a:gd name="T80" fmla="*/ 1560959 w 2032000"/>
                <a:gd name="T81" fmla="*/ 1100062 h 2008188"/>
                <a:gd name="T82" fmla="*/ 1137931 w 2032000"/>
                <a:gd name="T83" fmla="*/ 1050606 h 2008188"/>
                <a:gd name="T84" fmla="*/ 1144774 w 2032000"/>
                <a:gd name="T85" fmla="*/ 908197 h 2008188"/>
                <a:gd name="T86" fmla="*/ 769147 w 2032000"/>
                <a:gd name="T87" fmla="*/ 1048223 h 2008188"/>
                <a:gd name="T88" fmla="*/ 665918 w 2032000"/>
                <a:gd name="T89" fmla="*/ 1124194 h 2008188"/>
                <a:gd name="T90" fmla="*/ 295248 w 2032000"/>
                <a:gd name="T91" fmla="*/ 1248131 h 2008188"/>
                <a:gd name="T92" fmla="*/ 247352 w 2032000"/>
                <a:gd name="T93" fmla="*/ 1157264 h 2008188"/>
                <a:gd name="T94" fmla="*/ 328567 w 2032000"/>
                <a:gd name="T95" fmla="*/ 1070865 h 2008188"/>
                <a:gd name="T96" fmla="*/ 718573 w 2032000"/>
                <a:gd name="T97" fmla="*/ 927562 h 2008188"/>
                <a:gd name="T98" fmla="*/ 893970 w 2032000"/>
                <a:gd name="T99" fmla="*/ 556239 h 2008188"/>
                <a:gd name="T100" fmla="*/ 983187 w 2032000"/>
                <a:gd name="T101" fmla="*/ 527857 h 2008188"/>
                <a:gd name="T102" fmla="*/ 980792 w 2032000"/>
                <a:gd name="T103" fmla="*/ 582232 h 2008188"/>
                <a:gd name="T104" fmla="*/ 1344233 w 2032000"/>
                <a:gd name="T105" fmla="*/ 691790 h 2008188"/>
                <a:gd name="T106" fmla="*/ 589922 w 2032000"/>
                <a:gd name="T107" fmla="*/ 615884 h 2008188"/>
                <a:gd name="T108" fmla="*/ 983498 w 2032000"/>
                <a:gd name="T109" fmla="*/ 2684 h 2008188"/>
                <a:gd name="T110" fmla="*/ 1128682 w 2032000"/>
                <a:gd name="T111" fmla="*/ 120783 h 2008188"/>
                <a:gd name="T112" fmla="*/ 1146568 w 2032000"/>
                <a:gd name="T113" fmla="*/ 244847 h 2008188"/>
                <a:gd name="T114" fmla="*/ 1078598 w 2032000"/>
                <a:gd name="T115" fmla="*/ 402908 h 2008188"/>
                <a:gd name="T116" fmla="*/ 896447 w 2032000"/>
                <a:gd name="T117" fmla="*/ 460168 h 2008188"/>
                <a:gd name="T118" fmla="*/ 790614 w 2032000"/>
                <a:gd name="T119" fmla="*/ 290177 h 2008188"/>
                <a:gd name="T120" fmla="*/ 785844 w 2032000"/>
                <a:gd name="T121" fmla="*/ 179236 h 2008188"/>
                <a:gd name="T122" fmla="*/ 853220 w 2032000"/>
                <a:gd name="T123" fmla="*/ 28928 h 20081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032000" h="2008188">
                  <a:moveTo>
                    <a:pt x="1620816" y="1697038"/>
                  </a:moveTo>
                  <a:lnTo>
                    <a:pt x="1620867" y="1697102"/>
                  </a:lnTo>
                  <a:lnTo>
                    <a:pt x="1697900" y="1869077"/>
                  </a:lnTo>
                  <a:lnTo>
                    <a:pt x="1718975" y="1797019"/>
                  </a:lnTo>
                  <a:lnTo>
                    <a:pt x="1717237" y="1796753"/>
                  </a:lnTo>
                  <a:lnTo>
                    <a:pt x="1713121" y="1795497"/>
                  </a:lnTo>
                  <a:lnTo>
                    <a:pt x="1709639" y="1794241"/>
                  </a:lnTo>
                  <a:lnTo>
                    <a:pt x="1706156" y="1792670"/>
                  </a:lnTo>
                  <a:lnTo>
                    <a:pt x="1703307" y="1790785"/>
                  </a:lnTo>
                  <a:lnTo>
                    <a:pt x="1700141" y="1788901"/>
                  </a:lnTo>
                  <a:lnTo>
                    <a:pt x="1697608" y="1786702"/>
                  </a:lnTo>
                  <a:lnTo>
                    <a:pt x="1694759" y="1784189"/>
                  </a:lnTo>
                  <a:lnTo>
                    <a:pt x="1692542" y="1781990"/>
                  </a:lnTo>
                  <a:lnTo>
                    <a:pt x="1688427" y="1776965"/>
                  </a:lnTo>
                  <a:lnTo>
                    <a:pt x="1684944" y="1771625"/>
                  </a:lnTo>
                  <a:lnTo>
                    <a:pt x="1682095" y="1766599"/>
                  </a:lnTo>
                  <a:lnTo>
                    <a:pt x="1679879" y="1761574"/>
                  </a:lnTo>
                  <a:lnTo>
                    <a:pt x="1678296" y="1756862"/>
                  </a:lnTo>
                  <a:lnTo>
                    <a:pt x="1677029" y="1752464"/>
                  </a:lnTo>
                  <a:lnTo>
                    <a:pt x="1675130" y="1745868"/>
                  </a:lnTo>
                  <a:lnTo>
                    <a:pt x="1674813" y="1743669"/>
                  </a:lnTo>
                  <a:lnTo>
                    <a:pt x="1677662" y="1744926"/>
                  </a:lnTo>
                  <a:lnTo>
                    <a:pt x="1685261" y="1748695"/>
                  </a:lnTo>
                  <a:lnTo>
                    <a:pt x="1690643" y="1750894"/>
                  </a:lnTo>
                  <a:lnTo>
                    <a:pt x="1696975" y="1753407"/>
                  </a:lnTo>
                  <a:lnTo>
                    <a:pt x="1703940" y="1755291"/>
                  </a:lnTo>
                  <a:lnTo>
                    <a:pt x="1711538" y="1756862"/>
                  </a:lnTo>
                  <a:lnTo>
                    <a:pt x="1719770" y="1758118"/>
                  </a:lnTo>
                  <a:lnTo>
                    <a:pt x="1728951" y="1758747"/>
                  </a:lnTo>
                  <a:lnTo>
                    <a:pt x="1733383" y="1758747"/>
                  </a:lnTo>
                  <a:lnTo>
                    <a:pt x="1737816" y="1758747"/>
                  </a:lnTo>
                  <a:lnTo>
                    <a:pt x="1742565" y="1758432"/>
                  </a:lnTo>
                  <a:lnTo>
                    <a:pt x="1747630" y="1757490"/>
                  </a:lnTo>
                  <a:lnTo>
                    <a:pt x="1752062" y="1756862"/>
                  </a:lnTo>
                  <a:lnTo>
                    <a:pt x="1757128" y="1755605"/>
                  </a:lnTo>
                  <a:lnTo>
                    <a:pt x="1761877" y="1754035"/>
                  </a:lnTo>
                  <a:lnTo>
                    <a:pt x="1766942" y="1751836"/>
                  </a:lnTo>
                  <a:lnTo>
                    <a:pt x="1771375" y="1749637"/>
                  </a:lnTo>
                  <a:lnTo>
                    <a:pt x="1776124" y="1747125"/>
                  </a:lnTo>
                  <a:lnTo>
                    <a:pt x="1781189" y="1743669"/>
                  </a:lnTo>
                  <a:lnTo>
                    <a:pt x="1785938" y="1739900"/>
                  </a:lnTo>
                  <a:lnTo>
                    <a:pt x="1785622" y="1742727"/>
                  </a:lnTo>
                  <a:lnTo>
                    <a:pt x="1784355" y="1749009"/>
                  </a:lnTo>
                  <a:lnTo>
                    <a:pt x="1783089" y="1753407"/>
                  </a:lnTo>
                  <a:lnTo>
                    <a:pt x="1781822" y="1758118"/>
                  </a:lnTo>
                  <a:lnTo>
                    <a:pt x="1780239" y="1763144"/>
                  </a:lnTo>
                  <a:lnTo>
                    <a:pt x="1777707" y="1768484"/>
                  </a:lnTo>
                  <a:lnTo>
                    <a:pt x="1774857" y="1774138"/>
                  </a:lnTo>
                  <a:lnTo>
                    <a:pt x="1771375" y="1779163"/>
                  </a:lnTo>
                  <a:lnTo>
                    <a:pt x="1767259" y="1783875"/>
                  </a:lnTo>
                  <a:lnTo>
                    <a:pt x="1764726" y="1786388"/>
                  </a:lnTo>
                  <a:lnTo>
                    <a:pt x="1762510" y="1788587"/>
                  </a:lnTo>
                  <a:lnTo>
                    <a:pt x="1759977" y="1790471"/>
                  </a:lnTo>
                  <a:lnTo>
                    <a:pt x="1756811" y="1792356"/>
                  </a:lnTo>
                  <a:lnTo>
                    <a:pt x="1753962" y="1793927"/>
                  </a:lnTo>
                  <a:lnTo>
                    <a:pt x="1750479" y="1795497"/>
                  </a:lnTo>
                  <a:lnTo>
                    <a:pt x="1748394" y="1796061"/>
                  </a:lnTo>
                  <a:lnTo>
                    <a:pt x="1759510" y="1866209"/>
                  </a:lnTo>
                  <a:lnTo>
                    <a:pt x="1844644" y="1698694"/>
                  </a:lnTo>
                  <a:lnTo>
                    <a:pt x="1844694" y="1698627"/>
                  </a:lnTo>
                  <a:lnTo>
                    <a:pt x="1856142" y="1704984"/>
                  </a:lnTo>
                  <a:lnTo>
                    <a:pt x="1867590" y="1711340"/>
                  </a:lnTo>
                  <a:lnTo>
                    <a:pt x="1878403" y="1717697"/>
                  </a:lnTo>
                  <a:lnTo>
                    <a:pt x="1888579" y="1724053"/>
                  </a:lnTo>
                  <a:lnTo>
                    <a:pt x="1898755" y="1730728"/>
                  </a:lnTo>
                  <a:lnTo>
                    <a:pt x="1908931" y="1737402"/>
                  </a:lnTo>
                  <a:lnTo>
                    <a:pt x="1918153" y="1744394"/>
                  </a:lnTo>
                  <a:lnTo>
                    <a:pt x="1926740" y="1751386"/>
                  </a:lnTo>
                  <a:lnTo>
                    <a:pt x="1935644" y="1758378"/>
                  </a:lnTo>
                  <a:lnTo>
                    <a:pt x="1943912" y="1766324"/>
                  </a:lnTo>
                  <a:lnTo>
                    <a:pt x="1951544" y="1773634"/>
                  </a:lnTo>
                  <a:lnTo>
                    <a:pt x="1959176" y="1781579"/>
                  </a:lnTo>
                  <a:lnTo>
                    <a:pt x="1966173" y="1789525"/>
                  </a:lnTo>
                  <a:lnTo>
                    <a:pt x="1973169" y="1797788"/>
                  </a:lnTo>
                  <a:lnTo>
                    <a:pt x="1979529" y="1806688"/>
                  </a:lnTo>
                  <a:lnTo>
                    <a:pt x="1985253" y="1815269"/>
                  </a:lnTo>
                  <a:lnTo>
                    <a:pt x="1990977" y="1824804"/>
                  </a:lnTo>
                  <a:lnTo>
                    <a:pt x="1996383" y="1834021"/>
                  </a:lnTo>
                  <a:lnTo>
                    <a:pt x="2001153" y="1844191"/>
                  </a:lnTo>
                  <a:lnTo>
                    <a:pt x="2005924" y="1854043"/>
                  </a:lnTo>
                  <a:lnTo>
                    <a:pt x="2009740" y="1864532"/>
                  </a:lnTo>
                  <a:lnTo>
                    <a:pt x="2013874" y="1875656"/>
                  </a:lnTo>
                  <a:lnTo>
                    <a:pt x="2017054" y="1886779"/>
                  </a:lnTo>
                  <a:lnTo>
                    <a:pt x="2020234" y="1898539"/>
                  </a:lnTo>
                  <a:lnTo>
                    <a:pt x="2022778" y="1910616"/>
                  </a:lnTo>
                  <a:lnTo>
                    <a:pt x="2025322" y="1923011"/>
                  </a:lnTo>
                  <a:lnTo>
                    <a:pt x="2027230" y="1936042"/>
                  </a:lnTo>
                  <a:lnTo>
                    <a:pt x="2028820" y="1949391"/>
                  </a:lnTo>
                  <a:lnTo>
                    <a:pt x="2030092" y="1963375"/>
                  </a:lnTo>
                  <a:lnTo>
                    <a:pt x="2031364" y="1977677"/>
                  </a:lnTo>
                  <a:lnTo>
                    <a:pt x="2031682" y="1992933"/>
                  </a:lnTo>
                  <a:lnTo>
                    <a:pt x="2032000" y="2008188"/>
                  </a:lnTo>
                  <a:lnTo>
                    <a:pt x="1435100" y="2008188"/>
                  </a:lnTo>
                  <a:lnTo>
                    <a:pt x="1435100" y="1992297"/>
                  </a:lnTo>
                  <a:lnTo>
                    <a:pt x="1435418" y="1976724"/>
                  </a:lnTo>
                  <a:lnTo>
                    <a:pt x="1436054" y="1962104"/>
                  </a:lnTo>
                  <a:lnTo>
                    <a:pt x="1437008" y="1947802"/>
                  </a:lnTo>
                  <a:lnTo>
                    <a:pt x="1438280" y="1934135"/>
                  </a:lnTo>
                  <a:lnTo>
                    <a:pt x="1439552" y="1920787"/>
                  </a:lnTo>
                  <a:lnTo>
                    <a:pt x="1441460" y="1907438"/>
                  </a:lnTo>
                  <a:lnTo>
                    <a:pt x="1443368" y="1895361"/>
                  </a:lnTo>
                  <a:lnTo>
                    <a:pt x="1445912" y="1883601"/>
                  </a:lnTo>
                  <a:lnTo>
                    <a:pt x="1448456" y="1872159"/>
                  </a:lnTo>
                  <a:lnTo>
                    <a:pt x="1451637" y="1861036"/>
                  </a:lnTo>
                  <a:lnTo>
                    <a:pt x="1454817" y="1850547"/>
                  </a:lnTo>
                  <a:lnTo>
                    <a:pt x="1458951" y="1840059"/>
                  </a:lnTo>
                  <a:lnTo>
                    <a:pt x="1462767" y="1830524"/>
                  </a:lnTo>
                  <a:lnTo>
                    <a:pt x="1467537" y="1820672"/>
                  </a:lnTo>
                  <a:lnTo>
                    <a:pt x="1472625" y="1811773"/>
                  </a:lnTo>
                  <a:lnTo>
                    <a:pt x="1478349" y="1802556"/>
                  </a:lnTo>
                  <a:lnTo>
                    <a:pt x="1484073" y="1794292"/>
                  </a:lnTo>
                  <a:lnTo>
                    <a:pt x="1490433" y="1786029"/>
                  </a:lnTo>
                  <a:lnTo>
                    <a:pt x="1497430" y="1777766"/>
                  </a:lnTo>
                  <a:lnTo>
                    <a:pt x="1504744" y="1770138"/>
                  </a:lnTo>
                  <a:lnTo>
                    <a:pt x="1512376" y="1762510"/>
                  </a:lnTo>
                  <a:lnTo>
                    <a:pt x="1520644" y="1755200"/>
                  </a:lnTo>
                  <a:lnTo>
                    <a:pt x="1529548" y="1748208"/>
                  </a:lnTo>
                  <a:lnTo>
                    <a:pt x="1539089" y="1741534"/>
                  </a:lnTo>
                  <a:lnTo>
                    <a:pt x="1548947" y="1734859"/>
                  </a:lnTo>
                  <a:lnTo>
                    <a:pt x="1559441" y="1728185"/>
                  </a:lnTo>
                  <a:lnTo>
                    <a:pt x="1570571" y="1721828"/>
                  </a:lnTo>
                  <a:lnTo>
                    <a:pt x="1582338" y="1715472"/>
                  </a:lnTo>
                  <a:lnTo>
                    <a:pt x="1594740" y="1709115"/>
                  </a:lnTo>
                  <a:lnTo>
                    <a:pt x="1607460" y="1703077"/>
                  </a:lnTo>
                  <a:lnTo>
                    <a:pt x="1620816" y="1697038"/>
                  </a:lnTo>
                  <a:close/>
                  <a:moveTo>
                    <a:pt x="902871" y="1697038"/>
                  </a:moveTo>
                  <a:lnTo>
                    <a:pt x="903937" y="1698486"/>
                  </a:lnTo>
                  <a:lnTo>
                    <a:pt x="980372" y="1869126"/>
                  </a:lnTo>
                  <a:lnTo>
                    <a:pt x="1001527" y="1797092"/>
                  </a:lnTo>
                  <a:lnTo>
                    <a:pt x="999293" y="1796753"/>
                  </a:lnTo>
                  <a:lnTo>
                    <a:pt x="995791" y="1795497"/>
                  </a:lnTo>
                  <a:lnTo>
                    <a:pt x="991970" y="1794241"/>
                  </a:lnTo>
                  <a:lnTo>
                    <a:pt x="988786" y="1792670"/>
                  </a:lnTo>
                  <a:lnTo>
                    <a:pt x="985283" y="1790785"/>
                  </a:lnTo>
                  <a:lnTo>
                    <a:pt x="982417" y="1788901"/>
                  </a:lnTo>
                  <a:lnTo>
                    <a:pt x="979552" y="1786702"/>
                  </a:lnTo>
                  <a:lnTo>
                    <a:pt x="977323" y="1784189"/>
                  </a:lnTo>
                  <a:lnTo>
                    <a:pt x="975094" y="1781990"/>
                  </a:lnTo>
                  <a:lnTo>
                    <a:pt x="970636" y="1776965"/>
                  </a:lnTo>
                  <a:lnTo>
                    <a:pt x="967134" y="1771625"/>
                  </a:lnTo>
                  <a:lnTo>
                    <a:pt x="964268" y="1766599"/>
                  </a:lnTo>
                  <a:lnTo>
                    <a:pt x="962357" y="1761574"/>
                  </a:lnTo>
                  <a:lnTo>
                    <a:pt x="960129" y="1756862"/>
                  </a:lnTo>
                  <a:lnTo>
                    <a:pt x="958855" y="1752464"/>
                  </a:lnTo>
                  <a:lnTo>
                    <a:pt x="957581" y="1745868"/>
                  </a:lnTo>
                  <a:lnTo>
                    <a:pt x="957263" y="1743669"/>
                  </a:lnTo>
                  <a:lnTo>
                    <a:pt x="959810" y="1744926"/>
                  </a:lnTo>
                  <a:lnTo>
                    <a:pt x="967452" y="1748695"/>
                  </a:lnTo>
                  <a:lnTo>
                    <a:pt x="972865" y="1750894"/>
                  </a:lnTo>
                  <a:lnTo>
                    <a:pt x="979233" y="1753407"/>
                  </a:lnTo>
                  <a:lnTo>
                    <a:pt x="986238" y="1755291"/>
                  </a:lnTo>
                  <a:lnTo>
                    <a:pt x="994199" y="1756862"/>
                  </a:lnTo>
                  <a:lnTo>
                    <a:pt x="1002477" y="1758118"/>
                  </a:lnTo>
                  <a:lnTo>
                    <a:pt x="1011074" y="1758747"/>
                  </a:lnTo>
                  <a:lnTo>
                    <a:pt x="1015851" y="1758747"/>
                  </a:lnTo>
                  <a:lnTo>
                    <a:pt x="1020627" y="1758747"/>
                  </a:lnTo>
                  <a:lnTo>
                    <a:pt x="1025084" y="1758432"/>
                  </a:lnTo>
                  <a:lnTo>
                    <a:pt x="1029861" y="1757490"/>
                  </a:lnTo>
                  <a:lnTo>
                    <a:pt x="1034955" y="1756862"/>
                  </a:lnTo>
                  <a:lnTo>
                    <a:pt x="1039731" y="1755605"/>
                  </a:lnTo>
                  <a:lnTo>
                    <a:pt x="1044507" y="1754035"/>
                  </a:lnTo>
                  <a:lnTo>
                    <a:pt x="1049284" y="1751836"/>
                  </a:lnTo>
                  <a:lnTo>
                    <a:pt x="1054378" y="1749637"/>
                  </a:lnTo>
                  <a:lnTo>
                    <a:pt x="1059154" y="1747125"/>
                  </a:lnTo>
                  <a:lnTo>
                    <a:pt x="1063612" y="1743669"/>
                  </a:lnTo>
                  <a:lnTo>
                    <a:pt x="1068388" y="1739900"/>
                  </a:lnTo>
                  <a:lnTo>
                    <a:pt x="1068070" y="1742727"/>
                  </a:lnTo>
                  <a:lnTo>
                    <a:pt x="1067114" y="1749009"/>
                  </a:lnTo>
                  <a:lnTo>
                    <a:pt x="1066159" y="1753407"/>
                  </a:lnTo>
                  <a:lnTo>
                    <a:pt x="1064886" y="1758118"/>
                  </a:lnTo>
                  <a:lnTo>
                    <a:pt x="1062657" y="1763144"/>
                  </a:lnTo>
                  <a:lnTo>
                    <a:pt x="1060428" y="1768484"/>
                  </a:lnTo>
                  <a:lnTo>
                    <a:pt x="1057562" y="1774138"/>
                  </a:lnTo>
                  <a:lnTo>
                    <a:pt x="1054060" y="1779163"/>
                  </a:lnTo>
                  <a:lnTo>
                    <a:pt x="1049920" y="1783875"/>
                  </a:lnTo>
                  <a:lnTo>
                    <a:pt x="1047691" y="1786388"/>
                  </a:lnTo>
                  <a:lnTo>
                    <a:pt x="1044826" y="1788587"/>
                  </a:lnTo>
                  <a:lnTo>
                    <a:pt x="1042279" y="1790471"/>
                  </a:lnTo>
                  <a:lnTo>
                    <a:pt x="1039413" y="1792356"/>
                  </a:lnTo>
                  <a:lnTo>
                    <a:pt x="1036229" y="1793927"/>
                  </a:lnTo>
                  <a:lnTo>
                    <a:pt x="1033045" y="1795497"/>
                  </a:lnTo>
                  <a:lnTo>
                    <a:pt x="1030775" y="1796108"/>
                  </a:lnTo>
                  <a:lnTo>
                    <a:pt x="1041937" y="1866254"/>
                  </a:lnTo>
                  <a:lnTo>
                    <a:pt x="1126943" y="1698990"/>
                  </a:lnTo>
                  <a:lnTo>
                    <a:pt x="1138014" y="1704984"/>
                  </a:lnTo>
                  <a:lnTo>
                    <a:pt x="1149120" y="1711340"/>
                  </a:lnTo>
                  <a:lnTo>
                    <a:pt x="1159592" y="1717697"/>
                  </a:lnTo>
                  <a:lnTo>
                    <a:pt x="1170382" y="1724053"/>
                  </a:lnTo>
                  <a:lnTo>
                    <a:pt x="1180536" y="1730728"/>
                  </a:lnTo>
                  <a:lnTo>
                    <a:pt x="1190056" y="1737402"/>
                  </a:lnTo>
                  <a:lnTo>
                    <a:pt x="1199576" y="1744394"/>
                  </a:lnTo>
                  <a:lnTo>
                    <a:pt x="1208461" y="1751386"/>
                  </a:lnTo>
                  <a:lnTo>
                    <a:pt x="1217029" y="1758378"/>
                  </a:lnTo>
                  <a:lnTo>
                    <a:pt x="1225280" y="1766324"/>
                  </a:lnTo>
                  <a:lnTo>
                    <a:pt x="1233213" y="1773634"/>
                  </a:lnTo>
                  <a:lnTo>
                    <a:pt x="1240512" y="1781579"/>
                  </a:lnTo>
                  <a:lnTo>
                    <a:pt x="1247493" y="1789525"/>
                  </a:lnTo>
                  <a:lnTo>
                    <a:pt x="1254474" y="1797788"/>
                  </a:lnTo>
                  <a:lnTo>
                    <a:pt x="1260821" y="1806688"/>
                  </a:lnTo>
                  <a:lnTo>
                    <a:pt x="1266850" y="1815269"/>
                  </a:lnTo>
                  <a:lnTo>
                    <a:pt x="1272245" y="1824804"/>
                  </a:lnTo>
                  <a:lnTo>
                    <a:pt x="1277639" y="1834021"/>
                  </a:lnTo>
                  <a:lnTo>
                    <a:pt x="1282399" y="1844191"/>
                  </a:lnTo>
                  <a:lnTo>
                    <a:pt x="1286842" y="1854043"/>
                  </a:lnTo>
                  <a:lnTo>
                    <a:pt x="1291285" y="1864532"/>
                  </a:lnTo>
                  <a:lnTo>
                    <a:pt x="1294775" y="1875656"/>
                  </a:lnTo>
                  <a:lnTo>
                    <a:pt x="1298583" y="1886779"/>
                  </a:lnTo>
                  <a:lnTo>
                    <a:pt x="1301439" y="1898539"/>
                  </a:lnTo>
                  <a:lnTo>
                    <a:pt x="1304295" y="1910616"/>
                  </a:lnTo>
                  <a:lnTo>
                    <a:pt x="1306517" y="1923011"/>
                  </a:lnTo>
                  <a:lnTo>
                    <a:pt x="1308421" y="1936042"/>
                  </a:lnTo>
                  <a:lnTo>
                    <a:pt x="1310325" y="1949391"/>
                  </a:lnTo>
                  <a:lnTo>
                    <a:pt x="1311594" y="1963375"/>
                  </a:lnTo>
                  <a:lnTo>
                    <a:pt x="1312228" y="1977677"/>
                  </a:lnTo>
                  <a:lnTo>
                    <a:pt x="1312863" y="1992933"/>
                  </a:lnTo>
                  <a:lnTo>
                    <a:pt x="1312863" y="2008188"/>
                  </a:lnTo>
                  <a:lnTo>
                    <a:pt x="717550" y="2008188"/>
                  </a:lnTo>
                  <a:lnTo>
                    <a:pt x="717867" y="1992297"/>
                  </a:lnTo>
                  <a:lnTo>
                    <a:pt x="718185" y="1976724"/>
                  </a:lnTo>
                  <a:lnTo>
                    <a:pt x="718819" y="1962104"/>
                  </a:lnTo>
                  <a:lnTo>
                    <a:pt x="719454" y="1947802"/>
                  </a:lnTo>
                  <a:lnTo>
                    <a:pt x="720723" y="1934135"/>
                  </a:lnTo>
                  <a:lnTo>
                    <a:pt x="721993" y="1920787"/>
                  </a:lnTo>
                  <a:lnTo>
                    <a:pt x="723897" y="1907438"/>
                  </a:lnTo>
                  <a:lnTo>
                    <a:pt x="725801" y="1895361"/>
                  </a:lnTo>
                  <a:lnTo>
                    <a:pt x="728022" y="1883601"/>
                  </a:lnTo>
                  <a:lnTo>
                    <a:pt x="730878" y="1872159"/>
                  </a:lnTo>
                  <a:lnTo>
                    <a:pt x="734051" y="1861036"/>
                  </a:lnTo>
                  <a:lnTo>
                    <a:pt x="737542" y="1850547"/>
                  </a:lnTo>
                  <a:lnTo>
                    <a:pt x="741033" y="1840059"/>
                  </a:lnTo>
                  <a:lnTo>
                    <a:pt x="745475" y="1830524"/>
                  </a:lnTo>
                  <a:lnTo>
                    <a:pt x="750235" y="1820672"/>
                  </a:lnTo>
                  <a:lnTo>
                    <a:pt x="755313" y="1811773"/>
                  </a:lnTo>
                  <a:lnTo>
                    <a:pt x="760390" y="1802556"/>
                  </a:lnTo>
                  <a:lnTo>
                    <a:pt x="766419" y="1794292"/>
                  </a:lnTo>
                  <a:lnTo>
                    <a:pt x="772766" y="1786029"/>
                  </a:lnTo>
                  <a:lnTo>
                    <a:pt x="779430" y="1777766"/>
                  </a:lnTo>
                  <a:lnTo>
                    <a:pt x="786728" y="1770138"/>
                  </a:lnTo>
                  <a:lnTo>
                    <a:pt x="794979" y="1762510"/>
                  </a:lnTo>
                  <a:lnTo>
                    <a:pt x="802912" y="1755200"/>
                  </a:lnTo>
                  <a:lnTo>
                    <a:pt x="811797" y="1748208"/>
                  </a:lnTo>
                  <a:lnTo>
                    <a:pt x="821317" y="1741534"/>
                  </a:lnTo>
                  <a:lnTo>
                    <a:pt x="831155" y="1734859"/>
                  </a:lnTo>
                  <a:lnTo>
                    <a:pt x="841627" y="1728185"/>
                  </a:lnTo>
                  <a:lnTo>
                    <a:pt x="852733" y="1721828"/>
                  </a:lnTo>
                  <a:lnTo>
                    <a:pt x="864157" y="1715472"/>
                  </a:lnTo>
                  <a:lnTo>
                    <a:pt x="876533" y="1709115"/>
                  </a:lnTo>
                  <a:lnTo>
                    <a:pt x="889544" y="1703077"/>
                  </a:lnTo>
                  <a:lnTo>
                    <a:pt x="902871" y="1697038"/>
                  </a:lnTo>
                  <a:close/>
                  <a:moveTo>
                    <a:pt x="185540" y="1697038"/>
                  </a:moveTo>
                  <a:lnTo>
                    <a:pt x="186040" y="1697719"/>
                  </a:lnTo>
                  <a:lnTo>
                    <a:pt x="262534" y="1869986"/>
                  </a:lnTo>
                  <a:lnTo>
                    <a:pt x="283868" y="1797044"/>
                  </a:lnTo>
                  <a:lnTo>
                    <a:pt x="281820" y="1796753"/>
                  </a:lnTo>
                  <a:lnTo>
                    <a:pt x="278021" y="1795497"/>
                  </a:lnTo>
                  <a:lnTo>
                    <a:pt x="274538" y="1794241"/>
                  </a:lnTo>
                  <a:lnTo>
                    <a:pt x="271056" y="1792670"/>
                  </a:lnTo>
                  <a:lnTo>
                    <a:pt x="268207" y="1790785"/>
                  </a:lnTo>
                  <a:lnTo>
                    <a:pt x="265041" y="1788901"/>
                  </a:lnTo>
                  <a:lnTo>
                    <a:pt x="262508" y="1786702"/>
                  </a:lnTo>
                  <a:lnTo>
                    <a:pt x="259975" y="1784189"/>
                  </a:lnTo>
                  <a:lnTo>
                    <a:pt x="257442" y="1781990"/>
                  </a:lnTo>
                  <a:lnTo>
                    <a:pt x="253643" y="1776965"/>
                  </a:lnTo>
                  <a:lnTo>
                    <a:pt x="249844" y="1771625"/>
                  </a:lnTo>
                  <a:lnTo>
                    <a:pt x="247311" y="1766599"/>
                  </a:lnTo>
                  <a:lnTo>
                    <a:pt x="244778" y="1761574"/>
                  </a:lnTo>
                  <a:lnTo>
                    <a:pt x="243195" y="1756862"/>
                  </a:lnTo>
                  <a:lnTo>
                    <a:pt x="241929" y="1752464"/>
                  </a:lnTo>
                  <a:lnTo>
                    <a:pt x="240030" y="1745868"/>
                  </a:lnTo>
                  <a:lnTo>
                    <a:pt x="239713" y="1743669"/>
                  </a:lnTo>
                  <a:lnTo>
                    <a:pt x="242562" y="1744926"/>
                  </a:lnTo>
                  <a:lnTo>
                    <a:pt x="250161" y="1748695"/>
                  </a:lnTo>
                  <a:lnTo>
                    <a:pt x="255543" y="1750894"/>
                  </a:lnTo>
                  <a:lnTo>
                    <a:pt x="261875" y="1753407"/>
                  </a:lnTo>
                  <a:lnTo>
                    <a:pt x="268840" y="1755291"/>
                  </a:lnTo>
                  <a:lnTo>
                    <a:pt x="276438" y="1756862"/>
                  </a:lnTo>
                  <a:lnTo>
                    <a:pt x="284669" y="1758118"/>
                  </a:lnTo>
                  <a:lnTo>
                    <a:pt x="293851" y="1758747"/>
                  </a:lnTo>
                  <a:lnTo>
                    <a:pt x="297966" y="1758747"/>
                  </a:lnTo>
                  <a:lnTo>
                    <a:pt x="302715" y="1758747"/>
                  </a:lnTo>
                  <a:lnTo>
                    <a:pt x="307464" y="1758432"/>
                  </a:lnTo>
                  <a:lnTo>
                    <a:pt x="312530" y="1757490"/>
                  </a:lnTo>
                  <a:lnTo>
                    <a:pt x="316962" y="1756862"/>
                  </a:lnTo>
                  <a:lnTo>
                    <a:pt x="322028" y="1755605"/>
                  </a:lnTo>
                  <a:lnTo>
                    <a:pt x="326777" y="1754035"/>
                  </a:lnTo>
                  <a:lnTo>
                    <a:pt x="331526" y="1751836"/>
                  </a:lnTo>
                  <a:lnTo>
                    <a:pt x="336274" y="1749637"/>
                  </a:lnTo>
                  <a:lnTo>
                    <a:pt x="341023" y="1747125"/>
                  </a:lnTo>
                  <a:lnTo>
                    <a:pt x="346089" y="1743669"/>
                  </a:lnTo>
                  <a:lnTo>
                    <a:pt x="350838" y="1739900"/>
                  </a:lnTo>
                  <a:lnTo>
                    <a:pt x="350521" y="1742727"/>
                  </a:lnTo>
                  <a:lnTo>
                    <a:pt x="348938" y="1749009"/>
                  </a:lnTo>
                  <a:lnTo>
                    <a:pt x="347989" y="1753407"/>
                  </a:lnTo>
                  <a:lnTo>
                    <a:pt x="346722" y="1758118"/>
                  </a:lnTo>
                  <a:lnTo>
                    <a:pt x="345139" y="1763144"/>
                  </a:lnTo>
                  <a:lnTo>
                    <a:pt x="342606" y="1768484"/>
                  </a:lnTo>
                  <a:lnTo>
                    <a:pt x="339757" y="1774138"/>
                  </a:lnTo>
                  <a:lnTo>
                    <a:pt x="336274" y="1779163"/>
                  </a:lnTo>
                  <a:lnTo>
                    <a:pt x="332159" y="1783875"/>
                  </a:lnTo>
                  <a:lnTo>
                    <a:pt x="329626" y="1786388"/>
                  </a:lnTo>
                  <a:lnTo>
                    <a:pt x="327410" y="1788587"/>
                  </a:lnTo>
                  <a:lnTo>
                    <a:pt x="324877" y="1790471"/>
                  </a:lnTo>
                  <a:lnTo>
                    <a:pt x="321711" y="1792356"/>
                  </a:lnTo>
                  <a:lnTo>
                    <a:pt x="318862" y="1793927"/>
                  </a:lnTo>
                  <a:lnTo>
                    <a:pt x="315379" y="1795497"/>
                  </a:lnTo>
                  <a:lnTo>
                    <a:pt x="313294" y="1796061"/>
                  </a:lnTo>
                  <a:lnTo>
                    <a:pt x="324147" y="1864546"/>
                  </a:lnTo>
                  <a:lnTo>
                    <a:pt x="406919" y="1700746"/>
                  </a:lnTo>
                  <a:lnTo>
                    <a:pt x="408505" y="1698627"/>
                  </a:lnTo>
                  <a:lnTo>
                    <a:pt x="419923" y="1704984"/>
                  </a:lnTo>
                  <a:lnTo>
                    <a:pt x="431023" y="1711340"/>
                  </a:lnTo>
                  <a:lnTo>
                    <a:pt x="442124" y="1717697"/>
                  </a:lnTo>
                  <a:lnTo>
                    <a:pt x="452590" y="1724053"/>
                  </a:lnTo>
                  <a:lnTo>
                    <a:pt x="462422" y="1730728"/>
                  </a:lnTo>
                  <a:lnTo>
                    <a:pt x="472254" y="1737402"/>
                  </a:lnTo>
                  <a:lnTo>
                    <a:pt x="481452" y="1744394"/>
                  </a:lnTo>
                  <a:lnTo>
                    <a:pt x="490333" y="1751386"/>
                  </a:lnTo>
                  <a:lnTo>
                    <a:pt x="499213" y="1758378"/>
                  </a:lnTo>
                  <a:lnTo>
                    <a:pt x="507459" y="1766324"/>
                  </a:lnTo>
                  <a:lnTo>
                    <a:pt x="515071" y="1773634"/>
                  </a:lnTo>
                  <a:lnTo>
                    <a:pt x="522683" y="1781579"/>
                  </a:lnTo>
                  <a:lnTo>
                    <a:pt x="529978" y="1789525"/>
                  </a:lnTo>
                  <a:lnTo>
                    <a:pt x="536638" y="1797788"/>
                  </a:lnTo>
                  <a:lnTo>
                    <a:pt x="542981" y="1806688"/>
                  </a:lnTo>
                  <a:lnTo>
                    <a:pt x="549008" y="1815269"/>
                  </a:lnTo>
                  <a:lnTo>
                    <a:pt x="554399" y="1824804"/>
                  </a:lnTo>
                  <a:lnTo>
                    <a:pt x="559791" y="1834021"/>
                  </a:lnTo>
                  <a:lnTo>
                    <a:pt x="564548" y="1844191"/>
                  </a:lnTo>
                  <a:lnTo>
                    <a:pt x="569306" y="1854043"/>
                  </a:lnTo>
                  <a:lnTo>
                    <a:pt x="573112" y="1864532"/>
                  </a:lnTo>
                  <a:lnTo>
                    <a:pt x="577235" y="1875656"/>
                  </a:lnTo>
                  <a:lnTo>
                    <a:pt x="580407" y="1886779"/>
                  </a:lnTo>
                  <a:lnTo>
                    <a:pt x="583578" y="1898539"/>
                  </a:lnTo>
                  <a:lnTo>
                    <a:pt x="586115" y="1910616"/>
                  </a:lnTo>
                  <a:lnTo>
                    <a:pt x="588653" y="1923011"/>
                  </a:lnTo>
                  <a:lnTo>
                    <a:pt x="590556" y="1936042"/>
                  </a:lnTo>
                  <a:lnTo>
                    <a:pt x="592142" y="1949391"/>
                  </a:lnTo>
                  <a:lnTo>
                    <a:pt x="593410" y="1963375"/>
                  </a:lnTo>
                  <a:lnTo>
                    <a:pt x="594679" y="1977677"/>
                  </a:lnTo>
                  <a:lnTo>
                    <a:pt x="594996" y="1992933"/>
                  </a:lnTo>
                  <a:lnTo>
                    <a:pt x="595313" y="2008188"/>
                  </a:lnTo>
                  <a:lnTo>
                    <a:pt x="0" y="2008188"/>
                  </a:lnTo>
                  <a:lnTo>
                    <a:pt x="0" y="1992297"/>
                  </a:lnTo>
                  <a:lnTo>
                    <a:pt x="317" y="1976724"/>
                  </a:lnTo>
                  <a:lnTo>
                    <a:pt x="952" y="1962104"/>
                  </a:lnTo>
                  <a:lnTo>
                    <a:pt x="2220" y="1947802"/>
                  </a:lnTo>
                  <a:lnTo>
                    <a:pt x="3172" y="1934135"/>
                  </a:lnTo>
                  <a:lnTo>
                    <a:pt x="4440" y="1920787"/>
                  </a:lnTo>
                  <a:lnTo>
                    <a:pt x="6343" y="1907438"/>
                  </a:lnTo>
                  <a:lnTo>
                    <a:pt x="8563" y="1895361"/>
                  </a:lnTo>
                  <a:lnTo>
                    <a:pt x="10784" y="1883601"/>
                  </a:lnTo>
                  <a:lnTo>
                    <a:pt x="13321" y="1872159"/>
                  </a:lnTo>
                  <a:lnTo>
                    <a:pt x="16492" y="1861036"/>
                  </a:lnTo>
                  <a:lnTo>
                    <a:pt x="19664" y="1850547"/>
                  </a:lnTo>
                  <a:lnTo>
                    <a:pt x="23787" y="1840059"/>
                  </a:lnTo>
                  <a:lnTo>
                    <a:pt x="27910" y="1830524"/>
                  </a:lnTo>
                  <a:lnTo>
                    <a:pt x="32351" y="1820672"/>
                  </a:lnTo>
                  <a:lnTo>
                    <a:pt x="37425" y="1811773"/>
                  </a:lnTo>
                  <a:lnTo>
                    <a:pt x="43134" y="1802556"/>
                  </a:lnTo>
                  <a:lnTo>
                    <a:pt x="48843" y="1794292"/>
                  </a:lnTo>
                  <a:lnTo>
                    <a:pt x="55186" y="1786029"/>
                  </a:lnTo>
                  <a:lnTo>
                    <a:pt x="62164" y="1777766"/>
                  </a:lnTo>
                  <a:lnTo>
                    <a:pt x="69459" y="1770138"/>
                  </a:lnTo>
                  <a:lnTo>
                    <a:pt x="77070" y="1762510"/>
                  </a:lnTo>
                  <a:lnTo>
                    <a:pt x="85317" y="1755200"/>
                  </a:lnTo>
                  <a:lnTo>
                    <a:pt x="94514" y="1748208"/>
                  </a:lnTo>
                  <a:lnTo>
                    <a:pt x="103712" y="1741534"/>
                  </a:lnTo>
                  <a:lnTo>
                    <a:pt x="113544" y="1734859"/>
                  </a:lnTo>
                  <a:lnTo>
                    <a:pt x="124010" y="1728185"/>
                  </a:lnTo>
                  <a:lnTo>
                    <a:pt x="135111" y="1721828"/>
                  </a:lnTo>
                  <a:lnTo>
                    <a:pt x="146846" y="1715472"/>
                  </a:lnTo>
                  <a:lnTo>
                    <a:pt x="159215" y="1709115"/>
                  </a:lnTo>
                  <a:lnTo>
                    <a:pt x="171902" y="1703077"/>
                  </a:lnTo>
                  <a:lnTo>
                    <a:pt x="185540" y="1697038"/>
                  </a:lnTo>
                  <a:close/>
                  <a:moveTo>
                    <a:pt x="1733551" y="1376363"/>
                  </a:moveTo>
                  <a:lnTo>
                    <a:pt x="1742737" y="1376998"/>
                  </a:lnTo>
                  <a:lnTo>
                    <a:pt x="1752557" y="1378268"/>
                  </a:lnTo>
                  <a:lnTo>
                    <a:pt x="1763644" y="1380491"/>
                  </a:lnTo>
                  <a:lnTo>
                    <a:pt x="1774731" y="1383348"/>
                  </a:lnTo>
                  <a:lnTo>
                    <a:pt x="1780433" y="1384936"/>
                  </a:lnTo>
                  <a:lnTo>
                    <a:pt x="1786135" y="1387158"/>
                  </a:lnTo>
                  <a:lnTo>
                    <a:pt x="1791520" y="1389063"/>
                  </a:lnTo>
                  <a:lnTo>
                    <a:pt x="1797222" y="1391603"/>
                  </a:lnTo>
                  <a:lnTo>
                    <a:pt x="1802924" y="1394461"/>
                  </a:lnTo>
                  <a:lnTo>
                    <a:pt x="1808309" y="1397001"/>
                  </a:lnTo>
                  <a:lnTo>
                    <a:pt x="1813694" y="1400493"/>
                  </a:lnTo>
                  <a:lnTo>
                    <a:pt x="1819079" y="1403986"/>
                  </a:lnTo>
                  <a:lnTo>
                    <a:pt x="1823831" y="1407796"/>
                  </a:lnTo>
                  <a:lnTo>
                    <a:pt x="1828582" y="1411606"/>
                  </a:lnTo>
                  <a:lnTo>
                    <a:pt x="1833334" y="1416051"/>
                  </a:lnTo>
                  <a:lnTo>
                    <a:pt x="1837769" y="1421131"/>
                  </a:lnTo>
                  <a:lnTo>
                    <a:pt x="1841570" y="1426211"/>
                  </a:lnTo>
                  <a:lnTo>
                    <a:pt x="1845371" y="1431608"/>
                  </a:lnTo>
                  <a:lnTo>
                    <a:pt x="1848222" y="1437006"/>
                  </a:lnTo>
                  <a:lnTo>
                    <a:pt x="1851390" y="1443038"/>
                  </a:lnTo>
                  <a:lnTo>
                    <a:pt x="1853607" y="1449388"/>
                  </a:lnTo>
                  <a:lnTo>
                    <a:pt x="1855508" y="1456373"/>
                  </a:lnTo>
                  <a:lnTo>
                    <a:pt x="1857408" y="1463676"/>
                  </a:lnTo>
                  <a:lnTo>
                    <a:pt x="1858359" y="1471296"/>
                  </a:lnTo>
                  <a:lnTo>
                    <a:pt x="1858675" y="1479233"/>
                  </a:lnTo>
                  <a:lnTo>
                    <a:pt x="1858675" y="1487488"/>
                  </a:lnTo>
                  <a:lnTo>
                    <a:pt x="1858042" y="1496378"/>
                  </a:lnTo>
                  <a:lnTo>
                    <a:pt x="1856775" y="1505586"/>
                  </a:lnTo>
                  <a:lnTo>
                    <a:pt x="1857408" y="1505586"/>
                  </a:lnTo>
                  <a:lnTo>
                    <a:pt x="1858992" y="1506221"/>
                  </a:lnTo>
                  <a:lnTo>
                    <a:pt x="1861210" y="1507491"/>
                  </a:lnTo>
                  <a:lnTo>
                    <a:pt x="1864377" y="1509713"/>
                  </a:lnTo>
                  <a:lnTo>
                    <a:pt x="1865644" y="1511301"/>
                  </a:lnTo>
                  <a:lnTo>
                    <a:pt x="1866912" y="1512888"/>
                  </a:lnTo>
                  <a:lnTo>
                    <a:pt x="1868179" y="1514793"/>
                  </a:lnTo>
                  <a:lnTo>
                    <a:pt x="1869446" y="1517651"/>
                  </a:lnTo>
                  <a:lnTo>
                    <a:pt x="1870396" y="1520191"/>
                  </a:lnTo>
                  <a:lnTo>
                    <a:pt x="1871030" y="1523683"/>
                  </a:lnTo>
                  <a:lnTo>
                    <a:pt x="1871663" y="1527176"/>
                  </a:lnTo>
                  <a:lnTo>
                    <a:pt x="1871663" y="1531621"/>
                  </a:lnTo>
                  <a:lnTo>
                    <a:pt x="1871663" y="1539558"/>
                  </a:lnTo>
                  <a:lnTo>
                    <a:pt x="1871030" y="1546543"/>
                  </a:lnTo>
                  <a:lnTo>
                    <a:pt x="1870079" y="1552893"/>
                  </a:lnTo>
                  <a:lnTo>
                    <a:pt x="1868495" y="1557973"/>
                  </a:lnTo>
                  <a:lnTo>
                    <a:pt x="1866912" y="1562418"/>
                  </a:lnTo>
                  <a:lnTo>
                    <a:pt x="1865011" y="1566228"/>
                  </a:lnTo>
                  <a:lnTo>
                    <a:pt x="1863110" y="1569721"/>
                  </a:lnTo>
                  <a:lnTo>
                    <a:pt x="1860576" y="1572578"/>
                  </a:lnTo>
                  <a:lnTo>
                    <a:pt x="1858359" y="1575753"/>
                  </a:lnTo>
                  <a:lnTo>
                    <a:pt x="1857092" y="1577341"/>
                  </a:lnTo>
                  <a:lnTo>
                    <a:pt x="1855508" y="1579881"/>
                  </a:lnTo>
                  <a:lnTo>
                    <a:pt x="1854241" y="1582421"/>
                  </a:lnTo>
                  <a:lnTo>
                    <a:pt x="1853290" y="1585596"/>
                  </a:lnTo>
                  <a:lnTo>
                    <a:pt x="1852340" y="1589406"/>
                  </a:lnTo>
                  <a:lnTo>
                    <a:pt x="1851707" y="1593851"/>
                  </a:lnTo>
                  <a:lnTo>
                    <a:pt x="1851073" y="1598931"/>
                  </a:lnTo>
                  <a:lnTo>
                    <a:pt x="1850439" y="1603693"/>
                  </a:lnTo>
                  <a:lnTo>
                    <a:pt x="1848856" y="1608773"/>
                  </a:lnTo>
                  <a:lnTo>
                    <a:pt x="1847588" y="1614171"/>
                  </a:lnTo>
                  <a:lnTo>
                    <a:pt x="1846005" y="1619568"/>
                  </a:lnTo>
                  <a:lnTo>
                    <a:pt x="1844104" y="1624966"/>
                  </a:lnTo>
                  <a:lnTo>
                    <a:pt x="1839669" y="1635444"/>
                  </a:lnTo>
                  <a:lnTo>
                    <a:pt x="1834284" y="1646239"/>
                  </a:lnTo>
                  <a:lnTo>
                    <a:pt x="1831433" y="1651636"/>
                  </a:lnTo>
                  <a:lnTo>
                    <a:pt x="1827949" y="1657034"/>
                  </a:lnTo>
                  <a:lnTo>
                    <a:pt x="1824781" y="1661796"/>
                  </a:lnTo>
                  <a:lnTo>
                    <a:pt x="1821296" y="1666876"/>
                  </a:lnTo>
                  <a:lnTo>
                    <a:pt x="1817178" y="1671956"/>
                  </a:lnTo>
                  <a:lnTo>
                    <a:pt x="1813694" y="1676719"/>
                  </a:lnTo>
                  <a:lnTo>
                    <a:pt x="1809576" y="1681164"/>
                  </a:lnTo>
                  <a:lnTo>
                    <a:pt x="1805458" y="1685926"/>
                  </a:lnTo>
                  <a:lnTo>
                    <a:pt x="1801023" y="1690371"/>
                  </a:lnTo>
                  <a:lnTo>
                    <a:pt x="1796588" y="1694181"/>
                  </a:lnTo>
                  <a:lnTo>
                    <a:pt x="1791837" y="1698309"/>
                  </a:lnTo>
                  <a:lnTo>
                    <a:pt x="1787085" y="1702119"/>
                  </a:lnTo>
                  <a:lnTo>
                    <a:pt x="1782333" y="1705294"/>
                  </a:lnTo>
                  <a:lnTo>
                    <a:pt x="1777265" y="1708469"/>
                  </a:lnTo>
                  <a:lnTo>
                    <a:pt x="1771880" y="1711009"/>
                  </a:lnTo>
                  <a:lnTo>
                    <a:pt x="1767128" y="1713549"/>
                  </a:lnTo>
                  <a:lnTo>
                    <a:pt x="1761743" y="1715771"/>
                  </a:lnTo>
                  <a:lnTo>
                    <a:pt x="1756041" y="1717676"/>
                  </a:lnTo>
                  <a:lnTo>
                    <a:pt x="1750656" y="1718946"/>
                  </a:lnTo>
                  <a:lnTo>
                    <a:pt x="1744954" y="1719899"/>
                  </a:lnTo>
                  <a:lnTo>
                    <a:pt x="1739253" y="1720534"/>
                  </a:lnTo>
                  <a:lnTo>
                    <a:pt x="1733551" y="1720851"/>
                  </a:lnTo>
                  <a:lnTo>
                    <a:pt x="1728166" y="1720534"/>
                  </a:lnTo>
                  <a:lnTo>
                    <a:pt x="1722464" y="1719899"/>
                  </a:lnTo>
                  <a:lnTo>
                    <a:pt x="1716762" y="1718946"/>
                  </a:lnTo>
                  <a:lnTo>
                    <a:pt x="1711060" y="1717676"/>
                  </a:lnTo>
                  <a:lnTo>
                    <a:pt x="1705675" y="1715771"/>
                  </a:lnTo>
                  <a:lnTo>
                    <a:pt x="1700290" y="1713549"/>
                  </a:lnTo>
                  <a:lnTo>
                    <a:pt x="1694904" y="1711009"/>
                  </a:lnTo>
                  <a:lnTo>
                    <a:pt x="1690153" y="1708469"/>
                  </a:lnTo>
                  <a:lnTo>
                    <a:pt x="1685085" y="1705294"/>
                  </a:lnTo>
                  <a:lnTo>
                    <a:pt x="1680016" y="1702119"/>
                  </a:lnTo>
                  <a:lnTo>
                    <a:pt x="1675265" y="1698309"/>
                  </a:lnTo>
                  <a:lnTo>
                    <a:pt x="1670830" y="1694181"/>
                  </a:lnTo>
                  <a:lnTo>
                    <a:pt x="1666395" y="1690371"/>
                  </a:lnTo>
                  <a:lnTo>
                    <a:pt x="1661960" y="1685926"/>
                  </a:lnTo>
                  <a:lnTo>
                    <a:pt x="1657842" y="1681164"/>
                  </a:lnTo>
                  <a:lnTo>
                    <a:pt x="1653724" y="1676719"/>
                  </a:lnTo>
                  <a:lnTo>
                    <a:pt x="1649606" y="1671956"/>
                  </a:lnTo>
                  <a:lnTo>
                    <a:pt x="1646122" y="1666876"/>
                  </a:lnTo>
                  <a:lnTo>
                    <a:pt x="1642637" y="1661796"/>
                  </a:lnTo>
                  <a:lnTo>
                    <a:pt x="1639469" y="1657034"/>
                  </a:lnTo>
                  <a:lnTo>
                    <a:pt x="1635985" y="1651636"/>
                  </a:lnTo>
                  <a:lnTo>
                    <a:pt x="1633134" y="1646239"/>
                  </a:lnTo>
                  <a:lnTo>
                    <a:pt x="1627749" y="1635444"/>
                  </a:lnTo>
                  <a:lnTo>
                    <a:pt x="1623314" y="1624966"/>
                  </a:lnTo>
                  <a:lnTo>
                    <a:pt x="1621413" y="1619568"/>
                  </a:lnTo>
                  <a:lnTo>
                    <a:pt x="1619830" y="1614171"/>
                  </a:lnTo>
                  <a:lnTo>
                    <a:pt x="1618246" y="1608773"/>
                  </a:lnTo>
                  <a:lnTo>
                    <a:pt x="1616979" y="1603693"/>
                  </a:lnTo>
                  <a:lnTo>
                    <a:pt x="1616028" y="1598931"/>
                  </a:lnTo>
                  <a:lnTo>
                    <a:pt x="1615395" y="1593851"/>
                  </a:lnTo>
                  <a:lnTo>
                    <a:pt x="1614761" y="1589406"/>
                  </a:lnTo>
                  <a:lnTo>
                    <a:pt x="1614128" y="1585596"/>
                  </a:lnTo>
                  <a:lnTo>
                    <a:pt x="1612861" y="1582421"/>
                  </a:lnTo>
                  <a:lnTo>
                    <a:pt x="1611593" y="1579881"/>
                  </a:lnTo>
                  <a:lnTo>
                    <a:pt x="1610326" y="1577341"/>
                  </a:lnTo>
                  <a:lnTo>
                    <a:pt x="1609059" y="1575753"/>
                  </a:lnTo>
                  <a:lnTo>
                    <a:pt x="1606842" y="1572578"/>
                  </a:lnTo>
                  <a:lnTo>
                    <a:pt x="1604308" y="1569721"/>
                  </a:lnTo>
                  <a:lnTo>
                    <a:pt x="1602090" y="1566228"/>
                  </a:lnTo>
                  <a:lnTo>
                    <a:pt x="1600506" y="1562418"/>
                  </a:lnTo>
                  <a:lnTo>
                    <a:pt x="1598606" y="1557973"/>
                  </a:lnTo>
                  <a:lnTo>
                    <a:pt x="1597339" y="1552893"/>
                  </a:lnTo>
                  <a:lnTo>
                    <a:pt x="1596388" y="1546543"/>
                  </a:lnTo>
                  <a:lnTo>
                    <a:pt x="1595755" y="1539558"/>
                  </a:lnTo>
                  <a:lnTo>
                    <a:pt x="1595438" y="1531621"/>
                  </a:lnTo>
                  <a:lnTo>
                    <a:pt x="1595755" y="1527176"/>
                  </a:lnTo>
                  <a:lnTo>
                    <a:pt x="1596072" y="1523683"/>
                  </a:lnTo>
                  <a:lnTo>
                    <a:pt x="1596705" y="1520191"/>
                  </a:lnTo>
                  <a:lnTo>
                    <a:pt x="1597656" y="1517651"/>
                  </a:lnTo>
                  <a:lnTo>
                    <a:pt x="1598923" y="1514793"/>
                  </a:lnTo>
                  <a:lnTo>
                    <a:pt x="1600506" y="1512888"/>
                  </a:lnTo>
                  <a:lnTo>
                    <a:pt x="1601774" y="1511301"/>
                  </a:lnTo>
                  <a:lnTo>
                    <a:pt x="1603041" y="1509713"/>
                  </a:lnTo>
                  <a:lnTo>
                    <a:pt x="1605575" y="1507491"/>
                  </a:lnTo>
                  <a:lnTo>
                    <a:pt x="1608426" y="1506221"/>
                  </a:lnTo>
                  <a:lnTo>
                    <a:pt x="1610010" y="1505586"/>
                  </a:lnTo>
                  <a:lnTo>
                    <a:pt x="1610643" y="1505586"/>
                  </a:lnTo>
                  <a:lnTo>
                    <a:pt x="1609376" y="1496378"/>
                  </a:lnTo>
                  <a:lnTo>
                    <a:pt x="1608743" y="1487488"/>
                  </a:lnTo>
                  <a:lnTo>
                    <a:pt x="1608426" y="1479233"/>
                  </a:lnTo>
                  <a:lnTo>
                    <a:pt x="1609059" y="1471296"/>
                  </a:lnTo>
                  <a:lnTo>
                    <a:pt x="1610010" y="1463676"/>
                  </a:lnTo>
                  <a:lnTo>
                    <a:pt x="1611277" y="1456373"/>
                  </a:lnTo>
                  <a:lnTo>
                    <a:pt x="1613494" y="1449388"/>
                  </a:lnTo>
                  <a:lnTo>
                    <a:pt x="1616028" y="1443038"/>
                  </a:lnTo>
                  <a:lnTo>
                    <a:pt x="1618879" y="1437006"/>
                  </a:lnTo>
                  <a:lnTo>
                    <a:pt x="1622047" y="1431608"/>
                  </a:lnTo>
                  <a:lnTo>
                    <a:pt x="1625848" y="1426211"/>
                  </a:lnTo>
                  <a:lnTo>
                    <a:pt x="1629649" y="1421131"/>
                  </a:lnTo>
                  <a:lnTo>
                    <a:pt x="1634084" y="1416051"/>
                  </a:lnTo>
                  <a:lnTo>
                    <a:pt x="1638519" y="1411606"/>
                  </a:lnTo>
                  <a:lnTo>
                    <a:pt x="1643271" y="1407796"/>
                  </a:lnTo>
                  <a:lnTo>
                    <a:pt x="1648339" y="1403986"/>
                  </a:lnTo>
                  <a:lnTo>
                    <a:pt x="1653407" y="1400493"/>
                  </a:lnTo>
                  <a:lnTo>
                    <a:pt x="1658792" y="1397001"/>
                  </a:lnTo>
                  <a:lnTo>
                    <a:pt x="1664494" y="1394461"/>
                  </a:lnTo>
                  <a:lnTo>
                    <a:pt x="1670196" y="1391603"/>
                  </a:lnTo>
                  <a:lnTo>
                    <a:pt x="1675581" y="1389063"/>
                  </a:lnTo>
                  <a:lnTo>
                    <a:pt x="1681283" y="1387158"/>
                  </a:lnTo>
                  <a:lnTo>
                    <a:pt x="1686985" y="1384936"/>
                  </a:lnTo>
                  <a:lnTo>
                    <a:pt x="1692687" y="1383348"/>
                  </a:lnTo>
                  <a:lnTo>
                    <a:pt x="1703774" y="1380491"/>
                  </a:lnTo>
                  <a:lnTo>
                    <a:pt x="1714228" y="1378268"/>
                  </a:lnTo>
                  <a:lnTo>
                    <a:pt x="1724364" y="1376998"/>
                  </a:lnTo>
                  <a:lnTo>
                    <a:pt x="1733551" y="1376363"/>
                  </a:lnTo>
                  <a:close/>
                  <a:moveTo>
                    <a:pt x="1015207" y="1376363"/>
                  </a:moveTo>
                  <a:lnTo>
                    <a:pt x="1024446" y="1376998"/>
                  </a:lnTo>
                  <a:lnTo>
                    <a:pt x="1034641" y="1378268"/>
                  </a:lnTo>
                  <a:lnTo>
                    <a:pt x="1045473" y="1380491"/>
                  </a:lnTo>
                  <a:lnTo>
                    <a:pt x="1056624" y="1383348"/>
                  </a:lnTo>
                  <a:lnTo>
                    <a:pt x="1062358" y="1384936"/>
                  </a:lnTo>
                  <a:lnTo>
                    <a:pt x="1068093" y="1387158"/>
                  </a:lnTo>
                  <a:lnTo>
                    <a:pt x="1073828" y="1389063"/>
                  </a:lnTo>
                  <a:lnTo>
                    <a:pt x="1079562" y="1391603"/>
                  </a:lnTo>
                  <a:lnTo>
                    <a:pt x="1084978" y="1394461"/>
                  </a:lnTo>
                  <a:lnTo>
                    <a:pt x="1090713" y="1397001"/>
                  </a:lnTo>
                  <a:lnTo>
                    <a:pt x="1095811" y="1400493"/>
                  </a:lnTo>
                  <a:lnTo>
                    <a:pt x="1100908" y="1403986"/>
                  </a:lnTo>
                  <a:lnTo>
                    <a:pt x="1106006" y="1407796"/>
                  </a:lnTo>
                  <a:lnTo>
                    <a:pt x="1111103" y="1411606"/>
                  </a:lnTo>
                  <a:lnTo>
                    <a:pt x="1115245" y="1416051"/>
                  </a:lnTo>
                  <a:lnTo>
                    <a:pt x="1119705" y="1421131"/>
                  </a:lnTo>
                  <a:lnTo>
                    <a:pt x="1123847" y="1426211"/>
                  </a:lnTo>
                  <a:lnTo>
                    <a:pt x="1127351" y="1431608"/>
                  </a:lnTo>
                  <a:lnTo>
                    <a:pt x="1130856" y="1437006"/>
                  </a:lnTo>
                  <a:lnTo>
                    <a:pt x="1133723" y="1443038"/>
                  </a:lnTo>
                  <a:lnTo>
                    <a:pt x="1136272" y="1449388"/>
                  </a:lnTo>
                  <a:lnTo>
                    <a:pt x="1138183" y="1456373"/>
                  </a:lnTo>
                  <a:lnTo>
                    <a:pt x="1139776" y="1463676"/>
                  </a:lnTo>
                  <a:lnTo>
                    <a:pt x="1140732" y="1471296"/>
                  </a:lnTo>
                  <a:lnTo>
                    <a:pt x="1141051" y="1479233"/>
                  </a:lnTo>
                  <a:lnTo>
                    <a:pt x="1141051" y="1487488"/>
                  </a:lnTo>
                  <a:lnTo>
                    <a:pt x="1140414" y="1496378"/>
                  </a:lnTo>
                  <a:lnTo>
                    <a:pt x="1139139" y="1505586"/>
                  </a:lnTo>
                  <a:lnTo>
                    <a:pt x="1139776" y="1505586"/>
                  </a:lnTo>
                  <a:lnTo>
                    <a:pt x="1141369" y="1506221"/>
                  </a:lnTo>
                  <a:lnTo>
                    <a:pt x="1143918" y="1507491"/>
                  </a:lnTo>
                  <a:lnTo>
                    <a:pt x="1146467" y="1509713"/>
                  </a:lnTo>
                  <a:lnTo>
                    <a:pt x="1148060" y="1511301"/>
                  </a:lnTo>
                  <a:lnTo>
                    <a:pt x="1149653" y="1512888"/>
                  </a:lnTo>
                  <a:lnTo>
                    <a:pt x="1150609" y="1514793"/>
                  </a:lnTo>
                  <a:lnTo>
                    <a:pt x="1151883" y="1517651"/>
                  </a:lnTo>
                  <a:lnTo>
                    <a:pt x="1152839" y="1520191"/>
                  </a:lnTo>
                  <a:lnTo>
                    <a:pt x="1153476" y="1523683"/>
                  </a:lnTo>
                  <a:lnTo>
                    <a:pt x="1153795" y="1527176"/>
                  </a:lnTo>
                  <a:lnTo>
                    <a:pt x="1154113" y="1531621"/>
                  </a:lnTo>
                  <a:lnTo>
                    <a:pt x="1153795" y="1539558"/>
                  </a:lnTo>
                  <a:lnTo>
                    <a:pt x="1153157" y="1546543"/>
                  </a:lnTo>
                  <a:lnTo>
                    <a:pt x="1152202" y="1552893"/>
                  </a:lnTo>
                  <a:lnTo>
                    <a:pt x="1150927" y="1557973"/>
                  </a:lnTo>
                  <a:lnTo>
                    <a:pt x="1149653" y="1562418"/>
                  </a:lnTo>
                  <a:lnTo>
                    <a:pt x="1147423" y="1566228"/>
                  </a:lnTo>
                  <a:lnTo>
                    <a:pt x="1145193" y="1569721"/>
                  </a:lnTo>
                  <a:lnTo>
                    <a:pt x="1142962" y="1572578"/>
                  </a:lnTo>
                  <a:lnTo>
                    <a:pt x="1140414" y="1575753"/>
                  </a:lnTo>
                  <a:lnTo>
                    <a:pt x="1139139" y="1577341"/>
                  </a:lnTo>
                  <a:lnTo>
                    <a:pt x="1137865" y="1579881"/>
                  </a:lnTo>
                  <a:lnTo>
                    <a:pt x="1136909" y="1582421"/>
                  </a:lnTo>
                  <a:lnTo>
                    <a:pt x="1135953" y="1585596"/>
                  </a:lnTo>
                  <a:lnTo>
                    <a:pt x="1134679" y="1589406"/>
                  </a:lnTo>
                  <a:lnTo>
                    <a:pt x="1134042" y="1593851"/>
                  </a:lnTo>
                  <a:lnTo>
                    <a:pt x="1133405" y="1598931"/>
                  </a:lnTo>
                  <a:lnTo>
                    <a:pt x="1132449" y="1603693"/>
                  </a:lnTo>
                  <a:lnTo>
                    <a:pt x="1131493" y="1608773"/>
                  </a:lnTo>
                  <a:lnTo>
                    <a:pt x="1129900" y="1614171"/>
                  </a:lnTo>
                  <a:lnTo>
                    <a:pt x="1127989" y="1619568"/>
                  </a:lnTo>
                  <a:lnTo>
                    <a:pt x="1126396" y="1624966"/>
                  </a:lnTo>
                  <a:lnTo>
                    <a:pt x="1121617" y="1635444"/>
                  </a:lnTo>
                  <a:lnTo>
                    <a:pt x="1116519" y="1646239"/>
                  </a:lnTo>
                  <a:lnTo>
                    <a:pt x="1113333" y="1651636"/>
                  </a:lnTo>
                  <a:lnTo>
                    <a:pt x="1110466" y="1657034"/>
                  </a:lnTo>
                  <a:lnTo>
                    <a:pt x="1106961" y="1661796"/>
                  </a:lnTo>
                  <a:lnTo>
                    <a:pt x="1103457" y="1666876"/>
                  </a:lnTo>
                  <a:lnTo>
                    <a:pt x="1099634" y="1671956"/>
                  </a:lnTo>
                  <a:lnTo>
                    <a:pt x="1095492" y="1676719"/>
                  </a:lnTo>
                  <a:lnTo>
                    <a:pt x="1091669" y="1681164"/>
                  </a:lnTo>
                  <a:lnTo>
                    <a:pt x="1087527" y="1685926"/>
                  </a:lnTo>
                  <a:lnTo>
                    <a:pt x="1083067" y="1690371"/>
                  </a:lnTo>
                  <a:lnTo>
                    <a:pt x="1078607" y="1694181"/>
                  </a:lnTo>
                  <a:lnTo>
                    <a:pt x="1073828" y="1698309"/>
                  </a:lnTo>
                  <a:lnTo>
                    <a:pt x="1069049" y="1702119"/>
                  </a:lnTo>
                  <a:lnTo>
                    <a:pt x="1063951" y="1705294"/>
                  </a:lnTo>
                  <a:lnTo>
                    <a:pt x="1059172" y="1708469"/>
                  </a:lnTo>
                  <a:lnTo>
                    <a:pt x="1054075" y="1711009"/>
                  </a:lnTo>
                  <a:lnTo>
                    <a:pt x="1048659" y="1713549"/>
                  </a:lnTo>
                  <a:lnTo>
                    <a:pt x="1043243" y="1715771"/>
                  </a:lnTo>
                  <a:lnTo>
                    <a:pt x="1037827" y="1717676"/>
                  </a:lnTo>
                  <a:lnTo>
                    <a:pt x="1032411" y="1718946"/>
                  </a:lnTo>
                  <a:lnTo>
                    <a:pt x="1026995" y="1719899"/>
                  </a:lnTo>
                  <a:lnTo>
                    <a:pt x="1020941" y="1720534"/>
                  </a:lnTo>
                  <a:lnTo>
                    <a:pt x="1015207" y="1720851"/>
                  </a:lnTo>
                  <a:lnTo>
                    <a:pt x="1009472" y="1720534"/>
                  </a:lnTo>
                  <a:lnTo>
                    <a:pt x="1003737" y="1719899"/>
                  </a:lnTo>
                  <a:lnTo>
                    <a:pt x="998003" y="1718946"/>
                  </a:lnTo>
                  <a:lnTo>
                    <a:pt x="992587" y="1717676"/>
                  </a:lnTo>
                  <a:lnTo>
                    <a:pt x="987489" y="1715771"/>
                  </a:lnTo>
                  <a:lnTo>
                    <a:pt x="982073" y="1713549"/>
                  </a:lnTo>
                  <a:lnTo>
                    <a:pt x="976657" y="1711009"/>
                  </a:lnTo>
                  <a:lnTo>
                    <a:pt x="971559" y="1708469"/>
                  </a:lnTo>
                  <a:lnTo>
                    <a:pt x="966462" y="1705294"/>
                  </a:lnTo>
                  <a:lnTo>
                    <a:pt x="961683" y="1702119"/>
                  </a:lnTo>
                  <a:lnTo>
                    <a:pt x="956904" y="1698309"/>
                  </a:lnTo>
                  <a:lnTo>
                    <a:pt x="952125" y="1694181"/>
                  </a:lnTo>
                  <a:lnTo>
                    <a:pt x="947346" y="1690371"/>
                  </a:lnTo>
                  <a:lnTo>
                    <a:pt x="943204" y="1685926"/>
                  </a:lnTo>
                  <a:lnTo>
                    <a:pt x="939063" y="1681164"/>
                  </a:lnTo>
                  <a:lnTo>
                    <a:pt x="934602" y="1676719"/>
                  </a:lnTo>
                  <a:lnTo>
                    <a:pt x="931098" y="1671956"/>
                  </a:lnTo>
                  <a:lnTo>
                    <a:pt x="927275" y="1666876"/>
                  </a:lnTo>
                  <a:lnTo>
                    <a:pt x="923770" y="1661796"/>
                  </a:lnTo>
                  <a:lnTo>
                    <a:pt x="920266" y="1657034"/>
                  </a:lnTo>
                  <a:lnTo>
                    <a:pt x="914212" y="1646239"/>
                  </a:lnTo>
                  <a:lnTo>
                    <a:pt x="908796" y="1635444"/>
                  </a:lnTo>
                  <a:lnTo>
                    <a:pt x="904336" y="1624966"/>
                  </a:lnTo>
                  <a:lnTo>
                    <a:pt x="902424" y="1619568"/>
                  </a:lnTo>
                  <a:lnTo>
                    <a:pt x="900832" y="1614171"/>
                  </a:lnTo>
                  <a:lnTo>
                    <a:pt x="899239" y="1608773"/>
                  </a:lnTo>
                  <a:lnTo>
                    <a:pt x="898283" y="1603693"/>
                  </a:lnTo>
                  <a:lnTo>
                    <a:pt x="897327" y="1598931"/>
                  </a:lnTo>
                  <a:lnTo>
                    <a:pt x="896690" y="1593851"/>
                  </a:lnTo>
                  <a:lnTo>
                    <a:pt x="895734" y="1589406"/>
                  </a:lnTo>
                  <a:lnTo>
                    <a:pt x="894778" y="1585596"/>
                  </a:lnTo>
                  <a:lnTo>
                    <a:pt x="893822" y="1582421"/>
                  </a:lnTo>
                  <a:lnTo>
                    <a:pt x="892548" y="1579881"/>
                  </a:lnTo>
                  <a:lnTo>
                    <a:pt x="891592" y="1577341"/>
                  </a:lnTo>
                  <a:lnTo>
                    <a:pt x="890318" y="1575753"/>
                  </a:lnTo>
                  <a:lnTo>
                    <a:pt x="887451" y="1572578"/>
                  </a:lnTo>
                  <a:lnTo>
                    <a:pt x="885220" y="1569721"/>
                  </a:lnTo>
                  <a:lnTo>
                    <a:pt x="882990" y="1566228"/>
                  </a:lnTo>
                  <a:lnTo>
                    <a:pt x="881079" y="1562418"/>
                  </a:lnTo>
                  <a:lnTo>
                    <a:pt x="879486" y="1557973"/>
                  </a:lnTo>
                  <a:lnTo>
                    <a:pt x="878211" y="1552893"/>
                  </a:lnTo>
                  <a:lnTo>
                    <a:pt x="877256" y="1546543"/>
                  </a:lnTo>
                  <a:lnTo>
                    <a:pt x="876300" y="1539558"/>
                  </a:lnTo>
                  <a:lnTo>
                    <a:pt x="876300" y="1531621"/>
                  </a:lnTo>
                  <a:lnTo>
                    <a:pt x="876300" y="1527176"/>
                  </a:lnTo>
                  <a:lnTo>
                    <a:pt x="877256" y="1523683"/>
                  </a:lnTo>
                  <a:lnTo>
                    <a:pt x="877893" y="1520191"/>
                  </a:lnTo>
                  <a:lnTo>
                    <a:pt x="878849" y="1517651"/>
                  </a:lnTo>
                  <a:lnTo>
                    <a:pt x="879804" y="1514793"/>
                  </a:lnTo>
                  <a:lnTo>
                    <a:pt x="881079" y="1512888"/>
                  </a:lnTo>
                  <a:lnTo>
                    <a:pt x="882353" y="1511301"/>
                  </a:lnTo>
                  <a:lnTo>
                    <a:pt x="883946" y="1509713"/>
                  </a:lnTo>
                  <a:lnTo>
                    <a:pt x="886813" y="1507491"/>
                  </a:lnTo>
                  <a:lnTo>
                    <a:pt x="889044" y="1506221"/>
                  </a:lnTo>
                  <a:lnTo>
                    <a:pt x="890955" y="1505586"/>
                  </a:lnTo>
                  <a:lnTo>
                    <a:pt x="891592" y="1505586"/>
                  </a:lnTo>
                  <a:lnTo>
                    <a:pt x="890318" y="1496378"/>
                  </a:lnTo>
                  <a:lnTo>
                    <a:pt x="889362" y="1487488"/>
                  </a:lnTo>
                  <a:lnTo>
                    <a:pt x="889362" y="1479233"/>
                  </a:lnTo>
                  <a:lnTo>
                    <a:pt x="889999" y="1471296"/>
                  </a:lnTo>
                  <a:lnTo>
                    <a:pt x="890955" y="1463676"/>
                  </a:lnTo>
                  <a:lnTo>
                    <a:pt x="892548" y="1456373"/>
                  </a:lnTo>
                  <a:lnTo>
                    <a:pt x="894460" y="1449388"/>
                  </a:lnTo>
                  <a:lnTo>
                    <a:pt x="897008" y="1443038"/>
                  </a:lnTo>
                  <a:lnTo>
                    <a:pt x="899876" y="1437006"/>
                  </a:lnTo>
                  <a:lnTo>
                    <a:pt x="903380" y="1431608"/>
                  </a:lnTo>
                  <a:lnTo>
                    <a:pt x="906885" y="1426211"/>
                  </a:lnTo>
                  <a:lnTo>
                    <a:pt x="910708" y="1421131"/>
                  </a:lnTo>
                  <a:lnTo>
                    <a:pt x="914850" y="1416051"/>
                  </a:lnTo>
                  <a:lnTo>
                    <a:pt x="919629" y="1411606"/>
                  </a:lnTo>
                  <a:lnTo>
                    <a:pt x="924407" y="1407796"/>
                  </a:lnTo>
                  <a:lnTo>
                    <a:pt x="929505" y="1403986"/>
                  </a:lnTo>
                  <a:lnTo>
                    <a:pt x="934602" y="1400493"/>
                  </a:lnTo>
                  <a:lnTo>
                    <a:pt x="940018" y="1397001"/>
                  </a:lnTo>
                  <a:lnTo>
                    <a:pt x="945435" y="1394461"/>
                  </a:lnTo>
                  <a:lnTo>
                    <a:pt x="951169" y="1391603"/>
                  </a:lnTo>
                  <a:lnTo>
                    <a:pt x="956904" y="1389063"/>
                  </a:lnTo>
                  <a:lnTo>
                    <a:pt x="962639" y="1387158"/>
                  </a:lnTo>
                  <a:lnTo>
                    <a:pt x="968373" y="1384936"/>
                  </a:lnTo>
                  <a:lnTo>
                    <a:pt x="974108" y="1383348"/>
                  </a:lnTo>
                  <a:lnTo>
                    <a:pt x="985259" y="1380491"/>
                  </a:lnTo>
                  <a:lnTo>
                    <a:pt x="996091" y="1378268"/>
                  </a:lnTo>
                  <a:lnTo>
                    <a:pt x="1006286" y="1376998"/>
                  </a:lnTo>
                  <a:lnTo>
                    <a:pt x="1015207" y="1376363"/>
                  </a:lnTo>
                  <a:close/>
                  <a:moveTo>
                    <a:pt x="297497" y="1376363"/>
                  </a:moveTo>
                  <a:lnTo>
                    <a:pt x="306726" y="1376998"/>
                  </a:lnTo>
                  <a:lnTo>
                    <a:pt x="316591" y="1378268"/>
                  </a:lnTo>
                  <a:lnTo>
                    <a:pt x="327729" y="1380491"/>
                  </a:lnTo>
                  <a:lnTo>
                    <a:pt x="338867" y="1383348"/>
                  </a:lnTo>
                  <a:lnTo>
                    <a:pt x="344595" y="1384936"/>
                  </a:lnTo>
                  <a:lnTo>
                    <a:pt x="350323" y="1387158"/>
                  </a:lnTo>
                  <a:lnTo>
                    <a:pt x="355733" y="1389063"/>
                  </a:lnTo>
                  <a:lnTo>
                    <a:pt x="361461" y="1391603"/>
                  </a:lnTo>
                  <a:lnTo>
                    <a:pt x="367189" y="1394461"/>
                  </a:lnTo>
                  <a:lnTo>
                    <a:pt x="372599" y="1397001"/>
                  </a:lnTo>
                  <a:lnTo>
                    <a:pt x="378009" y="1400493"/>
                  </a:lnTo>
                  <a:lnTo>
                    <a:pt x="383419" y="1403986"/>
                  </a:lnTo>
                  <a:lnTo>
                    <a:pt x="388510" y="1407796"/>
                  </a:lnTo>
                  <a:lnTo>
                    <a:pt x="392966" y="1411606"/>
                  </a:lnTo>
                  <a:lnTo>
                    <a:pt x="397739" y="1416051"/>
                  </a:lnTo>
                  <a:lnTo>
                    <a:pt x="402194" y="1421131"/>
                  </a:lnTo>
                  <a:lnTo>
                    <a:pt x="406013" y="1426211"/>
                  </a:lnTo>
                  <a:lnTo>
                    <a:pt x="409832" y="1431608"/>
                  </a:lnTo>
                  <a:lnTo>
                    <a:pt x="412696" y="1437006"/>
                  </a:lnTo>
                  <a:lnTo>
                    <a:pt x="415878" y="1443038"/>
                  </a:lnTo>
                  <a:lnTo>
                    <a:pt x="418106" y="1449388"/>
                  </a:lnTo>
                  <a:lnTo>
                    <a:pt x="420015" y="1456373"/>
                  </a:lnTo>
                  <a:lnTo>
                    <a:pt x="421924" y="1463676"/>
                  </a:lnTo>
                  <a:lnTo>
                    <a:pt x="422879" y="1471296"/>
                  </a:lnTo>
                  <a:lnTo>
                    <a:pt x="423197" y="1479233"/>
                  </a:lnTo>
                  <a:lnTo>
                    <a:pt x="423197" y="1487488"/>
                  </a:lnTo>
                  <a:lnTo>
                    <a:pt x="422561" y="1496378"/>
                  </a:lnTo>
                  <a:lnTo>
                    <a:pt x="421288" y="1505586"/>
                  </a:lnTo>
                  <a:lnTo>
                    <a:pt x="421924" y="1505586"/>
                  </a:lnTo>
                  <a:lnTo>
                    <a:pt x="423516" y="1506221"/>
                  </a:lnTo>
                  <a:lnTo>
                    <a:pt x="426061" y="1507491"/>
                  </a:lnTo>
                  <a:lnTo>
                    <a:pt x="428925" y="1509713"/>
                  </a:lnTo>
                  <a:lnTo>
                    <a:pt x="430198" y="1511301"/>
                  </a:lnTo>
                  <a:lnTo>
                    <a:pt x="431471" y="1512888"/>
                  </a:lnTo>
                  <a:lnTo>
                    <a:pt x="432744" y="1514793"/>
                  </a:lnTo>
                  <a:lnTo>
                    <a:pt x="434017" y="1517651"/>
                  </a:lnTo>
                  <a:lnTo>
                    <a:pt x="434972" y="1520191"/>
                  </a:lnTo>
                  <a:lnTo>
                    <a:pt x="435926" y="1523683"/>
                  </a:lnTo>
                  <a:lnTo>
                    <a:pt x="436245" y="1527176"/>
                  </a:lnTo>
                  <a:lnTo>
                    <a:pt x="436563" y="1531621"/>
                  </a:lnTo>
                  <a:lnTo>
                    <a:pt x="436245" y="1539558"/>
                  </a:lnTo>
                  <a:lnTo>
                    <a:pt x="435608" y="1546543"/>
                  </a:lnTo>
                  <a:lnTo>
                    <a:pt x="434653" y="1552893"/>
                  </a:lnTo>
                  <a:lnTo>
                    <a:pt x="433062" y="1557973"/>
                  </a:lnTo>
                  <a:lnTo>
                    <a:pt x="431471" y="1562418"/>
                  </a:lnTo>
                  <a:lnTo>
                    <a:pt x="429562" y="1566228"/>
                  </a:lnTo>
                  <a:lnTo>
                    <a:pt x="427652" y="1569721"/>
                  </a:lnTo>
                  <a:lnTo>
                    <a:pt x="425107" y="1572578"/>
                  </a:lnTo>
                  <a:lnTo>
                    <a:pt x="422879" y="1575753"/>
                  </a:lnTo>
                  <a:lnTo>
                    <a:pt x="421606" y="1577341"/>
                  </a:lnTo>
                  <a:lnTo>
                    <a:pt x="420015" y="1579881"/>
                  </a:lnTo>
                  <a:lnTo>
                    <a:pt x="418742" y="1582421"/>
                  </a:lnTo>
                  <a:lnTo>
                    <a:pt x="417787" y="1585596"/>
                  </a:lnTo>
                  <a:lnTo>
                    <a:pt x="416833" y="1589406"/>
                  </a:lnTo>
                  <a:lnTo>
                    <a:pt x="416515" y="1593851"/>
                  </a:lnTo>
                  <a:lnTo>
                    <a:pt x="415560" y="1598931"/>
                  </a:lnTo>
                  <a:lnTo>
                    <a:pt x="414923" y="1603693"/>
                  </a:lnTo>
                  <a:lnTo>
                    <a:pt x="413332" y="1608773"/>
                  </a:lnTo>
                  <a:lnTo>
                    <a:pt x="412059" y="1614171"/>
                  </a:lnTo>
                  <a:lnTo>
                    <a:pt x="410468" y="1619568"/>
                  </a:lnTo>
                  <a:lnTo>
                    <a:pt x="408559" y="1624966"/>
                  </a:lnTo>
                  <a:lnTo>
                    <a:pt x="404104" y="1635444"/>
                  </a:lnTo>
                  <a:lnTo>
                    <a:pt x="398694" y="1646239"/>
                  </a:lnTo>
                  <a:lnTo>
                    <a:pt x="395830" y="1651636"/>
                  </a:lnTo>
                  <a:lnTo>
                    <a:pt x="392329" y="1657034"/>
                  </a:lnTo>
                  <a:lnTo>
                    <a:pt x="389147" y="1661796"/>
                  </a:lnTo>
                  <a:lnTo>
                    <a:pt x="385646" y="1666876"/>
                  </a:lnTo>
                  <a:lnTo>
                    <a:pt x="381509" y="1671956"/>
                  </a:lnTo>
                  <a:lnTo>
                    <a:pt x="378009" y="1676719"/>
                  </a:lnTo>
                  <a:lnTo>
                    <a:pt x="373872" y="1681164"/>
                  </a:lnTo>
                  <a:lnTo>
                    <a:pt x="369735" y="1685926"/>
                  </a:lnTo>
                  <a:lnTo>
                    <a:pt x="365280" y="1690371"/>
                  </a:lnTo>
                  <a:lnTo>
                    <a:pt x="360825" y="1694181"/>
                  </a:lnTo>
                  <a:lnTo>
                    <a:pt x="356369" y="1698309"/>
                  </a:lnTo>
                  <a:lnTo>
                    <a:pt x="351278" y="1702119"/>
                  </a:lnTo>
                  <a:lnTo>
                    <a:pt x="346504" y="1705294"/>
                  </a:lnTo>
                  <a:lnTo>
                    <a:pt x="341413" y="1708469"/>
                  </a:lnTo>
                  <a:lnTo>
                    <a:pt x="336003" y="1711009"/>
                  </a:lnTo>
                  <a:lnTo>
                    <a:pt x="331229" y="1713549"/>
                  </a:lnTo>
                  <a:lnTo>
                    <a:pt x="325820" y="1715771"/>
                  </a:lnTo>
                  <a:lnTo>
                    <a:pt x="320092" y="1717676"/>
                  </a:lnTo>
                  <a:lnTo>
                    <a:pt x="314682" y="1718946"/>
                  </a:lnTo>
                  <a:lnTo>
                    <a:pt x="308954" y="1719899"/>
                  </a:lnTo>
                  <a:lnTo>
                    <a:pt x="303225" y="1720534"/>
                  </a:lnTo>
                  <a:lnTo>
                    <a:pt x="297497" y="1720851"/>
                  </a:lnTo>
                  <a:lnTo>
                    <a:pt x="292087" y="1720534"/>
                  </a:lnTo>
                  <a:lnTo>
                    <a:pt x="286359" y="1719899"/>
                  </a:lnTo>
                  <a:lnTo>
                    <a:pt x="280631" y="1718946"/>
                  </a:lnTo>
                  <a:lnTo>
                    <a:pt x="274903" y="1717676"/>
                  </a:lnTo>
                  <a:lnTo>
                    <a:pt x="269493" y="1715771"/>
                  </a:lnTo>
                  <a:lnTo>
                    <a:pt x="264083" y="1713549"/>
                  </a:lnTo>
                  <a:lnTo>
                    <a:pt x="258674" y="1711009"/>
                  </a:lnTo>
                  <a:lnTo>
                    <a:pt x="253900" y="1708469"/>
                  </a:lnTo>
                  <a:lnTo>
                    <a:pt x="248808" y="1705294"/>
                  </a:lnTo>
                  <a:lnTo>
                    <a:pt x="243717" y="1702119"/>
                  </a:lnTo>
                  <a:lnTo>
                    <a:pt x="238943" y="1698309"/>
                  </a:lnTo>
                  <a:lnTo>
                    <a:pt x="234488" y="1694181"/>
                  </a:lnTo>
                  <a:lnTo>
                    <a:pt x="230033" y="1690371"/>
                  </a:lnTo>
                  <a:lnTo>
                    <a:pt x="225578" y="1685926"/>
                  </a:lnTo>
                  <a:lnTo>
                    <a:pt x="221441" y="1681164"/>
                  </a:lnTo>
                  <a:lnTo>
                    <a:pt x="217304" y="1676719"/>
                  </a:lnTo>
                  <a:lnTo>
                    <a:pt x="213167" y="1671956"/>
                  </a:lnTo>
                  <a:lnTo>
                    <a:pt x="209666" y="1666876"/>
                  </a:lnTo>
                  <a:lnTo>
                    <a:pt x="206166" y="1661796"/>
                  </a:lnTo>
                  <a:lnTo>
                    <a:pt x="202984" y="1657034"/>
                  </a:lnTo>
                  <a:lnTo>
                    <a:pt x="196619" y="1646239"/>
                  </a:lnTo>
                  <a:lnTo>
                    <a:pt x="191209" y="1635444"/>
                  </a:lnTo>
                  <a:lnTo>
                    <a:pt x="186754" y="1624966"/>
                  </a:lnTo>
                  <a:lnTo>
                    <a:pt x="184845" y="1619568"/>
                  </a:lnTo>
                  <a:lnTo>
                    <a:pt x="183253" y="1614171"/>
                  </a:lnTo>
                  <a:lnTo>
                    <a:pt x="181981" y="1608773"/>
                  </a:lnTo>
                  <a:lnTo>
                    <a:pt x="180389" y="1603693"/>
                  </a:lnTo>
                  <a:lnTo>
                    <a:pt x="179435" y="1598931"/>
                  </a:lnTo>
                  <a:lnTo>
                    <a:pt x="178798" y="1593851"/>
                  </a:lnTo>
                  <a:lnTo>
                    <a:pt x="178162" y="1589406"/>
                  </a:lnTo>
                  <a:lnTo>
                    <a:pt x="177525" y="1585596"/>
                  </a:lnTo>
                  <a:lnTo>
                    <a:pt x="176252" y="1582421"/>
                  </a:lnTo>
                  <a:lnTo>
                    <a:pt x="174980" y="1579881"/>
                  </a:lnTo>
                  <a:lnTo>
                    <a:pt x="173707" y="1577341"/>
                  </a:lnTo>
                  <a:lnTo>
                    <a:pt x="172434" y="1575753"/>
                  </a:lnTo>
                  <a:lnTo>
                    <a:pt x="170206" y="1572578"/>
                  </a:lnTo>
                  <a:lnTo>
                    <a:pt x="167660" y="1569721"/>
                  </a:lnTo>
                  <a:lnTo>
                    <a:pt x="165433" y="1566228"/>
                  </a:lnTo>
                  <a:lnTo>
                    <a:pt x="163842" y="1562418"/>
                  </a:lnTo>
                  <a:lnTo>
                    <a:pt x="161932" y="1557973"/>
                  </a:lnTo>
                  <a:lnTo>
                    <a:pt x="160659" y="1552893"/>
                  </a:lnTo>
                  <a:lnTo>
                    <a:pt x="159705" y="1546543"/>
                  </a:lnTo>
                  <a:lnTo>
                    <a:pt x="159068" y="1539558"/>
                  </a:lnTo>
                  <a:lnTo>
                    <a:pt x="158750" y="1531621"/>
                  </a:lnTo>
                  <a:lnTo>
                    <a:pt x="159068" y="1527176"/>
                  </a:lnTo>
                  <a:lnTo>
                    <a:pt x="159386" y="1523683"/>
                  </a:lnTo>
                  <a:lnTo>
                    <a:pt x="160023" y="1520191"/>
                  </a:lnTo>
                  <a:lnTo>
                    <a:pt x="160978" y="1517651"/>
                  </a:lnTo>
                  <a:lnTo>
                    <a:pt x="162569" y="1514793"/>
                  </a:lnTo>
                  <a:lnTo>
                    <a:pt x="163842" y="1512888"/>
                  </a:lnTo>
                  <a:lnTo>
                    <a:pt x="165114" y="1511301"/>
                  </a:lnTo>
                  <a:lnTo>
                    <a:pt x="166387" y="1509713"/>
                  </a:lnTo>
                  <a:lnTo>
                    <a:pt x="169251" y="1507491"/>
                  </a:lnTo>
                  <a:lnTo>
                    <a:pt x="171797" y="1506221"/>
                  </a:lnTo>
                  <a:lnTo>
                    <a:pt x="173388" y="1505586"/>
                  </a:lnTo>
                  <a:lnTo>
                    <a:pt x="174025" y="1505586"/>
                  </a:lnTo>
                  <a:lnTo>
                    <a:pt x="172752" y="1496378"/>
                  </a:lnTo>
                  <a:lnTo>
                    <a:pt x="172116" y="1487488"/>
                  </a:lnTo>
                  <a:lnTo>
                    <a:pt x="171797" y="1479233"/>
                  </a:lnTo>
                  <a:lnTo>
                    <a:pt x="172434" y="1471296"/>
                  </a:lnTo>
                  <a:lnTo>
                    <a:pt x="173388" y="1463676"/>
                  </a:lnTo>
                  <a:lnTo>
                    <a:pt x="174661" y="1456373"/>
                  </a:lnTo>
                  <a:lnTo>
                    <a:pt x="176889" y="1449388"/>
                  </a:lnTo>
                  <a:lnTo>
                    <a:pt x="179435" y="1443038"/>
                  </a:lnTo>
                  <a:lnTo>
                    <a:pt x="182299" y="1437006"/>
                  </a:lnTo>
                  <a:lnTo>
                    <a:pt x="185481" y="1431608"/>
                  </a:lnTo>
                  <a:lnTo>
                    <a:pt x="189300" y="1426211"/>
                  </a:lnTo>
                  <a:lnTo>
                    <a:pt x="193119" y="1421131"/>
                  </a:lnTo>
                  <a:lnTo>
                    <a:pt x="197574" y="1416051"/>
                  </a:lnTo>
                  <a:lnTo>
                    <a:pt x="202029" y="1411606"/>
                  </a:lnTo>
                  <a:lnTo>
                    <a:pt x="206802" y="1407796"/>
                  </a:lnTo>
                  <a:lnTo>
                    <a:pt x="211894" y="1403986"/>
                  </a:lnTo>
                  <a:lnTo>
                    <a:pt x="216986" y="1400493"/>
                  </a:lnTo>
                  <a:lnTo>
                    <a:pt x="222396" y="1397001"/>
                  </a:lnTo>
                  <a:lnTo>
                    <a:pt x="228124" y="1394461"/>
                  </a:lnTo>
                  <a:lnTo>
                    <a:pt x="233852" y="1391603"/>
                  </a:lnTo>
                  <a:lnTo>
                    <a:pt x="239262" y="1389063"/>
                  </a:lnTo>
                  <a:lnTo>
                    <a:pt x="244990" y="1387158"/>
                  </a:lnTo>
                  <a:lnTo>
                    <a:pt x="250718" y="1384936"/>
                  </a:lnTo>
                  <a:lnTo>
                    <a:pt x="256446" y="1383348"/>
                  </a:lnTo>
                  <a:lnTo>
                    <a:pt x="267584" y="1380491"/>
                  </a:lnTo>
                  <a:lnTo>
                    <a:pt x="278085" y="1378268"/>
                  </a:lnTo>
                  <a:lnTo>
                    <a:pt x="288269" y="1376998"/>
                  </a:lnTo>
                  <a:lnTo>
                    <a:pt x="297497" y="1376363"/>
                  </a:lnTo>
                  <a:close/>
                  <a:moveTo>
                    <a:pt x="1006793" y="977900"/>
                  </a:moveTo>
                  <a:lnTo>
                    <a:pt x="1009651" y="977900"/>
                  </a:lnTo>
                  <a:lnTo>
                    <a:pt x="1012508" y="977900"/>
                  </a:lnTo>
                  <a:lnTo>
                    <a:pt x="1015683" y="978536"/>
                  </a:lnTo>
                  <a:lnTo>
                    <a:pt x="1018541" y="979173"/>
                  </a:lnTo>
                  <a:lnTo>
                    <a:pt x="1021398" y="980445"/>
                  </a:lnTo>
                  <a:lnTo>
                    <a:pt x="1023938" y="981718"/>
                  </a:lnTo>
                  <a:lnTo>
                    <a:pt x="1026478" y="982990"/>
                  </a:lnTo>
                  <a:lnTo>
                    <a:pt x="1028701" y="984581"/>
                  </a:lnTo>
                  <a:lnTo>
                    <a:pt x="1030923" y="986807"/>
                  </a:lnTo>
                  <a:lnTo>
                    <a:pt x="1032828" y="989034"/>
                  </a:lnTo>
                  <a:lnTo>
                    <a:pt x="1034733" y="991261"/>
                  </a:lnTo>
                  <a:lnTo>
                    <a:pt x="1036003" y="993806"/>
                  </a:lnTo>
                  <a:lnTo>
                    <a:pt x="1037273" y="996351"/>
                  </a:lnTo>
                  <a:lnTo>
                    <a:pt x="1038226" y="998896"/>
                  </a:lnTo>
                  <a:lnTo>
                    <a:pt x="1039178" y="1002077"/>
                  </a:lnTo>
                  <a:lnTo>
                    <a:pt x="1039496" y="1004940"/>
                  </a:lnTo>
                  <a:lnTo>
                    <a:pt x="1039813" y="1008121"/>
                  </a:lnTo>
                  <a:lnTo>
                    <a:pt x="1039813" y="1276292"/>
                  </a:lnTo>
                  <a:lnTo>
                    <a:pt x="1039496" y="1279473"/>
                  </a:lnTo>
                  <a:lnTo>
                    <a:pt x="1039178" y="1282336"/>
                  </a:lnTo>
                  <a:lnTo>
                    <a:pt x="1038226" y="1285199"/>
                  </a:lnTo>
                  <a:lnTo>
                    <a:pt x="1037273" y="1288062"/>
                  </a:lnTo>
                  <a:lnTo>
                    <a:pt x="1036003" y="1290925"/>
                  </a:lnTo>
                  <a:lnTo>
                    <a:pt x="1034733" y="1293152"/>
                  </a:lnTo>
                  <a:lnTo>
                    <a:pt x="1032828" y="1295379"/>
                  </a:lnTo>
                  <a:lnTo>
                    <a:pt x="1030923" y="1297606"/>
                  </a:lnTo>
                  <a:lnTo>
                    <a:pt x="1028701" y="1299515"/>
                  </a:lnTo>
                  <a:lnTo>
                    <a:pt x="1026478" y="1301105"/>
                  </a:lnTo>
                  <a:lnTo>
                    <a:pt x="1023938" y="1303014"/>
                  </a:lnTo>
                  <a:lnTo>
                    <a:pt x="1021398" y="1304286"/>
                  </a:lnTo>
                  <a:lnTo>
                    <a:pt x="1018541" y="1305241"/>
                  </a:lnTo>
                  <a:lnTo>
                    <a:pt x="1015683" y="1305877"/>
                  </a:lnTo>
                  <a:lnTo>
                    <a:pt x="1012508" y="1306195"/>
                  </a:lnTo>
                  <a:lnTo>
                    <a:pt x="1009651" y="1306513"/>
                  </a:lnTo>
                  <a:lnTo>
                    <a:pt x="1006793" y="1306195"/>
                  </a:lnTo>
                  <a:lnTo>
                    <a:pt x="1003618" y="1305877"/>
                  </a:lnTo>
                  <a:lnTo>
                    <a:pt x="1000761" y="1305241"/>
                  </a:lnTo>
                  <a:lnTo>
                    <a:pt x="997903" y="1304286"/>
                  </a:lnTo>
                  <a:lnTo>
                    <a:pt x="995363" y="1303014"/>
                  </a:lnTo>
                  <a:lnTo>
                    <a:pt x="992506" y="1301105"/>
                  </a:lnTo>
                  <a:lnTo>
                    <a:pt x="990601" y="1299515"/>
                  </a:lnTo>
                  <a:lnTo>
                    <a:pt x="988378" y="1297606"/>
                  </a:lnTo>
                  <a:lnTo>
                    <a:pt x="986156" y="1295379"/>
                  </a:lnTo>
                  <a:lnTo>
                    <a:pt x="984568" y="1293152"/>
                  </a:lnTo>
                  <a:lnTo>
                    <a:pt x="983298" y="1290925"/>
                  </a:lnTo>
                  <a:lnTo>
                    <a:pt x="982028" y="1288062"/>
                  </a:lnTo>
                  <a:lnTo>
                    <a:pt x="981076" y="1285199"/>
                  </a:lnTo>
                  <a:lnTo>
                    <a:pt x="979806" y="1282336"/>
                  </a:lnTo>
                  <a:lnTo>
                    <a:pt x="979488" y="1279473"/>
                  </a:lnTo>
                  <a:lnTo>
                    <a:pt x="979488" y="1276292"/>
                  </a:lnTo>
                  <a:lnTo>
                    <a:pt x="979488" y="1008121"/>
                  </a:lnTo>
                  <a:lnTo>
                    <a:pt x="979488" y="1004940"/>
                  </a:lnTo>
                  <a:lnTo>
                    <a:pt x="979806" y="1002077"/>
                  </a:lnTo>
                  <a:lnTo>
                    <a:pt x="981076" y="998896"/>
                  </a:lnTo>
                  <a:lnTo>
                    <a:pt x="982028" y="996351"/>
                  </a:lnTo>
                  <a:lnTo>
                    <a:pt x="983298" y="993806"/>
                  </a:lnTo>
                  <a:lnTo>
                    <a:pt x="984568" y="991261"/>
                  </a:lnTo>
                  <a:lnTo>
                    <a:pt x="986156" y="989034"/>
                  </a:lnTo>
                  <a:lnTo>
                    <a:pt x="988378" y="986807"/>
                  </a:lnTo>
                  <a:lnTo>
                    <a:pt x="990601" y="984581"/>
                  </a:lnTo>
                  <a:lnTo>
                    <a:pt x="992506" y="982990"/>
                  </a:lnTo>
                  <a:lnTo>
                    <a:pt x="995363" y="981718"/>
                  </a:lnTo>
                  <a:lnTo>
                    <a:pt x="997903" y="980445"/>
                  </a:lnTo>
                  <a:lnTo>
                    <a:pt x="1000761" y="979173"/>
                  </a:lnTo>
                  <a:lnTo>
                    <a:pt x="1003618" y="978536"/>
                  </a:lnTo>
                  <a:lnTo>
                    <a:pt x="1006793" y="977900"/>
                  </a:lnTo>
                  <a:close/>
                  <a:moveTo>
                    <a:pt x="1223947" y="968375"/>
                  </a:moveTo>
                  <a:lnTo>
                    <a:pt x="1227121" y="968375"/>
                  </a:lnTo>
                  <a:lnTo>
                    <a:pt x="1229976" y="968375"/>
                  </a:lnTo>
                  <a:lnTo>
                    <a:pt x="1233150" y="968693"/>
                  </a:lnTo>
                  <a:lnTo>
                    <a:pt x="1236006" y="969646"/>
                  </a:lnTo>
                  <a:lnTo>
                    <a:pt x="1238861" y="970599"/>
                  </a:lnTo>
                  <a:lnTo>
                    <a:pt x="1241400" y="971870"/>
                  </a:lnTo>
                  <a:lnTo>
                    <a:pt x="1243939" y="973141"/>
                  </a:lnTo>
                  <a:lnTo>
                    <a:pt x="1246477" y="975048"/>
                  </a:lnTo>
                  <a:lnTo>
                    <a:pt x="1248381" y="976955"/>
                  </a:lnTo>
                  <a:lnTo>
                    <a:pt x="1250285" y="978862"/>
                  </a:lnTo>
                  <a:lnTo>
                    <a:pt x="1252189" y="981404"/>
                  </a:lnTo>
                  <a:lnTo>
                    <a:pt x="1253776" y="983946"/>
                  </a:lnTo>
                  <a:lnTo>
                    <a:pt x="1254727" y="986488"/>
                  </a:lnTo>
                  <a:lnTo>
                    <a:pt x="1255679" y="989348"/>
                  </a:lnTo>
                  <a:lnTo>
                    <a:pt x="1256631" y="992208"/>
                  </a:lnTo>
                  <a:lnTo>
                    <a:pt x="1256949" y="995386"/>
                  </a:lnTo>
                  <a:lnTo>
                    <a:pt x="1256949" y="998246"/>
                  </a:lnTo>
                  <a:lnTo>
                    <a:pt x="1256949" y="1068473"/>
                  </a:lnTo>
                  <a:lnTo>
                    <a:pt x="1257583" y="1072604"/>
                  </a:lnTo>
                  <a:lnTo>
                    <a:pt x="1258535" y="1076417"/>
                  </a:lnTo>
                  <a:lnTo>
                    <a:pt x="1259805" y="1080549"/>
                  </a:lnTo>
                  <a:lnTo>
                    <a:pt x="1261709" y="1084362"/>
                  </a:lnTo>
                  <a:lnTo>
                    <a:pt x="1264247" y="1087539"/>
                  </a:lnTo>
                  <a:lnTo>
                    <a:pt x="1266786" y="1091035"/>
                  </a:lnTo>
                  <a:lnTo>
                    <a:pt x="1269959" y="1093895"/>
                  </a:lnTo>
                  <a:lnTo>
                    <a:pt x="1273767" y="1097073"/>
                  </a:lnTo>
                  <a:lnTo>
                    <a:pt x="1277575" y="1099615"/>
                  </a:lnTo>
                  <a:lnTo>
                    <a:pt x="1281700" y="1101839"/>
                  </a:lnTo>
                  <a:lnTo>
                    <a:pt x="1286460" y="1104064"/>
                  </a:lnTo>
                  <a:lnTo>
                    <a:pt x="1291219" y="1105652"/>
                  </a:lnTo>
                  <a:lnTo>
                    <a:pt x="1296297" y="1106924"/>
                  </a:lnTo>
                  <a:lnTo>
                    <a:pt x="1301374" y="1107877"/>
                  </a:lnTo>
                  <a:lnTo>
                    <a:pt x="1306768" y="1108512"/>
                  </a:lnTo>
                  <a:lnTo>
                    <a:pt x="1312480" y="1108512"/>
                  </a:lnTo>
                  <a:lnTo>
                    <a:pt x="1643763" y="1108512"/>
                  </a:lnTo>
                  <a:lnTo>
                    <a:pt x="1649157" y="1108830"/>
                  </a:lnTo>
                  <a:lnTo>
                    <a:pt x="1655186" y="1109148"/>
                  </a:lnTo>
                  <a:lnTo>
                    <a:pt x="1660898" y="1110101"/>
                  </a:lnTo>
                  <a:lnTo>
                    <a:pt x="1666610" y="1111055"/>
                  </a:lnTo>
                  <a:lnTo>
                    <a:pt x="1672322" y="1112326"/>
                  </a:lnTo>
                  <a:lnTo>
                    <a:pt x="1677716" y="1113915"/>
                  </a:lnTo>
                  <a:lnTo>
                    <a:pt x="1683110" y="1115503"/>
                  </a:lnTo>
                  <a:lnTo>
                    <a:pt x="1688188" y="1118046"/>
                  </a:lnTo>
                  <a:lnTo>
                    <a:pt x="1693265" y="1120270"/>
                  </a:lnTo>
                  <a:lnTo>
                    <a:pt x="1698342" y="1122812"/>
                  </a:lnTo>
                  <a:lnTo>
                    <a:pt x="1703419" y="1125672"/>
                  </a:lnTo>
                  <a:lnTo>
                    <a:pt x="1708179" y="1128532"/>
                  </a:lnTo>
                  <a:lnTo>
                    <a:pt x="1712304" y="1131710"/>
                  </a:lnTo>
                  <a:lnTo>
                    <a:pt x="1717064" y="1135523"/>
                  </a:lnTo>
                  <a:lnTo>
                    <a:pt x="1721189" y="1138701"/>
                  </a:lnTo>
                  <a:lnTo>
                    <a:pt x="1724997" y="1142832"/>
                  </a:lnTo>
                  <a:lnTo>
                    <a:pt x="1729122" y="1146645"/>
                  </a:lnTo>
                  <a:lnTo>
                    <a:pt x="1732295" y="1150776"/>
                  </a:lnTo>
                  <a:lnTo>
                    <a:pt x="1736103" y="1155225"/>
                  </a:lnTo>
                  <a:lnTo>
                    <a:pt x="1738959" y="1159674"/>
                  </a:lnTo>
                  <a:lnTo>
                    <a:pt x="1742132" y="1164440"/>
                  </a:lnTo>
                  <a:lnTo>
                    <a:pt x="1744988" y="1169525"/>
                  </a:lnTo>
                  <a:lnTo>
                    <a:pt x="1747527" y="1174291"/>
                  </a:lnTo>
                  <a:lnTo>
                    <a:pt x="1749748" y="1179375"/>
                  </a:lnTo>
                  <a:lnTo>
                    <a:pt x="1751969" y="1184460"/>
                  </a:lnTo>
                  <a:lnTo>
                    <a:pt x="1753873" y="1189862"/>
                  </a:lnTo>
                  <a:lnTo>
                    <a:pt x="1755460" y="1195582"/>
                  </a:lnTo>
                  <a:lnTo>
                    <a:pt x="1756729" y="1201302"/>
                  </a:lnTo>
                  <a:lnTo>
                    <a:pt x="1757681" y="1207022"/>
                  </a:lnTo>
                  <a:lnTo>
                    <a:pt x="1758316" y="1212741"/>
                  </a:lnTo>
                  <a:lnTo>
                    <a:pt x="1758633" y="1218144"/>
                  </a:lnTo>
                  <a:lnTo>
                    <a:pt x="1758950" y="1224181"/>
                  </a:lnTo>
                  <a:lnTo>
                    <a:pt x="1758950" y="1309980"/>
                  </a:lnTo>
                  <a:lnTo>
                    <a:pt x="1758633" y="1312840"/>
                  </a:lnTo>
                  <a:lnTo>
                    <a:pt x="1758316" y="1316017"/>
                  </a:lnTo>
                  <a:lnTo>
                    <a:pt x="1757681" y="1318877"/>
                  </a:lnTo>
                  <a:lnTo>
                    <a:pt x="1756412" y="1321419"/>
                  </a:lnTo>
                  <a:lnTo>
                    <a:pt x="1755460" y="1324279"/>
                  </a:lnTo>
                  <a:lnTo>
                    <a:pt x="1753873" y="1326504"/>
                  </a:lnTo>
                  <a:lnTo>
                    <a:pt x="1751969" y="1329046"/>
                  </a:lnTo>
                  <a:lnTo>
                    <a:pt x="1750065" y="1331270"/>
                  </a:lnTo>
                  <a:lnTo>
                    <a:pt x="1748161" y="1332859"/>
                  </a:lnTo>
                  <a:lnTo>
                    <a:pt x="1745623" y="1334766"/>
                  </a:lnTo>
                  <a:lnTo>
                    <a:pt x="1743084" y="1336355"/>
                  </a:lnTo>
                  <a:lnTo>
                    <a:pt x="1740546" y="1337626"/>
                  </a:lnTo>
                  <a:lnTo>
                    <a:pt x="1737690" y="1338579"/>
                  </a:lnTo>
                  <a:lnTo>
                    <a:pt x="1734834" y="1339215"/>
                  </a:lnTo>
                  <a:lnTo>
                    <a:pt x="1731978" y="1339532"/>
                  </a:lnTo>
                  <a:lnTo>
                    <a:pt x="1728805" y="1339850"/>
                  </a:lnTo>
                  <a:lnTo>
                    <a:pt x="1725631" y="1339532"/>
                  </a:lnTo>
                  <a:lnTo>
                    <a:pt x="1722776" y="1339215"/>
                  </a:lnTo>
                  <a:lnTo>
                    <a:pt x="1719920" y="1338579"/>
                  </a:lnTo>
                  <a:lnTo>
                    <a:pt x="1717064" y="1337626"/>
                  </a:lnTo>
                  <a:lnTo>
                    <a:pt x="1714525" y="1336355"/>
                  </a:lnTo>
                  <a:lnTo>
                    <a:pt x="1711987" y="1334766"/>
                  </a:lnTo>
                  <a:lnTo>
                    <a:pt x="1709765" y="1332859"/>
                  </a:lnTo>
                  <a:lnTo>
                    <a:pt x="1707544" y="1331270"/>
                  </a:lnTo>
                  <a:lnTo>
                    <a:pt x="1705640" y="1329046"/>
                  </a:lnTo>
                  <a:lnTo>
                    <a:pt x="1704054" y="1326504"/>
                  </a:lnTo>
                  <a:lnTo>
                    <a:pt x="1702467" y="1324279"/>
                  </a:lnTo>
                  <a:lnTo>
                    <a:pt x="1700880" y="1321419"/>
                  </a:lnTo>
                  <a:lnTo>
                    <a:pt x="1699928" y="1318877"/>
                  </a:lnTo>
                  <a:lnTo>
                    <a:pt x="1699294" y="1316017"/>
                  </a:lnTo>
                  <a:lnTo>
                    <a:pt x="1698977" y="1312840"/>
                  </a:lnTo>
                  <a:lnTo>
                    <a:pt x="1698659" y="1309980"/>
                  </a:lnTo>
                  <a:lnTo>
                    <a:pt x="1698659" y="1224181"/>
                  </a:lnTo>
                  <a:lnTo>
                    <a:pt x="1698342" y="1218461"/>
                  </a:lnTo>
                  <a:lnTo>
                    <a:pt x="1697707" y="1213377"/>
                  </a:lnTo>
                  <a:lnTo>
                    <a:pt x="1696438" y="1207975"/>
                  </a:lnTo>
                  <a:lnTo>
                    <a:pt x="1694217" y="1202891"/>
                  </a:lnTo>
                  <a:lnTo>
                    <a:pt x="1691995" y="1197806"/>
                  </a:lnTo>
                  <a:lnTo>
                    <a:pt x="1689457" y="1193675"/>
                  </a:lnTo>
                  <a:lnTo>
                    <a:pt x="1685966" y="1189226"/>
                  </a:lnTo>
                  <a:lnTo>
                    <a:pt x="1682793" y="1185095"/>
                  </a:lnTo>
                  <a:lnTo>
                    <a:pt x="1678668" y="1181918"/>
                  </a:lnTo>
                  <a:lnTo>
                    <a:pt x="1674226" y="1178422"/>
                  </a:lnTo>
                  <a:lnTo>
                    <a:pt x="1670100" y="1175880"/>
                  </a:lnTo>
                  <a:lnTo>
                    <a:pt x="1665023" y="1173338"/>
                  </a:lnTo>
                  <a:lnTo>
                    <a:pt x="1659946" y="1171431"/>
                  </a:lnTo>
                  <a:lnTo>
                    <a:pt x="1654552" y="1170160"/>
                  </a:lnTo>
                  <a:lnTo>
                    <a:pt x="1649157" y="1169525"/>
                  </a:lnTo>
                  <a:lnTo>
                    <a:pt x="1643763" y="1169207"/>
                  </a:lnTo>
                  <a:lnTo>
                    <a:pt x="1312480" y="1169207"/>
                  </a:lnTo>
                  <a:lnTo>
                    <a:pt x="1306451" y="1169207"/>
                  </a:lnTo>
                  <a:lnTo>
                    <a:pt x="1300739" y="1168571"/>
                  </a:lnTo>
                  <a:lnTo>
                    <a:pt x="1294710" y="1167936"/>
                  </a:lnTo>
                  <a:lnTo>
                    <a:pt x="1288998" y="1166982"/>
                  </a:lnTo>
                  <a:lnTo>
                    <a:pt x="1283604" y="1165711"/>
                  </a:lnTo>
                  <a:lnTo>
                    <a:pt x="1278209" y="1164440"/>
                  </a:lnTo>
                  <a:lnTo>
                    <a:pt x="1272815" y="1163169"/>
                  </a:lnTo>
                  <a:lnTo>
                    <a:pt x="1267420" y="1161262"/>
                  </a:lnTo>
                  <a:lnTo>
                    <a:pt x="1262343" y="1159038"/>
                  </a:lnTo>
                  <a:lnTo>
                    <a:pt x="1257583" y="1157131"/>
                  </a:lnTo>
                  <a:lnTo>
                    <a:pt x="1252824" y="1154272"/>
                  </a:lnTo>
                  <a:lnTo>
                    <a:pt x="1248064" y="1152047"/>
                  </a:lnTo>
                  <a:lnTo>
                    <a:pt x="1243304" y="1149187"/>
                  </a:lnTo>
                  <a:lnTo>
                    <a:pt x="1239179" y="1146009"/>
                  </a:lnTo>
                  <a:lnTo>
                    <a:pt x="1234736" y="1143150"/>
                  </a:lnTo>
                  <a:lnTo>
                    <a:pt x="1230611" y="1139654"/>
                  </a:lnTo>
                  <a:lnTo>
                    <a:pt x="1227121" y="1136159"/>
                  </a:lnTo>
                  <a:lnTo>
                    <a:pt x="1223313" y="1132345"/>
                  </a:lnTo>
                  <a:lnTo>
                    <a:pt x="1220140" y="1128532"/>
                  </a:lnTo>
                  <a:lnTo>
                    <a:pt x="1216649" y="1124719"/>
                  </a:lnTo>
                  <a:lnTo>
                    <a:pt x="1213793" y="1120588"/>
                  </a:lnTo>
                  <a:lnTo>
                    <a:pt x="1210937" y="1116457"/>
                  </a:lnTo>
                  <a:lnTo>
                    <a:pt x="1208399" y="1112008"/>
                  </a:lnTo>
                  <a:lnTo>
                    <a:pt x="1206177" y="1107559"/>
                  </a:lnTo>
                  <a:lnTo>
                    <a:pt x="1203956" y="1103428"/>
                  </a:lnTo>
                  <a:lnTo>
                    <a:pt x="1202052" y="1098661"/>
                  </a:lnTo>
                  <a:lnTo>
                    <a:pt x="1200783" y="1093577"/>
                  </a:lnTo>
                  <a:lnTo>
                    <a:pt x="1199196" y="1088811"/>
                  </a:lnTo>
                  <a:lnTo>
                    <a:pt x="1198244" y="1084044"/>
                  </a:lnTo>
                  <a:lnTo>
                    <a:pt x="1197610" y="1078960"/>
                  </a:lnTo>
                  <a:lnTo>
                    <a:pt x="1196975" y="1073875"/>
                  </a:lnTo>
                  <a:lnTo>
                    <a:pt x="1196975" y="1068473"/>
                  </a:lnTo>
                  <a:lnTo>
                    <a:pt x="1196975" y="998246"/>
                  </a:lnTo>
                  <a:lnTo>
                    <a:pt x="1196975" y="995386"/>
                  </a:lnTo>
                  <a:lnTo>
                    <a:pt x="1197610" y="992208"/>
                  </a:lnTo>
                  <a:lnTo>
                    <a:pt x="1198244" y="989348"/>
                  </a:lnTo>
                  <a:lnTo>
                    <a:pt x="1199196" y="986488"/>
                  </a:lnTo>
                  <a:lnTo>
                    <a:pt x="1200783" y="983946"/>
                  </a:lnTo>
                  <a:lnTo>
                    <a:pt x="1202052" y="981404"/>
                  </a:lnTo>
                  <a:lnTo>
                    <a:pt x="1203956" y="978862"/>
                  </a:lnTo>
                  <a:lnTo>
                    <a:pt x="1205543" y="976955"/>
                  </a:lnTo>
                  <a:lnTo>
                    <a:pt x="1208081" y="975048"/>
                  </a:lnTo>
                  <a:lnTo>
                    <a:pt x="1210303" y="973141"/>
                  </a:lnTo>
                  <a:lnTo>
                    <a:pt x="1212841" y="971870"/>
                  </a:lnTo>
                  <a:lnTo>
                    <a:pt x="1215380" y="970599"/>
                  </a:lnTo>
                  <a:lnTo>
                    <a:pt x="1217918" y="969646"/>
                  </a:lnTo>
                  <a:lnTo>
                    <a:pt x="1221092" y="968693"/>
                  </a:lnTo>
                  <a:lnTo>
                    <a:pt x="1223947" y="968375"/>
                  </a:lnTo>
                  <a:close/>
                  <a:moveTo>
                    <a:pt x="792181" y="968375"/>
                  </a:moveTo>
                  <a:lnTo>
                    <a:pt x="795354" y="968375"/>
                  </a:lnTo>
                  <a:lnTo>
                    <a:pt x="798528" y="968375"/>
                  </a:lnTo>
                  <a:lnTo>
                    <a:pt x="801701" y="968693"/>
                  </a:lnTo>
                  <a:lnTo>
                    <a:pt x="804239" y="969646"/>
                  </a:lnTo>
                  <a:lnTo>
                    <a:pt x="807413" y="970599"/>
                  </a:lnTo>
                  <a:lnTo>
                    <a:pt x="809634" y="971870"/>
                  </a:lnTo>
                  <a:lnTo>
                    <a:pt x="812172" y="973141"/>
                  </a:lnTo>
                  <a:lnTo>
                    <a:pt x="814711" y="975048"/>
                  </a:lnTo>
                  <a:lnTo>
                    <a:pt x="816615" y="976955"/>
                  </a:lnTo>
                  <a:lnTo>
                    <a:pt x="818519" y="978862"/>
                  </a:lnTo>
                  <a:lnTo>
                    <a:pt x="820423" y="981404"/>
                  </a:lnTo>
                  <a:lnTo>
                    <a:pt x="822009" y="983946"/>
                  </a:lnTo>
                  <a:lnTo>
                    <a:pt x="822961" y="986488"/>
                  </a:lnTo>
                  <a:lnTo>
                    <a:pt x="824231" y="989348"/>
                  </a:lnTo>
                  <a:lnTo>
                    <a:pt x="824865" y="992208"/>
                  </a:lnTo>
                  <a:lnTo>
                    <a:pt x="825183" y="995386"/>
                  </a:lnTo>
                  <a:lnTo>
                    <a:pt x="825500" y="998246"/>
                  </a:lnTo>
                  <a:lnTo>
                    <a:pt x="825500" y="1083408"/>
                  </a:lnTo>
                  <a:lnTo>
                    <a:pt x="825183" y="1089446"/>
                  </a:lnTo>
                  <a:lnTo>
                    <a:pt x="824865" y="1095484"/>
                  </a:lnTo>
                  <a:lnTo>
                    <a:pt x="824231" y="1101204"/>
                  </a:lnTo>
                  <a:lnTo>
                    <a:pt x="823279" y="1106924"/>
                  </a:lnTo>
                  <a:lnTo>
                    <a:pt x="822009" y="1112643"/>
                  </a:lnTo>
                  <a:lnTo>
                    <a:pt x="820423" y="1118046"/>
                  </a:lnTo>
                  <a:lnTo>
                    <a:pt x="818519" y="1123448"/>
                  </a:lnTo>
                  <a:lnTo>
                    <a:pt x="816298" y="1128532"/>
                  </a:lnTo>
                  <a:lnTo>
                    <a:pt x="814076" y="1133616"/>
                  </a:lnTo>
                  <a:lnTo>
                    <a:pt x="811538" y="1138701"/>
                  </a:lnTo>
                  <a:lnTo>
                    <a:pt x="808682" y="1143467"/>
                  </a:lnTo>
                  <a:lnTo>
                    <a:pt x="805509" y="1147916"/>
                  </a:lnTo>
                  <a:lnTo>
                    <a:pt x="802653" y="1152683"/>
                  </a:lnTo>
                  <a:lnTo>
                    <a:pt x="799162" y="1157131"/>
                  </a:lnTo>
                  <a:lnTo>
                    <a:pt x="795672" y="1161580"/>
                  </a:lnTo>
                  <a:lnTo>
                    <a:pt x="791547" y="1165394"/>
                  </a:lnTo>
                  <a:lnTo>
                    <a:pt x="787739" y="1169207"/>
                  </a:lnTo>
                  <a:lnTo>
                    <a:pt x="783614" y="1172702"/>
                  </a:lnTo>
                  <a:lnTo>
                    <a:pt x="779171" y="1176198"/>
                  </a:lnTo>
                  <a:lnTo>
                    <a:pt x="774729" y="1179375"/>
                  </a:lnTo>
                  <a:lnTo>
                    <a:pt x="769969" y="1182553"/>
                  </a:lnTo>
                  <a:lnTo>
                    <a:pt x="764892" y="1185095"/>
                  </a:lnTo>
                  <a:lnTo>
                    <a:pt x="760132" y="1187955"/>
                  </a:lnTo>
                  <a:lnTo>
                    <a:pt x="754737" y="1190180"/>
                  </a:lnTo>
                  <a:lnTo>
                    <a:pt x="749978" y="1192086"/>
                  </a:lnTo>
                  <a:lnTo>
                    <a:pt x="744583" y="1193993"/>
                  </a:lnTo>
                  <a:lnTo>
                    <a:pt x="738871" y="1195582"/>
                  </a:lnTo>
                  <a:lnTo>
                    <a:pt x="733160" y="1196853"/>
                  </a:lnTo>
                  <a:lnTo>
                    <a:pt x="727448" y="1197806"/>
                  </a:lnTo>
                  <a:lnTo>
                    <a:pt x="721736" y="1198442"/>
                  </a:lnTo>
                  <a:lnTo>
                    <a:pt x="716024" y="1199077"/>
                  </a:lnTo>
                  <a:lnTo>
                    <a:pt x="710312" y="1199077"/>
                  </a:lnTo>
                  <a:lnTo>
                    <a:pt x="379030" y="1199077"/>
                  </a:lnTo>
                  <a:lnTo>
                    <a:pt x="373318" y="1199395"/>
                  </a:lnTo>
                  <a:lnTo>
                    <a:pt x="367923" y="1200348"/>
                  </a:lnTo>
                  <a:lnTo>
                    <a:pt x="362846" y="1201302"/>
                  </a:lnTo>
                  <a:lnTo>
                    <a:pt x="357769" y="1202573"/>
                  </a:lnTo>
                  <a:lnTo>
                    <a:pt x="353009" y="1204162"/>
                  </a:lnTo>
                  <a:lnTo>
                    <a:pt x="348250" y="1206386"/>
                  </a:lnTo>
                  <a:lnTo>
                    <a:pt x="344124" y="1208610"/>
                  </a:lnTo>
                  <a:lnTo>
                    <a:pt x="340316" y="1211153"/>
                  </a:lnTo>
                  <a:lnTo>
                    <a:pt x="336509" y="1214013"/>
                  </a:lnTo>
                  <a:lnTo>
                    <a:pt x="333335" y="1217190"/>
                  </a:lnTo>
                  <a:lnTo>
                    <a:pt x="330797" y="1220686"/>
                  </a:lnTo>
                  <a:lnTo>
                    <a:pt x="328258" y="1223863"/>
                  </a:lnTo>
                  <a:lnTo>
                    <a:pt x="326354" y="1227677"/>
                  </a:lnTo>
                  <a:lnTo>
                    <a:pt x="325085" y="1231490"/>
                  </a:lnTo>
                  <a:lnTo>
                    <a:pt x="324133" y="1235303"/>
                  </a:lnTo>
                  <a:lnTo>
                    <a:pt x="324133" y="1239434"/>
                  </a:lnTo>
                  <a:lnTo>
                    <a:pt x="324133" y="1309980"/>
                  </a:lnTo>
                  <a:lnTo>
                    <a:pt x="323498" y="1312840"/>
                  </a:lnTo>
                  <a:lnTo>
                    <a:pt x="323181" y="1316017"/>
                  </a:lnTo>
                  <a:lnTo>
                    <a:pt x="322547" y="1318877"/>
                  </a:lnTo>
                  <a:lnTo>
                    <a:pt x="321595" y="1321419"/>
                  </a:lnTo>
                  <a:lnTo>
                    <a:pt x="320325" y="1324279"/>
                  </a:lnTo>
                  <a:lnTo>
                    <a:pt x="318739" y="1326504"/>
                  </a:lnTo>
                  <a:lnTo>
                    <a:pt x="316835" y="1329046"/>
                  </a:lnTo>
                  <a:lnTo>
                    <a:pt x="314931" y="1331270"/>
                  </a:lnTo>
                  <a:lnTo>
                    <a:pt x="313027" y="1332859"/>
                  </a:lnTo>
                  <a:lnTo>
                    <a:pt x="310488" y="1334766"/>
                  </a:lnTo>
                  <a:lnTo>
                    <a:pt x="307950" y="1336355"/>
                  </a:lnTo>
                  <a:lnTo>
                    <a:pt x="305411" y="1337626"/>
                  </a:lnTo>
                  <a:lnTo>
                    <a:pt x="302555" y="1338579"/>
                  </a:lnTo>
                  <a:lnTo>
                    <a:pt x="300017" y="1339215"/>
                  </a:lnTo>
                  <a:lnTo>
                    <a:pt x="296844" y="1339532"/>
                  </a:lnTo>
                  <a:lnTo>
                    <a:pt x="293670" y="1339850"/>
                  </a:lnTo>
                  <a:lnTo>
                    <a:pt x="290497" y="1339532"/>
                  </a:lnTo>
                  <a:lnTo>
                    <a:pt x="287641" y="1339215"/>
                  </a:lnTo>
                  <a:lnTo>
                    <a:pt x="284785" y="1338579"/>
                  </a:lnTo>
                  <a:lnTo>
                    <a:pt x="281930" y="1337626"/>
                  </a:lnTo>
                  <a:lnTo>
                    <a:pt x="279391" y="1336355"/>
                  </a:lnTo>
                  <a:lnTo>
                    <a:pt x="276852" y="1334766"/>
                  </a:lnTo>
                  <a:lnTo>
                    <a:pt x="274631" y="1332859"/>
                  </a:lnTo>
                  <a:lnTo>
                    <a:pt x="272727" y="1331270"/>
                  </a:lnTo>
                  <a:lnTo>
                    <a:pt x="270506" y="1329046"/>
                  </a:lnTo>
                  <a:lnTo>
                    <a:pt x="268919" y="1326504"/>
                  </a:lnTo>
                  <a:lnTo>
                    <a:pt x="267333" y="1324279"/>
                  </a:lnTo>
                  <a:lnTo>
                    <a:pt x="265746" y="1321419"/>
                  </a:lnTo>
                  <a:lnTo>
                    <a:pt x="264794" y="1318877"/>
                  </a:lnTo>
                  <a:lnTo>
                    <a:pt x="264160" y="1316017"/>
                  </a:lnTo>
                  <a:lnTo>
                    <a:pt x="263842" y="1312840"/>
                  </a:lnTo>
                  <a:lnTo>
                    <a:pt x="263525" y="1309980"/>
                  </a:lnTo>
                  <a:lnTo>
                    <a:pt x="263525" y="1239434"/>
                  </a:lnTo>
                  <a:lnTo>
                    <a:pt x="263842" y="1234350"/>
                  </a:lnTo>
                  <a:lnTo>
                    <a:pt x="264160" y="1229266"/>
                  </a:lnTo>
                  <a:lnTo>
                    <a:pt x="264794" y="1224181"/>
                  </a:lnTo>
                  <a:lnTo>
                    <a:pt x="265746" y="1219415"/>
                  </a:lnTo>
                  <a:lnTo>
                    <a:pt x="267333" y="1214330"/>
                  </a:lnTo>
                  <a:lnTo>
                    <a:pt x="268919" y="1209564"/>
                  </a:lnTo>
                  <a:lnTo>
                    <a:pt x="270506" y="1204797"/>
                  </a:lnTo>
                  <a:lnTo>
                    <a:pt x="272727" y="1200348"/>
                  </a:lnTo>
                  <a:lnTo>
                    <a:pt x="274948" y="1195900"/>
                  </a:lnTo>
                  <a:lnTo>
                    <a:pt x="277487" y="1191451"/>
                  </a:lnTo>
                  <a:lnTo>
                    <a:pt x="280343" y="1187638"/>
                  </a:lnTo>
                  <a:lnTo>
                    <a:pt x="283199" y="1183189"/>
                  </a:lnTo>
                  <a:lnTo>
                    <a:pt x="286689" y="1179375"/>
                  </a:lnTo>
                  <a:lnTo>
                    <a:pt x="289863" y="1175562"/>
                  </a:lnTo>
                  <a:lnTo>
                    <a:pt x="293670" y="1171749"/>
                  </a:lnTo>
                  <a:lnTo>
                    <a:pt x="297478" y="1168571"/>
                  </a:lnTo>
                  <a:lnTo>
                    <a:pt x="301603" y="1165076"/>
                  </a:lnTo>
                  <a:lnTo>
                    <a:pt x="305729" y="1162216"/>
                  </a:lnTo>
                  <a:lnTo>
                    <a:pt x="309854" y="1159038"/>
                  </a:lnTo>
                  <a:lnTo>
                    <a:pt x="314614" y="1156178"/>
                  </a:lnTo>
                  <a:lnTo>
                    <a:pt x="319373" y="1153318"/>
                  </a:lnTo>
                  <a:lnTo>
                    <a:pt x="324133" y="1151094"/>
                  </a:lnTo>
                  <a:lnTo>
                    <a:pt x="328893" y="1149187"/>
                  </a:lnTo>
                  <a:lnTo>
                    <a:pt x="334287" y="1146963"/>
                  </a:lnTo>
                  <a:lnTo>
                    <a:pt x="339365" y="1145056"/>
                  </a:lnTo>
                  <a:lnTo>
                    <a:pt x="344759" y="1143467"/>
                  </a:lnTo>
                  <a:lnTo>
                    <a:pt x="350471" y="1142196"/>
                  </a:lnTo>
                  <a:lnTo>
                    <a:pt x="355548" y="1140925"/>
                  </a:lnTo>
                  <a:lnTo>
                    <a:pt x="361260" y="1139972"/>
                  </a:lnTo>
                  <a:lnTo>
                    <a:pt x="367289" y="1139336"/>
                  </a:lnTo>
                  <a:lnTo>
                    <a:pt x="373001" y="1139018"/>
                  </a:lnTo>
                  <a:lnTo>
                    <a:pt x="379030" y="1139018"/>
                  </a:lnTo>
                  <a:lnTo>
                    <a:pt x="710312" y="1139018"/>
                  </a:lnTo>
                  <a:lnTo>
                    <a:pt x="715707" y="1138701"/>
                  </a:lnTo>
                  <a:lnTo>
                    <a:pt x="721101" y="1138065"/>
                  </a:lnTo>
                  <a:lnTo>
                    <a:pt x="726496" y="1136476"/>
                  </a:lnTo>
                  <a:lnTo>
                    <a:pt x="731573" y="1134570"/>
                  </a:lnTo>
                  <a:lnTo>
                    <a:pt x="736650" y="1132345"/>
                  </a:lnTo>
                  <a:lnTo>
                    <a:pt x="740775" y="1129803"/>
                  </a:lnTo>
                  <a:lnTo>
                    <a:pt x="745218" y="1126308"/>
                  </a:lnTo>
                  <a:lnTo>
                    <a:pt x="749343" y="1122812"/>
                  </a:lnTo>
                  <a:lnTo>
                    <a:pt x="752833" y="1118999"/>
                  </a:lnTo>
                  <a:lnTo>
                    <a:pt x="756007" y="1114550"/>
                  </a:lnTo>
                  <a:lnTo>
                    <a:pt x="758545" y="1110101"/>
                  </a:lnTo>
                  <a:lnTo>
                    <a:pt x="760766" y="1105335"/>
                  </a:lnTo>
                  <a:lnTo>
                    <a:pt x="762988" y="1099933"/>
                  </a:lnTo>
                  <a:lnTo>
                    <a:pt x="764257" y="1094848"/>
                  </a:lnTo>
                  <a:lnTo>
                    <a:pt x="765209" y="1089128"/>
                  </a:lnTo>
                  <a:lnTo>
                    <a:pt x="765209" y="1083408"/>
                  </a:lnTo>
                  <a:lnTo>
                    <a:pt x="765209" y="998246"/>
                  </a:lnTo>
                  <a:lnTo>
                    <a:pt x="765526" y="995386"/>
                  </a:lnTo>
                  <a:lnTo>
                    <a:pt x="765844" y="992208"/>
                  </a:lnTo>
                  <a:lnTo>
                    <a:pt x="766478" y="989348"/>
                  </a:lnTo>
                  <a:lnTo>
                    <a:pt x="767747" y="986488"/>
                  </a:lnTo>
                  <a:lnTo>
                    <a:pt x="769017" y="983946"/>
                  </a:lnTo>
                  <a:lnTo>
                    <a:pt x="770603" y="981404"/>
                  </a:lnTo>
                  <a:lnTo>
                    <a:pt x="772190" y="978862"/>
                  </a:lnTo>
                  <a:lnTo>
                    <a:pt x="774094" y="976955"/>
                  </a:lnTo>
                  <a:lnTo>
                    <a:pt x="776315" y="975048"/>
                  </a:lnTo>
                  <a:lnTo>
                    <a:pt x="778536" y="973141"/>
                  </a:lnTo>
                  <a:lnTo>
                    <a:pt x="781392" y="971870"/>
                  </a:lnTo>
                  <a:lnTo>
                    <a:pt x="783614" y="970599"/>
                  </a:lnTo>
                  <a:lnTo>
                    <a:pt x="786469" y="969646"/>
                  </a:lnTo>
                  <a:lnTo>
                    <a:pt x="789325" y="968693"/>
                  </a:lnTo>
                  <a:lnTo>
                    <a:pt x="792181" y="968375"/>
                  </a:lnTo>
                  <a:close/>
                  <a:moveTo>
                    <a:pt x="854248" y="475049"/>
                  </a:moveTo>
                  <a:lnTo>
                    <a:pt x="968334" y="729382"/>
                  </a:lnTo>
                  <a:lnTo>
                    <a:pt x="999072" y="623496"/>
                  </a:lnTo>
                  <a:lnTo>
                    <a:pt x="996361" y="622927"/>
                  </a:lnTo>
                  <a:lnTo>
                    <a:pt x="990612" y="621333"/>
                  </a:lnTo>
                  <a:lnTo>
                    <a:pt x="985184" y="619103"/>
                  </a:lnTo>
                  <a:lnTo>
                    <a:pt x="980393" y="616553"/>
                  </a:lnTo>
                  <a:lnTo>
                    <a:pt x="975603" y="614004"/>
                  </a:lnTo>
                  <a:lnTo>
                    <a:pt x="971132" y="611136"/>
                  </a:lnTo>
                  <a:lnTo>
                    <a:pt x="966981" y="607950"/>
                  </a:lnTo>
                  <a:lnTo>
                    <a:pt x="963468" y="604444"/>
                  </a:lnTo>
                  <a:lnTo>
                    <a:pt x="959636" y="600620"/>
                  </a:lnTo>
                  <a:lnTo>
                    <a:pt x="956762" y="597115"/>
                  </a:lnTo>
                  <a:lnTo>
                    <a:pt x="953568" y="593291"/>
                  </a:lnTo>
                  <a:lnTo>
                    <a:pt x="951014" y="589467"/>
                  </a:lnTo>
                  <a:lnTo>
                    <a:pt x="948778" y="585325"/>
                  </a:lnTo>
                  <a:lnTo>
                    <a:pt x="944308" y="577677"/>
                  </a:lnTo>
                  <a:lnTo>
                    <a:pt x="940795" y="570029"/>
                  </a:lnTo>
                  <a:lnTo>
                    <a:pt x="938559" y="563018"/>
                  </a:lnTo>
                  <a:lnTo>
                    <a:pt x="936643" y="556645"/>
                  </a:lnTo>
                  <a:lnTo>
                    <a:pt x="935366" y="550909"/>
                  </a:lnTo>
                  <a:lnTo>
                    <a:pt x="934089" y="546767"/>
                  </a:lnTo>
                  <a:lnTo>
                    <a:pt x="933450" y="543261"/>
                  </a:lnTo>
                  <a:lnTo>
                    <a:pt x="937921" y="545492"/>
                  </a:lnTo>
                  <a:lnTo>
                    <a:pt x="942711" y="547723"/>
                  </a:lnTo>
                  <a:lnTo>
                    <a:pt x="949098" y="550909"/>
                  </a:lnTo>
                  <a:lnTo>
                    <a:pt x="957081" y="554096"/>
                  </a:lnTo>
                  <a:lnTo>
                    <a:pt x="966342" y="557601"/>
                  </a:lnTo>
                  <a:lnTo>
                    <a:pt x="976880" y="560469"/>
                  </a:lnTo>
                  <a:lnTo>
                    <a:pt x="982629" y="561744"/>
                  </a:lnTo>
                  <a:lnTo>
                    <a:pt x="988377" y="563337"/>
                  </a:lnTo>
                  <a:lnTo>
                    <a:pt x="994445" y="564293"/>
                  </a:lnTo>
                  <a:lnTo>
                    <a:pt x="1000831" y="565249"/>
                  </a:lnTo>
                  <a:lnTo>
                    <a:pt x="1007218" y="565886"/>
                  </a:lnTo>
                  <a:lnTo>
                    <a:pt x="1013924" y="566205"/>
                  </a:lnTo>
                  <a:lnTo>
                    <a:pt x="1020631" y="566205"/>
                  </a:lnTo>
                  <a:lnTo>
                    <a:pt x="1027656" y="565886"/>
                  </a:lnTo>
                  <a:lnTo>
                    <a:pt x="1034682" y="565568"/>
                  </a:lnTo>
                  <a:lnTo>
                    <a:pt x="1041707" y="564293"/>
                  </a:lnTo>
                  <a:lnTo>
                    <a:pt x="1048733" y="563018"/>
                  </a:lnTo>
                  <a:lnTo>
                    <a:pt x="1055758" y="560788"/>
                  </a:lnTo>
                  <a:lnTo>
                    <a:pt x="1063103" y="558557"/>
                  </a:lnTo>
                  <a:lnTo>
                    <a:pt x="1070129" y="555371"/>
                  </a:lnTo>
                  <a:lnTo>
                    <a:pt x="1077474" y="552184"/>
                  </a:lnTo>
                  <a:lnTo>
                    <a:pt x="1084499" y="548041"/>
                  </a:lnTo>
                  <a:lnTo>
                    <a:pt x="1091525" y="543580"/>
                  </a:lnTo>
                  <a:lnTo>
                    <a:pt x="1098550" y="538163"/>
                  </a:lnTo>
                  <a:lnTo>
                    <a:pt x="1098231" y="541668"/>
                  </a:lnTo>
                  <a:lnTo>
                    <a:pt x="1097592" y="545811"/>
                  </a:lnTo>
                  <a:lnTo>
                    <a:pt x="1096315" y="551228"/>
                  </a:lnTo>
                  <a:lnTo>
                    <a:pt x="1095037" y="557920"/>
                  </a:lnTo>
                  <a:lnTo>
                    <a:pt x="1092802" y="564930"/>
                  </a:lnTo>
                  <a:lnTo>
                    <a:pt x="1089928" y="572578"/>
                  </a:lnTo>
                  <a:lnTo>
                    <a:pt x="1086734" y="580545"/>
                  </a:lnTo>
                  <a:lnTo>
                    <a:pt x="1084818" y="584687"/>
                  </a:lnTo>
                  <a:lnTo>
                    <a:pt x="1082264" y="588830"/>
                  </a:lnTo>
                  <a:lnTo>
                    <a:pt x="1080028" y="592654"/>
                  </a:lnTo>
                  <a:lnTo>
                    <a:pt x="1077474" y="596478"/>
                  </a:lnTo>
                  <a:lnTo>
                    <a:pt x="1074280" y="599983"/>
                  </a:lnTo>
                  <a:lnTo>
                    <a:pt x="1071406" y="603807"/>
                  </a:lnTo>
                  <a:lnTo>
                    <a:pt x="1067574" y="606994"/>
                  </a:lnTo>
                  <a:lnTo>
                    <a:pt x="1063742" y="610499"/>
                  </a:lnTo>
                  <a:lnTo>
                    <a:pt x="1059910" y="613367"/>
                  </a:lnTo>
                  <a:lnTo>
                    <a:pt x="1055439" y="616235"/>
                  </a:lnTo>
                  <a:lnTo>
                    <a:pt x="1050968" y="618465"/>
                  </a:lnTo>
                  <a:lnTo>
                    <a:pt x="1046178" y="621015"/>
                  </a:lnTo>
                  <a:lnTo>
                    <a:pt x="1043098" y="621918"/>
                  </a:lnTo>
                  <a:lnTo>
                    <a:pt x="1058953" y="723182"/>
                  </a:lnTo>
                  <a:lnTo>
                    <a:pt x="1183794" y="477832"/>
                  </a:lnTo>
                  <a:lnTo>
                    <a:pt x="1184474" y="476886"/>
                  </a:lnTo>
                  <a:lnTo>
                    <a:pt x="1201924" y="486411"/>
                  </a:lnTo>
                  <a:lnTo>
                    <a:pt x="1218105" y="495301"/>
                  </a:lnTo>
                  <a:lnTo>
                    <a:pt x="1234286" y="505143"/>
                  </a:lnTo>
                  <a:lnTo>
                    <a:pt x="1249515" y="514351"/>
                  </a:lnTo>
                  <a:lnTo>
                    <a:pt x="1264744" y="524193"/>
                  </a:lnTo>
                  <a:lnTo>
                    <a:pt x="1279021" y="534036"/>
                  </a:lnTo>
                  <a:lnTo>
                    <a:pt x="1292664" y="544513"/>
                  </a:lnTo>
                  <a:lnTo>
                    <a:pt x="1305989" y="554673"/>
                  </a:lnTo>
                  <a:lnTo>
                    <a:pt x="1318680" y="565468"/>
                  </a:lnTo>
                  <a:lnTo>
                    <a:pt x="1330736" y="576263"/>
                  </a:lnTo>
                  <a:lnTo>
                    <a:pt x="1342475" y="587693"/>
                  </a:lnTo>
                  <a:lnTo>
                    <a:pt x="1353263" y="599123"/>
                  </a:lnTo>
                  <a:lnTo>
                    <a:pt x="1363733" y="611188"/>
                  </a:lnTo>
                  <a:lnTo>
                    <a:pt x="1373885" y="623253"/>
                  </a:lnTo>
                  <a:lnTo>
                    <a:pt x="1383086" y="635953"/>
                  </a:lnTo>
                  <a:lnTo>
                    <a:pt x="1391970" y="649288"/>
                  </a:lnTo>
                  <a:lnTo>
                    <a:pt x="1400536" y="662623"/>
                  </a:lnTo>
                  <a:lnTo>
                    <a:pt x="1408150" y="676593"/>
                  </a:lnTo>
                  <a:lnTo>
                    <a:pt x="1415130" y="691516"/>
                  </a:lnTo>
                  <a:lnTo>
                    <a:pt x="1422110" y="706121"/>
                  </a:lnTo>
                  <a:lnTo>
                    <a:pt x="1428139" y="721678"/>
                  </a:lnTo>
                  <a:lnTo>
                    <a:pt x="1433849" y="737871"/>
                  </a:lnTo>
                  <a:lnTo>
                    <a:pt x="1438926" y="754381"/>
                  </a:lnTo>
                  <a:lnTo>
                    <a:pt x="1443368" y="771526"/>
                  </a:lnTo>
                  <a:lnTo>
                    <a:pt x="1447492" y="789623"/>
                  </a:lnTo>
                  <a:lnTo>
                    <a:pt x="1450982" y="808039"/>
                  </a:lnTo>
                  <a:lnTo>
                    <a:pt x="1453837" y="827406"/>
                  </a:lnTo>
                  <a:lnTo>
                    <a:pt x="1456058" y="847091"/>
                  </a:lnTo>
                  <a:lnTo>
                    <a:pt x="1457962" y="867729"/>
                  </a:lnTo>
                  <a:lnTo>
                    <a:pt x="1459231" y="888684"/>
                  </a:lnTo>
                  <a:lnTo>
                    <a:pt x="1460183" y="910909"/>
                  </a:lnTo>
                  <a:lnTo>
                    <a:pt x="1460500" y="933451"/>
                  </a:lnTo>
                  <a:lnTo>
                    <a:pt x="581025" y="933451"/>
                  </a:lnTo>
                  <a:lnTo>
                    <a:pt x="581342" y="910274"/>
                  </a:lnTo>
                  <a:lnTo>
                    <a:pt x="581660" y="887414"/>
                  </a:lnTo>
                  <a:lnTo>
                    <a:pt x="582929" y="865506"/>
                  </a:lnTo>
                  <a:lnTo>
                    <a:pt x="584198" y="844234"/>
                  </a:lnTo>
                  <a:lnTo>
                    <a:pt x="585784" y="823914"/>
                  </a:lnTo>
                  <a:lnTo>
                    <a:pt x="587688" y="804228"/>
                  </a:lnTo>
                  <a:lnTo>
                    <a:pt x="590543" y="785178"/>
                  </a:lnTo>
                  <a:lnTo>
                    <a:pt x="593399" y="767081"/>
                  </a:lnTo>
                  <a:lnTo>
                    <a:pt x="596889" y="749618"/>
                  </a:lnTo>
                  <a:lnTo>
                    <a:pt x="600696" y="732791"/>
                  </a:lnTo>
                  <a:lnTo>
                    <a:pt x="605455" y="716598"/>
                  </a:lnTo>
                  <a:lnTo>
                    <a:pt x="610531" y="700723"/>
                  </a:lnTo>
                  <a:lnTo>
                    <a:pt x="616242" y="685801"/>
                  </a:lnTo>
                  <a:lnTo>
                    <a:pt x="622270" y="670878"/>
                  </a:lnTo>
                  <a:lnTo>
                    <a:pt x="629250" y="656908"/>
                  </a:lnTo>
                  <a:lnTo>
                    <a:pt x="636548" y="643573"/>
                  </a:lnTo>
                  <a:lnTo>
                    <a:pt x="644479" y="630238"/>
                  </a:lnTo>
                  <a:lnTo>
                    <a:pt x="653363" y="617856"/>
                  </a:lnTo>
                  <a:lnTo>
                    <a:pt x="662564" y="605473"/>
                  </a:lnTo>
                  <a:lnTo>
                    <a:pt x="673034" y="594043"/>
                  </a:lnTo>
                  <a:lnTo>
                    <a:pt x="683504" y="582296"/>
                  </a:lnTo>
                  <a:lnTo>
                    <a:pt x="695243" y="571183"/>
                  </a:lnTo>
                  <a:lnTo>
                    <a:pt x="707299" y="560388"/>
                  </a:lnTo>
                  <a:lnTo>
                    <a:pt x="720624" y="550228"/>
                  </a:lnTo>
                  <a:lnTo>
                    <a:pt x="734267" y="539751"/>
                  </a:lnTo>
                  <a:lnTo>
                    <a:pt x="748861" y="530226"/>
                  </a:lnTo>
                  <a:lnTo>
                    <a:pt x="764408" y="520383"/>
                  </a:lnTo>
                  <a:lnTo>
                    <a:pt x="780589" y="510858"/>
                  </a:lnTo>
                  <a:lnTo>
                    <a:pt x="798038" y="501651"/>
                  </a:lnTo>
                  <a:lnTo>
                    <a:pt x="816123" y="492443"/>
                  </a:lnTo>
                  <a:lnTo>
                    <a:pt x="835159" y="483236"/>
                  </a:lnTo>
                  <a:lnTo>
                    <a:pt x="854248" y="475049"/>
                  </a:lnTo>
                  <a:close/>
                  <a:moveTo>
                    <a:pt x="855147" y="474663"/>
                  </a:moveTo>
                  <a:lnTo>
                    <a:pt x="855153" y="474670"/>
                  </a:lnTo>
                  <a:lnTo>
                    <a:pt x="855131" y="474670"/>
                  </a:lnTo>
                  <a:lnTo>
                    <a:pt x="855147" y="474663"/>
                  </a:lnTo>
                  <a:close/>
                  <a:moveTo>
                    <a:pt x="1020763" y="0"/>
                  </a:moveTo>
                  <a:lnTo>
                    <a:pt x="1027440" y="318"/>
                  </a:lnTo>
                  <a:lnTo>
                    <a:pt x="1034436" y="1272"/>
                  </a:lnTo>
                  <a:lnTo>
                    <a:pt x="1041750" y="1908"/>
                  </a:lnTo>
                  <a:lnTo>
                    <a:pt x="1049064" y="2863"/>
                  </a:lnTo>
                  <a:lnTo>
                    <a:pt x="1057014" y="4135"/>
                  </a:lnTo>
                  <a:lnTo>
                    <a:pt x="1065282" y="5726"/>
                  </a:lnTo>
                  <a:lnTo>
                    <a:pt x="1073231" y="7952"/>
                  </a:lnTo>
                  <a:lnTo>
                    <a:pt x="1081499" y="10179"/>
                  </a:lnTo>
                  <a:lnTo>
                    <a:pt x="1089767" y="12406"/>
                  </a:lnTo>
                  <a:lnTo>
                    <a:pt x="1098671" y="15587"/>
                  </a:lnTo>
                  <a:lnTo>
                    <a:pt x="1106939" y="18767"/>
                  </a:lnTo>
                  <a:lnTo>
                    <a:pt x="1115207" y="22585"/>
                  </a:lnTo>
                  <a:lnTo>
                    <a:pt x="1123474" y="26720"/>
                  </a:lnTo>
                  <a:lnTo>
                    <a:pt x="1131742" y="30855"/>
                  </a:lnTo>
                  <a:lnTo>
                    <a:pt x="1139374" y="35626"/>
                  </a:lnTo>
                  <a:lnTo>
                    <a:pt x="1147006" y="40716"/>
                  </a:lnTo>
                  <a:lnTo>
                    <a:pt x="1154638" y="46442"/>
                  </a:lnTo>
                  <a:lnTo>
                    <a:pt x="1161952" y="52167"/>
                  </a:lnTo>
                  <a:lnTo>
                    <a:pt x="1168629" y="59166"/>
                  </a:lnTo>
                  <a:lnTo>
                    <a:pt x="1174989" y="65846"/>
                  </a:lnTo>
                  <a:lnTo>
                    <a:pt x="1181031" y="73480"/>
                  </a:lnTo>
                  <a:lnTo>
                    <a:pt x="1186119" y="81432"/>
                  </a:lnTo>
                  <a:lnTo>
                    <a:pt x="1190889" y="89703"/>
                  </a:lnTo>
                  <a:lnTo>
                    <a:pt x="1195341" y="98927"/>
                  </a:lnTo>
                  <a:lnTo>
                    <a:pt x="1197249" y="103381"/>
                  </a:lnTo>
                  <a:lnTo>
                    <a:pt x="1198839" y="108152"/>
                  </a:lnTo>
                  <a:lnTo>
                    <a:pt x="1200429" y="113242"/>
                  </a:lnTo>
                  <a:lnTo>
                    <a:pt x="1202019" y="118331"/>
                  </a:lnTo>
                  <a:lnTo>
                    <a:pt x="1202973" y="123739"/>
                  </a:lnTo>
                  <a:lnTo>
                    <a:pt x="1203927" y="128828"/>
                  </a:lnTo>
                  <a:lnTo>
                    <a:pt x="1204881" y="134554"/>
                  </a:lnTo>
                  <a:lnTo>
                    <a:pt x="1205517" y="140280"/>
                  </a:lnTo>
                  <a:lnTo>
                    <a:pt x="1205835" y="146005"/>
                  </a:lnTo>
                  <a:lnTo>
                    <a:pt x="1206153" y="152049"/>
                  </a:lnTo>
                  <a:lnTo>
                    <a:pt x="1206153" y="158093"/>
                  </a:lnTo>
                  <a:lnTo>
                    <a:pt x="1206153" y="164455"/>
                  </a:lnTo>
                  <a:lnTo>
                    <a:pt x="1205517" y="170817"/>
                  </a:lnTo>
                  <a:lnTo>
                    <a:pt x="1204881" y="177497"/>
                  </a:lnTo>
                  <a:lnTo>
                    <a:pt x="1204245" y="184177"/>
                  </a:lnTo>
                  <a:lnTo>
                    <a:pt x="1203291" y="191175"/>
                  </a:lnTo>
                  <a:lnTo>
                    <a:pt x="1204245" y="191175"/>
                  </a:lnTo>
                  <a:lnTo>
                    <a:pt x="1206789" y="192129"/>
                  </a:lnTo>
                  <a:lnTo>
                    <a:pt x="1210286" y="194038"/>
                  </a:lnTo>
                  <a:lnTo>
                    <a:pt x="1212194" y="195628"/>
                  </a:lnTo>
                  <a:lnTo>
                    <a:pt x="1214420" y="197219"/>
                  </a:lnTo>
                  <a:lnTo>
                    <a:pt x="1216328" y="199445"/>
                  </a:lnTo>
                  <a:lnTo>
                    <a:pt x="1218554" y="202308"/>
                  </a:lnTo>
                  <a:lnTo>
                    <a:pt x="1220462" y="205171"/>
                  </a:lnTo>
                  <a:lnTo>
                    <a:pt x="1222052" y="208988"/>
                  </a:lnTo>
                  <a:lnTo>
                    <a:pt x="1223642" y="212805"/>
                  </a:lnTo>
                  <a:lnTo>
                    <a:pt x="1224596" y="217895"/>
                  </a:lnTo>
                  <a:lnTo>
                    <a:pt x="1225232" y="223302"/>
                  </a:lnTo>
                  <a:lnTo>
                    <a:pt x="1225550" y="229664"/>
                  </a:lnTo>
                  <a:lnTo>
                    <a:pt x="1225232" y="241752"/>
                  </a:lnTo>
                  <a:lnTo>
                    <a:pt x="1224278" y="251931"/>
                  </a:lnTo>
                  <a:lnTo>
                    <a:pt x="1223006" y="261156"/>
                  </a:lnTo>
                  <a:lnTo>
                    <a:pt x="1221098" y="268790"/>
                  </a:lnTo>
                  <a:lnTo>
                    <a:pt x="1218236" y="275152"/>
                  </a:lnTo>
                  <a:lnTo>
                    <a:pt x="1215692" y="280878"/>
                  </a:lnTo>
                  <a:lnTo>
                    <a:pt x="1212194" y="285967"/>
                  </a:lnTo>
                  <a:lnTo>
                    <a:pt x="1209015" y="290102"/>
                  </a:lnTo>
                  <a:lnTo>
                    <a:pt x="1205199" y="294556"/>
                  </a:lnTo>
                  <a:lnTo>
                    <a:pt x="1203609" y="297737"/>
                  </a:lnTo>
                  <a:lnTo>
                    <a:pt x="1201701" y="300918"/>
                  </a:lnTo>
                  <a:lnTo>
                    <a:pt x="1199793" y="305053"/>
                  </a:lnTo>
                  <a:lnTo>
                    <a:pt x="1198203" y="309506"/>
                  </a:lnTo>
                  <a:lnTo>
                    <a:pt x="1196931" y="314914"/>
                  </a:lnTo>
                  <a:lnTo>
                    <a:pt x="1195977" y="321276"/>
                  </a:lnTo>
                  <a:lnTo>
                    <a:pt x="1195023" y="328592"/>
                  </a:lnTo>
                  <a:lnTo>
                    <a:pt x="1193433" y="335908"/>
                  </a:lnTo>
                  <a:lnTo>
                    <a:pt x="1191843" y="343860"/>
                  </a:lnTo>
                  <a:lnTo>
                    <a:pt x="1189617" y="351495"/>
                  </a:lnTo>
                  <a:lnTo>
                    <a:pt x="1187391" y="359447"/>
                  </a:lnTo>
                  <a:lnTo>
                    <a:pt x="1184211" y="367081"/>
                  </a:lnTo>
                  <a:lnTo>
                    <a:pt x="1181349" y="375352"/>
                  </a:lnTo>
                  <a:lnTo>
                    <a:pt x="1177851" y="383304"/>
                  </a:lnTo>
                  <a:lnTo>
                    <a:pt x="1173717" y="391257"/>
                  </a:lnTo>
                  <a:lnTo>
                    <a:pt x="1169901" y="398891"/>
                  </a:lnTo>
                  <a:lnTo>
                    <a:pt x="1165449" y="406843"/>
                  </a:lnTo>
                  <a:lnTo>
                    <a:pt x="1160680" y="414796"/>
                  </a:lnTo>
                  <a:lnTo>
                    <a:pt x="1155910" y="422430"/>
                  </a:lnTo>
                  <a:lnTo>
                    <a:pt x="1150504" y="429746"/>
                  </a:lnTo>
                  <a:lnTo>
                    <a:pt x="1145098" y="437062"/>
                  </a:lnTo>
                  <a:lnTo>
                    <a:pt x="1139374" y="444378"/>
                  </a:lnTo>
                  <a:lnTo>
                    <a:pt x="1133332" y="451058"/>
                  </a:lnTo>
                  <a:lnTo>
                    <a:pt x="1126972" y="457738"/>
                  </a:lnTo>
                  <a:lnTo>
                    <a:pt x="1120612" y="464100"/>
                  </a:lnTo>
                  <a:lnTo>
                    <a:pt x="1113935" y="470144"/>
                  </a:lnTo>
                  <a:lnTo>
                    <a:pt x="1106939" y="475870"/>
                  </a:lnTo>
                  <a:lnTo>
                    <a:pt x="1099943" y="481596"/>
                  </a:lnTo>
                  <a:lnTo>
                    <a:pt x="1092947" y="486367"/>
                  </a:lnTo>
                  <a:lnTo>
                    <a:pt x="1085633" y="490820"/>
                  </a:lnTo>
                  <a:lnTo>
                    <a:pt x="1078001" y="495274"/>
                  </a:lnTo>
                  <a:lnTo>
                    <a:pt x="1070052" y="499091"/>
                  </a:lnTo>
                  <a:lnTo>
                    <a:pt x="1062102" y="501954"/>
                  </a:lnTo>
                  <a:lnTo>
                    <a:pt x="1054152" y="504816"/>
                  </a:lnTo>
                  <a:lnTo>
                    <a:pt x="1046202" y="506725"/>
                  </a:lnTo>
                  <a:lnTo>
                    <a:pt x="1037616" y="508315"/>
                  </a:lnTo>
                  <a:lnTo>
                    <a:pt x="1029348" y="509270"/>
                  </a:lnTo>
                  <a:lnTo>
                    <a:pt x="1020763" y="509588"/>
                  </a:lnTo>
                  <a:lnTo>
                    <a:pt x="1012177" y="509270"/>
                  </a:lnTo>
                  <a:lnTo>
                    <a:pt x="1003909" y="508315"/>
                  </a:lnTo>
                  <a:lnTo>
                    <a:pt x="995641" y="506725"/>
                  </a:lnTo>
                  <a:lnTo>
                    <a:pt x="987691" y="504816"/>
                  </a:lnTo>
                  <a:lnTo>
                    <a:pt x="979423" y="501954"/>
                  </a:lnTo>
                  <a:lnTo>
                    <a:pt x="971473" y="499091"/>
                  </a:lnTo>
                  <a:lnTo>
                    <a:pt x="963842" y="495274"/>
                  </a:lnTo>
                  <a:lnTo>
                    <a:pt x="956210" y="490820"/>
                  </a:lnTo>
                  <a:lnTo>
                    <a:pt x="948896" y="486367"/>
                  </a:lnTo>
                  <a:lnTo>
                    <a:pt x="941264" y="481596"/>
                  </a:lnTo>
                  <a:lnTo>
                    <a:pt x="934268" y="475870"/>
                  </a:lnTo>
                  <a:lnTo>
                    <a:pt x="927590" y="470144"/>
                  </a:lnTo>
                  <a:lnTo>
                    <a:pt x="920913" y="464100"/>
                  </a:lnTo>
                  <a:lnTo>
                    <a:pt x="914553" y="457738"/>
                  </a:lnTo>
                  <a:lnTo>
                    <a:pt x="908193" y="451058"/>
                  </a:lnTo>
                  <a:lnTo>
                    <a:pt x="902151" y="444378"/>
                  </a:lnTo>
                  <a:lnTo>
                    <a:pt x="896427" y="437062"/>
                  </a:lnTo>
                  <a:lnTo>
                    <a:pt x="891339" y="429746"/>
                  </a:lnTo>
                  <a:lnTo>
                    <a:pt x="885933" y="422430"/>
                  </a:lnTo>
                  <a:lnTo>
                    <a:pt x="880845" y="414796"/>
                  </a:lnTo>
                  <a:lnTo>
                    <a:pt x="876076" y="406843"/>
                  </a:lnTo>
                  <a:lnTo>
                    <a:pt x="871942" y="398891"/>
                  </a:lnTo>
                  <a:lnTo>
                    <a:pt x="867808" y="391257"/>
                  </a:lnTo>
                  <a:lnTo>
                    <a:pt x="863674" y="383304"/>
                  </a:lnTo>
                  <a:lnTo>
                    <a:pt x="860494" y="375352"/>
                  </a:lnTo>
                  <a:lnTo>
                    <a:pt x="856996" y="367081"/>
                  </a:lnTo>
                  <a:lnTo>
                    <a:pt x="854452" y="359447"/>
                  </a:lnTo>
                  <a:lnTo>
                    <a:pt x="852226" y="351495"/>
                  </a:lnTo>
                  <a:lnTo>
                    <a:pt x="849682" y="343860"/>
                  </a:lnTo>
                  <a:lnTo>
                    <a:pt x="848092" y="335908"/>
                  </a:lnTo>
                  <a:lnTo>
                    <a:pt x="846820" y="328592"/>
                  </a:lnTo>
                  <a:lnTo>
                    <a:pt x="845866" y="321276"/>
                  </a:lnTo>
                  <a:lnTo>
                    <a:pt x="844594" y="314914"/>
                  </a:lnTo>
                  <a:lnTo>
                    <a:pt x="843322" y="309506"/>
                  </a:lnTo>
                  <a:lnTo>
                    <a:pt x="841732" y="305053"/>
                  </a:lnTo>
                  <a:lnTo>
                    <a:pt x="840142" y="300918"/>
                  </a:lnTo>
                  <a:lnTo>
                    <a:pt x="837916" y="297737"/>
                  </a:lnTo>
                  <a:lnTo>
                    <a:pt x="836326" y="294556"/>
                  </a:lnTo>
                  <a:lnTo>
                    <a:pt x="832829" y="290102"/>
                  </a:lnTo>
                  <a:lnTo>
                    <a:pt x="829013" y="285967"/>
                  </a:lnTo>
                  <a:lnTo>
                    <a:pt x="826151" y="280878"/>
                  </a:lnTo>
                  <a:lnTo>
                    <a:pt x="822971" y="275152"/>
                  </a:lnTo>
                  <a:lnTo>
                    <a:pt x="820745" y="268790"/>
                  </a:lnTo>
                  <a:lnTo>
                    <a:pt x="818519" y="261156"/>
                  </a:lnTo>
                  <a:lnTo>
                    <a:pt x="817247" y="251931"/>
                  </a:lnTo>
                  <a:lnTo>
                    <a:pt x="816293" y="241752"/>
                  </a:lnTo>
                  <a:lnTo>
                    <a:pt x="815975" y="229664"/>
                  </a:lnTo>
                  <a:lnTo>
                    <a:pt x="816293" y="223302"/>
                  </a:lnTo>
                  <a:lnTo>
                    <a:pt x="816929" y="217895"/>
                  </a:lnTo>
                  <a:lnTo>
                    <a:pt x="817883" y="212805"/>
                  </a:lnTo>
                  <a:lnTo>
                    <a:pt x="819791" y="208988"/>
                  </a:lnTo>
                  <a:lnTo>
                    <a:pt x="821381" y="205171"/>
                  </a:lnTo>
                  <a:lnTo>
                    <a:pt x="822971" y="202308"/>
                  </a:lnTo>
                  <a:lnTo>
                    <a:pt x="824879" y="199445"/>
                  </a:lnTo>
                  <a:lnTo>
                    <a:pt x="827423" y="197219"/>
                  </a:lnTo>
                  <a:lnTo>
                    <a:pt x="829331" y="195628"/>
                  </a:lnTo>
                  <a:lnTo>
                    <a:pt x="831239" y="194038"/>
                  </a:lnTo>
                  <a:lnTo>
                    <a:pt x="835054" y="192129"/>
                  </a:lnTo>
                  <a:lnTo>
                    <a:pt x="837280" y="191175"/>
                  </a:lnTo>
                  <a:lnTo>
                    <a:pt x="838234" y="191175"/>
                  </a:lnTo>
                  <a:lnTo>
                    <a:pt x="837280" y="184177"/>
                  </a:lnTo>
                  <a:lnTo>
                    <a:pt x="836326" y="177497"/>
                  </a:lnTo>
                  <a:lnTo>
                    <a:pt x="835690" y="170817"/>
                  </a:lnTo>
                  <a:lnTo>
                    <a:pt x="835372" y="164455"/>
                  </a:lnTo>
                  <a:lnTo>
                    <a:pt x="835372" y="158093"/>
                  </a:lnTo>
                  <a:lnTo>
                    <a:pt x="835372" y="152049"/>
                  </a:lnTo>
                  <a:lnTo>
                    <a:pt x="835690" y="146005"/>
                  </a:lnTo>
                  <a:lnTo>
                    <a:pt x="836008" y="140280"/>
                  </a:lnTo>
                  <a:lnTo>
                    <a:pt x="836644" y="134554"/>
                  </a:lnTo>
                  <a:lnTo>
                    <a:pt x="837280" y="128828"/>
                  </a:lnTo>
                  <a:lnTo>
                    <a:pt x="838234" y="123739"/>
                  </a:lnTo>
                  <a:lnTo>
                    <a:pt x="839824" y="118331"/>
                  </a:lnTo>
                  <a:lnTo>
                    <a:pt x="841096" y="113242"/>
                  </a:lnTo>
                  <a:lnTo>
                    <a:pt x="842686" y="108152"/>
                  </a:lnTo>
                  <a:lnTo>
                    <a:pt x="844276" y="103381"/>
                  </a:lnTo>
                  <a:lnTo>
                    <a:pt x="846502" y="98927"/>
                  </a:lnTo>
                  <a:lnTo>
                    <a:pt x="850636" y="89703"/>
                  </a:lnTo>
                  <a:lnTo>
                    <a:pt x="855406" y="81432"/>
                  </a:lnTo>
                  <a:lnTo>
                    <a:pt x="860812" y="73480"/>
                  </a:lnTo>
                  <a:lnTo>
                    <a:pt x="866854" y="65846"/>
                  </a:lnTo>
                  <a:lnTo>
                    <a:pt x="873214" y="59166"/>
                  </a:lnTo>
                  <a:lnTo>
                    <a:pt x="879891" y="52167"/>
                  </a:lnTo>
                  <a:lnTo>
                    <a:pt x="886887" y="46442"/>
                  </a:lnTo>
                  <a:lnTo>
                    <a:pt x="894201" y="40716"/>
                  </a:lnTo>
                  <a:lnTo>
                    <a:pt x="901833" y="35626"/>
                  </a:lnTo>
                  <a:lnTo>
                    <a:pt x="910101" y="30855"/>
                  </a:lnTo>
                  <a:lnTo>
                    <a:pt x="918051" y="26720"/>
                  </a:lnTo>
                  <a:lnTo>
                    <a:pt x="926318" y="22585"/>
                  </a:lnTo>
                  <a:lnTo>
                    <a:pt x="934586" y="18767"/>
                  </a:lnTo>
                  <a:lnTo>
                    <a:pt x="943172" y="15587"/>
                  </a:lnTo>
                  <a:lnTo>
                    <a:pt x="951440" y="12406"/>
                  </a:lnTo>
                  <a:lnTo>
                    <a:pt x="959708" y="10179"/>
                  </a:lnTo>
                  <a:lnTo>
                    <a:pt x="968294" y="7952"/>
                  </a:lnTo>
                  <a:lnTo>
                    <a:pt x="976561" y="5726"/>
                  </a:lnTo>
                  <a:lnTo>
                    <a:pt x="984511" y="4135"/>
                  </a:lnTo>
                  <a:lnTo>
                    <a:pt x="992143" y="2863"/>
                  </a:lnTo>
                  <a:lnTo>
                    <a:pt x="999775" y="1908"/>
                  </a:lnTo>
                  <a:lnTo>
                    <a:pt x="1007407" y="1272"/>
                  </a:lnTo>
                  <a:lnTo>
                    <a:pt x="1014403" y="318"/>
                  </a:lnTo>
                  <a:lnTo>
                    <a:pt x="1020763" y="0"/>
                  </a:lnTo>
                  <a:close/>
                </a:path>
              </a:pathLst>
            </a:custGeom>
            <a:solidFill>
              <a:srgbClr val="15BD80"/>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
        <p:nvSpPr>
          <p:cNvPr id="24" name="文本框 88"/>
          <p:cNvSpPr txBox="1"/>
          <p:nvPr/>
        </p:nvSpPr>
        <p:spPr>
          <a:xfrm>
            <a:off x="4712970" y="5892800"/>
            <a:ext cx="2077085" cy="345440"/>
          </a:xfrm>
          <a:prstGeom prst="rect">
            <a:avLst/>
          </a:prstGeom>
          <a:noFill/>
        </p:spPr>
        <p:txBody>
          <a:bodyPr wrap="square" lIns="68580" tIns="34290" rIns="68580" bIns="34290" rtlCol="0">
            <a:spAutoFit/>
          </a:bodyPr>
          <a:lstStyle/>
          <a:p>
            <a:pPr defTabSz="685800" fontAlgn="base">
              <a:spcBef>
                <a:spcPct val="0"/>
              </a:spcBef>
              <a:spcAft>
                <a:spcPct val="0"/>
              </a:spcAft>
            </a:pP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3.</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食用菌栽培技术</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27" name="文本框 88"/>
          <p:cNvSpPr txBox="1"/>
          <p:nvPr/>
        </p:nvSpPr>
        <p:spPr>
          <a:xfrm>
            <a:off x="1483995" y="3074670"/>
            <a:ext cx="2315845" cy="345440"/>
          </a:xfrm>
          <a:prstGeom prst="rect">
            <a:avLst/>
          </a:prstGeom>
          <a:noFill/>
        </p:spPr>
        <p:txBody>
          <a:bodyPr wrap="square" lIns="68580" tIns="34290" rIns="68580" bIns="34290" rtlCol="0">
            <a:spAutoFit/>
          </a:bodyPr>
          <a:lstStyle/>
          <a:p>
            <a:pPr algn="r" defTabSz="685800" fontAlgn="base">
              <a:spcBef>
                <a:spcPct val="0"/>
              </a:spcBef>
              <a:spcAft>
                <a:spcPct val="0"/>
              </a:spcAft>
            </a:pP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2.</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植物组织培养技术</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30" name="文本框 88"/>
          <p:cNvSpPr txBox="1"/>
          <p:nvPr/>
        </p:nvSpPr>
        <p:spPr>
          <a:xfrm>
            <a:off x="994410" y="4490085"/>
            <a:ext cx="1850390" cy="622300"/>
          </a:xfrm>
          <a:prstGeom prst="rect">
            <a:avLst/>
          </a:prstGeom>
          <a:noFill/>
        </p:spPr>
        <p:txBody>
          <a:bodyPr wrap="square" lIns="68580" tIns="34290" rIns="68580" bIns="34290" rtlCol="0">
            <a:spAutoFit/>
          </a:bodyPr>
          <a:lstStyle/>
          <a:p>
            <a:pPr algn="ctr" defTabSz="685800" fontAlgn="base">
              <a:spcBef>
                <a:spcPct val="0"/>
              </a:spcBef>
              <a:spcAft>
                <a:spcPct val="0"/>
              </a:spcAft>
            </a:pP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1.</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遗传基础和</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a:p>
            <a:pPr algn="ctr" defTabSz="685800" fontAlgn="base">
              <a:spcBef>
                <a:spcPct val="0"/>
              </a:spcBef>
              <a:spcAft>
                <a:spcPct val="0"/>
              </a:spcAft>
            </a:pP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植物育种技术</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2" name="文本框 1"/>
          <p:cNvSpPr txBox="1"/>
          <p:nvPr/>
        </p:nvSpPr>
        <p:spPr>
          <a:xfrm>
            <a:off x="775335" y="216535"/>
            <a:ext cx="5351780" cy="583565"/>
          </a:xfrm>
          <a:prstGeom prst="rect">
            <a:avLst/>
          </a:prstGeom>
          <a:noFill/>
        </p:spPr>
        <p:txBody>
          <a:bodyPr wrap="square" rtlCol="0">
            <a:spAutoFit/>
          </a:bodyPr>
          <a:lstStyle>
            <a:defPPr>
              <a:defRPr lang="zh-CN"/>
            </a:defPPr>
            <a:lvl1pPr>
              <a:defRPr sz="1600" b="1">
                <a:solidFill>
                  <a:srgbClr val="005D4B"/>
                </a:solidFill>
              </a:defRPr>
            </a:lvl1pPr>
          </a:lstStyle>
          <a:p>
            <a:r>
              <a:rPr lang="zh-CN" altLang="en-US" sz="3200" dirty="0">
                <a:latin typeface="微软雅黑" panose="020B0503020204020204" pitchFamily="34" charset="-122"/>
                <a:ea typeface="微软雅黑" panose="020B0503020204020204" pitchFamily="34" charset="-122"/>
              </a:rPr>
              <a:t>（二）农业生物技术</a:t>
            </a:r>
            <a:endParaRPr lang="zh-CN" altLang="en-US" sz="3200" dirty="0">
              <a:latin typeface="微软雅黑" panose="020B0503020204020204" pitchFamily="34" charset="-122"/>
              <a:ea typeface="微软雅黑" panose="020B0503020204020204" pitchFamily="34" charset="-122"/>
            </a:endParaRPr>
          </a:p>
        </p:txBody>
      </p:sp>
      <p:sp>
        <p:nvSpPr>
          <p:cNvPr id="5" name="文本框 4"/>
          <p:cNvSpPr txBox="1"/>
          <p:nvPr/>
        </p:nvSpPr>
        <p:spPr>
          <a:xfrm>
            <a:off x="333375" y="1016000"/>
            <a:ext cx="9530080" cy="1174115"/>
          </a:xfrm>
          <a:prstGeom prst="rect">
            <a:avLst/>
          </a:prstGeom>
          <a:noFill/>
        </p:spPr>
        <p:txBody>
          <a:bodyPr wrap="square" rtlCol="0">
            <a:spAutoFit/>
          </a:bodyPr>
          <a:p>
            <a:pPr algn="l">
              <a:lnSpc>
                <a:spcPct val="160000"/>
              </a:lnSpc>
              <a:buClrTx/>
              <a:buSzTx/>
              <a:buFontTx/>
            </a:pPr>
            <a:r>
              <a:rPr lang="zh-CN" altLang="en-US" sz="2400" b="1"/>
              <a:t>概念：</a:t>
            </a:r>
            <a:r>
              <a:rPr lang="zh-CN" altLang="en-US" sz="2000"/>
              <a:t>是以农业生物为主要研究对象，以农业应用为目的，以现代生物技术为主要技术手段的综合性技术体系。</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0"/>
                                        </p:tgtEl>
                                        <p:attrNameLst>
                                          <p:attrName>style.visibility</p:attrName>
                                        </p:attrNameLst>
                                      </p:cBhvr>
                                      <p:to>
                                        <p:strVal val="visible"/>
                                      </p:to>
                                    </p:set>
                                    <p:anim calcmode="discrete" valueType="clr">
                                      <p:cBhvr override="childStyle">
                                        <p:cTn id="14" dur="80"/>
                                        <p:tgtEl>
                                          <p:spTgt spid="30"/>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0"/>
                                        </p:tgtEl>
                                        <p:attrNameLst>
                                          <p:attrName>fillcolor</p:attrName>
                                        </p:attrNameLst>
                                      </p:cBhvr>
                                      <p:tavLst>
                                        <p:tav tm="0">
                                          <p:val>
                                            <p:clrVal>
                                              <a:schemeClr val="accent2"/>
                                            </p:clrVal>
                                          </p:val>
                                        </p:tav>
                                        <p:tav tm="50000">
                                          <p:val>
                                            <p:clrVal>
                                              <a:schemeClr val="hlink"/>
                                            </p:clrVal>
                                          </p:val>
                                        </p:tav>
                                      </p:tavLst>
                                    </p:anim>
                                    <p:set>
                                      <p:cBhvr>
                                        <p:cTn id="16" dur="80"/>
                                        <p:tgtEl>
                                          <p:spTgt spid="30"/>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27"/>
                                        </p:tgtEl>
                                        <p:attrNameLst>
                                          <p:attrName>style.visibility</p:attrName>
                                        </p:attrNameLst>
                                      </p:cBhvr>
                                      <p:to>
                                        <p:strVal val="visible"/>
                                      </p:to>
                                    </p:set>
                                    <p:anim calcmode="discrete" valueType="clr">
                                      <p:cBhvr override="childStyle">
                                        <p:cTn id="21" dur="80"/>
                                        <p:tgtEl>
                                          <p:spTgt spid="27"/>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7"/>
                                        </p:tgtEl>
                                        <p:attrNameLst>
                                          <p:attrName>fillcolor</p:attrName>
                                        </p:attrNameLst>
                                      </p:cBhvr>
                                      <p:tavLst>
                                        <p:tav tm="0">
                                          <p:val>
                                            <p:clrVal>
                                              <a:schemeClr val="accent2"/>
                                            </p:clrVal>
                                          </p:val>
                                        </p:tav>
                                        <p:tav tm="50000">
                                          <p:val>
                                            <p:clrVal>
                                              <a:schemeClr val="hlink"/>
                                            </p:clrVal>
                                          </p:val>
                                        </p:tav>
                                      </p:tavLst>
                                    </p:anim>
                                    <p:set>
                                      <p:cBhvr>
                                        <p:cTn id="23" dur="80"/>
                                        <p:tgtEl>
                                          <p:spTgt spid="27"/>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24"/>
                                        </p:tgtEl>
                                        <p:attrNameLst>
                                          <p:attrName>style.visibility</p:attrName>
                                        </p:attrNameLst>
                                      </p:cBhvr>
                                      <p:to>
                                        <p:strVal val="visible"/>
                                      </p:to>
                                    </p:set>
                                    <p:anim calcmode="discrete" valueType="clr">
                                      <p:cBhvr override="childStyle">
                                        <p:cTn id="28" dur="80"/>
                                        <p:tgtEl>
                                          <p:spTgt spid="24"/>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24"/>
                                        </p:tgtEl>
                                        <p:attrNameLst>
                                          <p:attrName>fillcolor</p:attrName>
                                        </p:attrNameLst>
                                      </p:cBhvr>
                                      <p:tavLst>
                                        <p:tav tm="0">
                                          <p:val>
                                            <p:clrVal>
                                              <a:schemeClr val="accent2"/>
                                            </p:clrVal>
                                          </p:val>
                                        </p:tav>
                                        <p:tav tm="50000">
                                          <p:val>
                                            <p:clrVal>
                                              <a:schemeClr val="hlink"/>
                                            </p:clrVal>
                                          </p:val>
                                        </p:tav>
                                      </p:tavLst>
                                    </p:anim>
                                    <p:set>
                                      <p:cBhvr>
                                        <p:cTn id="30" dur="80"/>
                                        <p:tgtEl>
                                          <p:spTgt spid="2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0" grpId="0"/>
      <p:bldP spid="27"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rotWithShape="1">
          <a:blip r:embed="rId1" cstate="print">
            <a:extLst>
              <a:ext uri="{28A0092B-C50C-407E-A947-70E740481C1C}">
                <a14:useLocalDpi xmlns:a14="http://schemas.microsoft.com/office/drawing/2010/main" val="0"/>
              </a:ext>
            </a:extLst>
          </a:blip>
          <a:srcRect l="35293"/>
          <a:stretch>
            <a:fillRect/>
          </a:stretch>
        </p:blipFill>
        <p:spPr>
          <a:xfrm>
            <a:off x="0" y="4882845"/>
            <a:ext cx="4186672" cy="2156146"/>
          </a:xfrm>
        </p:spPr>
      </p:pic>
      <p:grpSp>
        <p:nvGrpSpPr>
          <p:cNvPr id="13" name="组合 12"/>
          <p:cNvGrpSpPr/>
          <p:nvPr/>
        </p:nvGrpSpPr>
        <p:grpSpPr>
          <a:xfrm>
            <a:off x="3144966" y="3126308"/>
            <a:ext cx="5414961" cy="669540"/>
            <a:chOff x="4111436" y="2361292"/>
            <a:chExt cx="5414961" cy="669540"/>
          </a:xfrm>
        </p:grpSpPr>
        <p:sp>
          <p:nvSpPr>
            <p:cNvPr id="7" name="文本框 6"/>
            <p:cNvSpPr txBox="1"/>
            <p:nvPr/>
          </p:nvSpPr>
          <p:spPr>
            <a:xfrm>
              <a:off x="4111436" y="2361292"/>
              <a:ext cx="5102225" cy="583565"/>
            </a:xfrm>
            <a:prstGeom prst="rect">
              <a:avLst/>
            </a:prstGeom>
            <a:noFill/>
          </p:spPr>
          <p:txBody>
            <a:bodyPr wrap="square" rtlCol="0">
              <a:spAutoFit/>
            </a:bodyPr>
            <a:lstStyle/>
            <a:p>
              <a:r>
                <a:rPr lang="en-US" altLang="zh-CN" sz="3200" b="1" dirty="0" smtClean="0">
                  <a:solidFill>
                    <a:srgbClr val="00948D"/>
                  </a:solidFill>
                  <a:latin typeface="微软雅黑" panose="020B0503020204020204" pitchFamily="34" charset="-122"/>
                  <a:ea typeface="微软雅黑" panose="020B0503020204020204" pitchFamily="34" charset="-122"/>
                </a:rPr>
                <a:t>02.</a:t>
              </a:r>
              <a:r>
                <a:rPr lang="zh-CN" altLang="en-US" sz="3200" b="1" dirty="0" smtClean="0">
                  <a:solidFill>
                    <a:srgbClr val="00948D"/>
                  </a:solidFill>
                  <a:latin typeface="宋体" panose="02010600030101010101" pitchFamily="2" charset="-122"/>
                  <a:ea typeface="宋体" panose="02010600030101010101" pitchFamily="2" charset="-122"/>
                  <a:sym typeface="+mn-ea"/>
                </a:rPr>
                <a:t>生物技术的发展史</a:t>
              </a:r>
              <a:endParaRPr lang="zh-CN" altLang="en-US" sz="3200" b="1" dirty="0">
                <a:solidFill>
                  <a:srgbClr val="00948D"/>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111436" y="3030832"/>
              <a:ext cx="5414961"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grpSp>
      <p:sp>
        <p:nvSpPr>
          <p:cNvPr id="12" name="矩形 11"/>
          <p:cNvSpPr/>
          <p:nvPr/>
        </p:nvSpPr>
        <p:spPr>
          <a:xfrm>
            <a:off x="880918" y="1975155"/>
            <a:ext cx="8575964" cy="2907690"/>
          </a:xfrm>
          <a:prstGeom prst="rect">
            <a:avLst/>
          </a:prstGeom>
          <a:noFill/>
          <a:ln w="25400">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11" name="内容占位符 3"/>
          <p:cNvPicPr>
            <a:picLocks noChangeAspect="1"/>
          </p:cNvPicPr>
          <p:nvPr/>
        </p:nvPicPr>
        <p:blipFill rotWithShape="1">
          <a:blip r:embed="rId1" cstate="print">
            <a:extLst>
              <a:ext uri="{28A0092B-C50C-407E-A947-70E740481C1C}">
                <a14:useLocalDpi xmlns:a14="http://schemas.microsoft.com/office/drawing/2010/main" val="0"/>
              </a:ext>
            </a:extLst>
          </a:blip>
          <a:srcRect l="35293"/>
          <a:stretch>
            <a:fillRect/>
          </a:stretch>
        </p:blipFill>
        <p:spPr>
          <a:xfrm rot="10800000">
            <a:off x="8005328" y="-180991"/>
            <a:ext cx="4186672" cy="2156146"/>
          </a:xfrm>
          <a:prstGeom prst="rect">
            <a:avLst/>
          </a:prstGeom>
        </p:spPr>
      </p:pic>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2590" y="2731089"/>
            <a:ext cx="1636482" cy="1395823"/>
          </a:xfrm>
          <a:prstGeom prst="rect">
            <a:avLst/>
          </a:prstGeom>
        </p:spPr>
      </p:pic>
      <p:pic>
        <p:nvPicPr>
          <p:cNvPr id="3" name="图片 2"/>
          <p:cNvPicPr>
            <a:picLocks noChangeAspect="1"/>
          </p:cNvPicPr>
          <p:nvPr/>
        </p:nvPicPr>
        <p:blipFill rotWithShape="1">
          <a:blip r:embed="rId3"/>
          <a:srcRect l="18654" t="17763"/>
          <a:stretch>
            <a:fillRect/>
          </a:stretch>
        </p:blipFill>
        <p:spPr>
          <a:xfrm>
            <a:off x="-27709" y="-13856"/>
            <a:ext cx="2013450" cy="1784837"/>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41246" y="1743488"/>
            <a:ext cx="11657715" cy="4060082"/>
            <a:chOff x="0" y="1491504"/>
            <a:chExt cx="8270881" cy="3169280"/>
          </a:xfrm>
        </p:grpSpPr>
        <p:sp>
          <p:nvSpPr>
            <p:cNvPr id="4" name="任意多边形 3"/>
            <p:cNvSpPr/>
            <p:nvPr/>
          </p:nvSpPr>
          <p:spPr>
            <a:xfrm>
              <a:off x="0" y="2010225"/>
              <a:ext cx="7762875" cy="1832885"/>
            </a:xfrm>
            <a:custGeom>
              <a:avLst/>
              <a:gdLst>
                <a:gd name="connsiteX0" fmla="*/ 0 w 10350500"/>
                <a:gd name="connsiteY0" fmla="*/ 2273300 h 2362200"/>
                <a:gd name="connsiteX1" fmla="*/ 3314700 w 10350500"/>
                <a:gd name="connsiteY1" fmla="*/ 1270000 h 2362200"/>
                <a:gd name="connsiteX2" fmla="*/ 5854700 w 10350500"/>
                <a:gd name="connsiteY2" fmla="*/ 2362200 h 2362200"/>
                <a:gd name="connsiteX3" fmla="*/ 6934200 w 10350500"/>
                <a:gd name="connsiteY3" fmla="*/ 698500 h 2362200"/>
                <a:gd name="connsiteX4" fmla="*/ 8509000 w 10350500"/>
                <a:gd name="connsiteY4" fmla="*/ 2120900 h 2362200"/>
                <a:gd name="connsiteX5" fmla="*/ 10325100 w 10350500"/>
                <a:gd name="connsiteY5" fmla="*/ 0 h 2362200"/>
                <a:gd name="connsiteX6" fmla="*/ 10350500 w 10350500"/>
                <a:gd name="connsiteY6" fmla="*/ 50800 h 2362200"/>
                <a:gd name="connsiteX0-1" fmla="*/ 0 w 10350500"/>
                <a:gd name="connsiteY0-2" fmla="*/ 2273300 h 2367702"/>
                <a:gd name="connsiteX1-3" fmla="*/ 3314700 w 10350500"/>
                <a:gd name="connsiteY1-4" fmla="*/ 1270000 h 2367702"/>
                <a:gd name="connsiteX2-5" fmla="*/ 5854700 w 10350500"/>
                <a:gd name="connsiteY2-6" fmla="*/ 2362200 h 2367702"/>
                <a:gd name="connsiteX3-7" fmla="*/ 6934200 w 10350500"/>
                <a:gd name="connsiteY3-8" fmla="*/ 698500 h 2367702"/>
                <a:gd name="connsiteX4-9" fmla="*/ 8509000 w 10350500"/>
                <a:gd name="connsiteY4-10" fmla="*/ 2120900 h 2367702"/>
                <a:gd name="connsiteX5-11" fmla="*/ 10325100 w 10350500"/>
                <a:gd name="connsiteY5-12" fmla="*/ 0 h 2367702"/>
                <a:gd name="connsiteX6-13" fmla="*/ 10350500 w 10350500"/>
                <a:gd name="connsiteY6-14" fmla="*/ 50800 h 2367702"/>
                <a:gd name="connsiteX0-15" fmla="*/ 0 w 10350500"/>
                <a:gd name="connsiteY0-16" fmla="*/ 2273300 h 2477118"/>
                <a:gd name="connsiteX1-17" fmla="*/ 3314700 w 10350500"/>
                <a:gd name="connsiteY1-18" fmla="*/ 1270000 h 2477118"/>
                <a:gd name="connsiteX2-19" fmla="*/ 5854700 w 10350500"/>
                <a:gd name="connsiteY2-20" fmla="*/ 2362200 h 2477118"/>
                <a:gd name="connsiteX3-21" fmla="*/ 6934200 w 10350500"/>
                <a:gd name="connsiteY3-22" fmla="*/ 698500 h 2477118"/>
                <a:gd name="connsiteX4-23" fmla="*/ 8509000 w 10350500"/>
                <a:gd name="connsiteY4-24" fmla="*/ 2120900 h 2477118"/>
                <a:gd name="connsiteX5-25" fmla="*/ 10325100 w 10350500"/>
                <a:gd name="connsiteY5-26" fmla="*/ 0 h 2477118"/>
                <a:gd name="connsiteX6-27" fmla="*/ 10350500 w 10350500"/>
                <a:gd name="connsiteY6-28" fmla="*/ 50800 h 2477118"/>
                <a:gd name="connsiteX0-29" fmla="*/ 0 w 10350500"/>
                <a:gd name="connsiteY0-30" fmla="*/ 2273300 h 2477118"/>
                <a:gd name="connsiteX1-31" fmla="*/ 3314700 w 10350500"/>
                <a:gd name="connsiteY1-32" fmla="*/ 1270000 h 2477118"/>
                <a:gd name="connsiteX2-33" fmla="*/ 5854700 w 10350500"/>
                <a:gd name="connsiteY2-34" fmla="*/ 2362200 h 2477118"/>
                <a:gd name="connsiteX3-35" fmla="*/ 6934200 w 10350500"/>
                <a:gd name="connsiteY3-36" fmla="*/ 698500 h 2477118"/>
                <a:gd name="connsiteX4-37" fmla="*/ 8509000 w 10350500"/>
                <a:gd name="connsiteY4-38" fmla="*/ 2120900 h 2477118"/>
                <a:gd name="connsiteX5-39" fmla="*/ 10325100 w 10350500"/>
                <a:gd name="connsiteY5-40" fmla="*/ 0 h 2477118"/>
                <a:gd name="connsiteX6-41" fmla="*/ 10350500 w 10350500"/>
                <a:gd name="connsiteY6-42" fmla="*/ 50800 h 2477118"/>
                <a:gd name="connsiteX0-43" fmla="*/ 0 w 10350500"/>
                <a:gd name="connsiteY0-44" fmla="*/ 2273300 h 2477118"/>
                <a:gd name="connsiteX1-45" fmla="*/ 3314700 w 10350500"/>
                <a:gd name="connsiteY1-46" fmla="*/ 1270000 h 2477118"/>
                <a:gd name="connsiteX2-47" fmla="*/ 5854700 w 10350500"/>
                <a:gd name="connsiteY2-48" fmla="*/ 2362200 h 2477118"/>
                <a:gd name="connsiteX3-49" fmla="*/ 6934200 w 10350500"/>
                <a:gd name="connsiteY3-50" fmla="*/ 698500 h 2477118"/>
                <a:gd name="connsiteX4-51" fmla="*/ 8509000 w 10350500"/>
                <a:gd name="connsiteY4-52" fmla="*/ 2120900 h 2477118"/>
                <a:gd name="connsiteX5-53" fmla="*/ 10325100 w 10350500"/>
                <a:gd name="connsiteY5-54" fmla="*/ 0 h 2477118"/>
                <a:gd name="connsiteX6-55" fmla="*/ 10350500 w 10350500"/>
                <a:gd name="connsiteY6-56" fmla="*/ 50800 h 2477118"/>
                <a:gd name="connsiteX0-57" fmla="*/ 0 w 10350500"/>
                <a:gd name="connsiteY0-58" fmla="*/ 2273300 h 2477118"/>
                <a:gd name="connsiteX1-59" fmla="*/ 3314700 w 10350500"/>
                <a:gd name="connsiteY1-60" fmla="*/ 1270000 h 2477118"/>
                <a:gd name="connsiteX2-61" fmla="*/ 5854700 w 10350500"/>
                <a:gd name="connsiteY2-62" fmla="*/ 2362200 h 2477118"/>
                <a:gd name="connsiteX3-63" fmla="*/ 6934200 w 10350500"/>
                <a:gd name="connsiteY3-64" fmla="*/ 698500 h 2477118"/>
                <a:gd name="connsiteX4-65" fmla="*/ 8509000 w 10350500"/>
                <a:gd name="connsiteY4-66" fmla="*/ 2120900 h 2477118"/>
                <a:gd name="connsiteX5-67" fmla="*/ 10325100 w 10350500"/>
                <a:gd name="connsiteY5-68" fmla="*/ 0 h 2477118"/>
                <a:gd name="connsiteX6-69" fmla="*/ 10350500 w 10350500"/>
                <a:gd name="connsiteY6-70" fmla="*/ 50800 h 2477118"/>
                <a:gd name="connsiteX0-71" fmla="*/ 0 w 10350500"/>
                <a:gd name="connsiteY0-72" fmla="*/ 2273300 h 2477118"/>
                <a:gd name="connsiteX1-73" fmla="*/ 3314700 w 10350500"/>
                <a:gd name="connsiteY1-74" fmla="*/ 1270000 h 2477118"/>
                <a:gd name="connsiteX2-75" fmla="*/ 5854700 w 10350500"/>
                <a:gd name="connsiteY2-76" fmla="*/ 2362200 h 2477118"/>
                <a:gd name="connsiteX3-77" fmla="*/ 6934200 w 10350500"/>
                <a:gd name="connsiteY3-78" fmla="*/ 698500 h 2477118"/>
                <a:gd name="connsiteX4-79" fmla="*/ 8509000 w 10350500"/>
                <a:gd name="connsiteY4-80" fmla="*/ 2120900 h 2477118"/>
                <a:gd name="connsiteX5-81" fmla="*/ 10325100 w 10350500"/>
                <a:gd name="connsiteY5-82" fmla="*/ 0 h 2477118"/>
                <a:gd name="connsiteX6-83" fmla="*/ 10350500 w 10350500"/>
                <a:gd name="connsiteY6-84" fmla="*/ 50800 h 2477118"/>
                <a:gd name="connsiteX0-85" fmla="*/ 0 w 10350500"/>
                <a:gd name="connsiteY0-86" fmla="*/ 2273300 h 2477118"/>
                <a:gd name="connsiteX1-87" fmla="*/ 3314700 w 10350500"/>
                <a:gd name="connsiteY1-88" fmla="*/ 1270000 h 2477118"/>
                <a:gd name="connsiteX2-89" fmla="*/ 5854700 w 10350500"/>
                <a:gd name="connsiteY2-90" fmla="*/ 2362200 h 2477118"/>
                <a:gd name="connsiteX3-91" fmla="*/ 6934200 w 10350500"/>
                <a:gd name="connsiteY3-92" fmla="*/ 698500 h 2477118"/>
                <a:gd name="connsiteX4-93" fmla="*/ 8509000 w 10350500"/>
                <a:gd name="connsiteY4-94" fmla="*/ 2120900 h 2477118"/>
                <a:gd name="connsiteX5-95" fmla="*/ 10325100 w 10350500"/>
                <a:gd name="connsiteY5-96" fmla="*/ 0 h 2477118"/>
                <a:gd name="connsiteX6-97" fmla="*/ 10350500 w 10350500"/>
                <a:gd name="connsiteY6-98" fmla="*/ 50800 h 2477118"/>
                <a:gd name="connsiteX0-99" fmla="*/ 0 w 10350500"/>
                <a:gd name="connsiteY0-100" fmla="*/ 2273300 h 2477118"/>
                <a:gd name="connsiteX1-101" fmla="*/ 3314700 w 10350500"/>
                <a:gd name="connsiteY1-102" fmla="*/ 1270000 h 2477118"/>
                <a:gd name="connsiteX2-103" fmla="*/ 5854700 w 10350500"/>
                <a:gd name="connsiteY2-104" fmla="*/ 2362200 h 2477118"/>
                <a:gd name="connsiteX3-105" fmla="*/ 6934200 w 10350500"/>
                <a:gd name="connsiteY3-106" fmla="*/ 698500 h 2477118"/>
                <a:gd name="connsiteX4-107" fmla="*/ 8509000 w 10350500"/>
                <a:gd name="connsiteY4-108" fmla="*/ 2120900 h 2477118"/>
                <a:gd name="connsiteX5-109" fmla="*/ 10325100 w 10350500"/>
                <a:gd name="connsiteY5-110" fmla="*/ 0 h 2477118"/>
                <a:gd name="connsiteX6-111" fmla="*/ 10350500 w 10350500"/>
                <a:gd name="connsiteY6-112" fmla="*/ 50800 h 2477118"/>
                <a:gd name="connsiteX0-113" fmla="*/ 0 w 10350500"/>
                <a:gd name="connsiteY0-114" fmla="*/ 2273300 h 2477118"/>
                <a:gd name="connsiteX1-115" fmla="*/ 3314700 w 10350500"/>
                <a:gd name="connsiteY1-116" fmla="*/ 1270000 h 2477118"/>
                <a:gd name="connsiteX2-117" fmla="*/ 5854700 w 10350500"/>
                <a:gd name="connsiteY2-118" fmla="*/ 2362200 h 2477118"/>
                <a:gd name="connsiteX3-119" fmla="*/ 6934200 w 10350500"/>
                <a:gd name="connsiteY3-120" fmla="*/ 698500 h 2477118"/>
                <a:gd name="connsiteX4-121" fmla="*/ 8509000 w 10350500"/>
                <a:gd name="connsiteY4-122" fmla="*/ 2120900 h 2477118"/>
                <a:gd name="connsiteX5-123" fmla="*/ 10325100 w 10350500"/>
                <a:gd name="connsiteY5-124" fmla="*/ 0 h 2477118"/>
                <a:gd name="connsiteX6-125" fmla="*/ 10350500 w 10350500"/>
                <a:gd name="connsiteY6-126" fmla="*/ 50800 h 2477118"/>
                <a:gd name="connsiteX0-127" fmla="*/ 0 w 10350500"/>
                <a:gd name="connsiteY0-128" fmla="*/ 2273300 h 2537644"/>
                <a:gd name="connsiteX1-129" fmla="*/ 3314700 w 10350500"/>
                <a:gd name="connsiteY1-130" fmla="*/ 1270000 h 2537644"/>
                <a:gd name="connsiteX2-131" fmla="*/ 5308600 w 10350500"/>
                <a:gd name="connsiteY2-132" fmla="*/ 2425700 h 2537644"/>
                <a:gd name="connsiteX3-133" fmla="*/ 6934200 w 10350500"/>
                <a:gd name="connsiteY3-134" fmla="*/ 698500 h 2537644"/>
                <a:gd name="connsiteX4-135" fmla="*/ 8509000 w 10350500"/>
                <a:gd name="connsiteY4-136" fmla="*/ 2120900 h 2537644"/>
                <a:gd name="connsiteX5-137" fmla="*/ 10325100 w 10350500"/>
                <a:gd name="connsiteY5-138" fmla="*/ 0 h 2537644"/>
                <a:gd name="connsiteX6-139" fmla="*/ 10350500 w 10350500"/>
                <a:gd name="connsiteY6-140" fmla="*/ 50800 h 2537644"/>
                <a:gd name="connsiteX0-141" fmla="*/ 0 w 10350500"/>
                <a:gd name="connsiteY0-142" fmla="*/ 2273300 h 2437646"/>
                <a:gd name="connsiteX1-143" fmla="*/ 3314700 w 10350500"/>
                <a:gd name="connsiteY1-144" fmla="*/ 1270000 h 2437646"/>
                <a:gd name="connsiteX2-145" fmla="*/ 5308600 w 10350500"/>
                <a:gd name="connsiteY2-146" fmla="*/ 2425700 h 2437646"/>
                <a:gd name="connsiteX3-147" fmla="*/ 6934200 w 10350500"/>
                <a:gd name="connsiteY3-148" fmla="*/ 698500 h 2437646"/>
                <a:gd name="connsiteX4-149" fmla="*/ 8509000 w 10350500"/>
                <a:gd name="connsiteY4-150" fmla="*/ 2120900 h 2437646"/>
                <a:gd name="connsiteX5-151" fmla="*/ 10325100 w 10350500"/>
                <a:gd name="connsiteY5-152" fmla="*/ 0 h 2437646"/>
                <a:gd name="connsiteX6-153" fmla="*/ 10350500 w 10350500"/>
                <a:gd name="connsiteY6-154" fmla="*/ 50800 h 2437646"/>
                <a:gd name="connsiteX0-155" fmla="*/ 0 w 10350500"/>
                <a:gd name="connsiteY0-156" fmla="*/ 2273300 h 2432139"/>
                <a:gd name="connsiteX1-157" fmla="*/ 2590800 w 10350500"/>
                <a:gd name="connsiteY1-158" fmla="*/ 1320800 h 2432139"/>
                <a:gd name="connsiteX2-159" fmla="*/ 5308600 w 10350500"/>
                <a:gd name="connsiteY2-160" fmla="*/ 2425700 h 2432139"/>
                <a:gd name="connsiteX3-161" fmla="*/ 6934200 w 10350500"/>
                <a:gd name="connsiteY3-162" fmla="*/ 698500 h 2432139"/>
                <a:gd name="connsiteX4-163" fmla="*/ 8509000 w 10350500"/>
                <a:gd name="connsiteY4-164" fmla="*/ 2120900 h 2432139"/>
                <a:gd name="connsiteX5-165" fmla="*/ 10325100 w 10350500"/>
                <a:gd name="connsiteY5-166" fmla="*/ 0 h 2432139"/>
                <a:gd name="connsiteX6-167" fmla="*/ 10350500 w 10350500"/>
                <a:gd name="connsiteY6-168" fmla="*/ 50800 h 2432139"/>
                <a:gd name="connsiteX0-169" fmla="*/ 0 w 10350500"/>
                <a:gd name="connsiteY0-170" fmla="*/ 2273300 h 2444784"/>
                <a:gd name="connsiteX1-171" fmla="*/ 2590800 w 10350500"/>
                <a:gd name="connsiteY1-172" fmla="*/ 1320800 h 2444784"/>
                <a:gd name="connsiteX2-173" fmla="*/ 4902200 w 10350500"/>
                <a:gd name="connsiteY2-174" fmla="*/ 2438400 h 2444784"/>
                <a:gd name="connsiteX3-175" fmla="*/ 6934200 w 10350500"/>
                <a:gd name="connsiteY3-176" fmla="*/ 698500 h 2444784"/>
                <a:gd name="connsiteX4-177" fmla="*/ 8509000 w 10350500"/>
                <a:gd name="connsiteY4-178" fmla="*/ 2120900 h 2444784"/>
                <a:gd name="connsiteX5-179" fmla="*/ 10325100 w 10350500"/>
                <a:gd name="connsiteY5-180" fmla="*/ 0 h 2444784"/>
                <a:gd name="connsiteX6-181" fmla="*/ 10350500 w 10350500"/>
                <a:gd name="connsiteY6-182" fmla="*/ 50800 h 2444784"/>
                <a:gd name="connsiteX0-183" fmla="*/ 0 w 10350500"/>
                <a:gd name="connsiteY0-184" fmla="*/ 2273300 h 2443846"/>
                <a:gd name="connsiteX1-185" fmla="*/ 2590800 w 10350500"/>
                <a:gd name="connsiteY1-186" fmla="*/ 1320800 h 2443846"/>
                <a:gd name="connsiteX2-187" fmla="*/ 4902200 w 10350500"/>
                <a:gd name="connsiteY2-188" fmla="*/ 2438400 h 2443846"/>
                <a:gd name="connsiteX3-189" fmla="*/ 6604000 w 10350500"/>
                <a:gd name="connsiteY3-190" fmla="*/ 749300 h 2443846"/>
                <a:gd name="connsiteX4-191" fmla="*/ 8509000 w 10350500"/>
                <a:gd name="connsiteY4-192" fmla="*/ 2120900 h 2443846"/>
                <a:gd name="connsiteX5-193" fmla="*/ 10325100 w 10350500"/>
                <a:gd name="connsiteY5-194" fmla="*/ 0 h 2443846"/>
                <a:gd name="connsiteX6-195" fmla="*/ 10350500 w 10350500"/>
                <a:gd name="connsiteY6-196" fmla="*/ 50800 h 244384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0350500" h="2443846">
                  <a:moveTo>
                    <a:pt x="0" y="2273300"/>
                  </a:moveTo>
                  <a:cubicBezTo>
                    <a:pt x="1104900" y="1938867"/>
                    <a:pt x="1773767" y="1293283"/>
                    <a:pt x="2590800" y="1320800"/>
                  </a:cubicBezTo>
                  <a:cubicBezTo>
                    <a:pt x="3407833" y="1348317"/>
                    <a:pt x="4233333" y="2533650"/>
                    <a:pt x="4902200" y="2438400"/>
                  </a:cubicBezTo>
                  <a:cubicBezTo>
                    <a:pt x="5571067" y="2343150"/>
                    <a:pt x="6002867" y="802217"/>
                    <a:pt x="6604000" y="749300"/>
                  </a:cubicBezTo>
                  <a:cubicBezTo>
                    <a:pt x="7205133" y="696383"/>
                    <a:pt x="7888817" y="2245783"/>
                    <a:pt x="8509000" y="2120900"/>
                  </a:cubicBezTo>
                  <a:cubicBezTo>
                    <a:pt x="9129183" y="1996017"/>
                    <a:pt x="9719733" y="706967"/>
                    <a:pt x="10325100" y="0"/>
                  </a:cubicBezTo>
                  <a:lnTo>
                    <a:pt x="10350500" y="50800"/>
                  </a:lnTo>
                </a:path>
              </a:pathLst>
            </a:custGeom>
            <a:noFill/>
            <a:ln>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smtClean="0">
                  <a:solidFill>
                    <a:srgbClr val="DCB68A"/>
                  </a:solidFill>
                  <a:latin typeface="微软雅黑" panose="020B0503020204020204" pitchFamily="34" charset="-122"/>
                  <a:ea typeface="微软雅黑" panose="020B0503020204020204" pitchFamily="34" charset="-122"/>
                </a:rPr>
                <a:t>\</a:t>
              </a:r>
              <a:endParaRPr lang="en-US" altLang="zh-CN" sz="1350" smtClean="0">
                <a:solidFill>
                  <a:srgbClr val="DCB68A"/>
                </a:solidFill>
                <a:latin typeface="微软雅黑" panose="020B0503020204020204" pitchFamily="34" charset="-122"/>
                <a:ea typeface="微软雅黑" panose="020B0503020204020204" pitchFamily="34" charset="-122"/>
              </a:endParaRPr>
            </a:p>
          </p:txBody>
        </p:sp>
        <p:sp>
          <p:nvSpPr>
            <p:cNvPr id="5" name="Freeform 1525"/>
            <p:cNvSpPr/>
            <p:nvPr/>
          </p:nvSpPr>
          <p:spPr bwMode="auto">
            <a:xfrm rot="18830660">
              <a:off x="7590234" y="1483969"/>
              <a:ext cx="673112" cy="688181"/>
            </a:xfrm>
            <a:custGeom>
              <a:avLst/>
              <a:gdLst>
                <a:gd name="T0" fmla="*/ 101 w 166"/>
                <a:gd name="T1" fmla="*/ 57 h 170"/>
                <a:gd name="T2" fmla="*/ 105 w 166"/>
                <a:gd name="T3" fmla="*/ 57 h 170"/>
                <a:gd name="T4" fmla="*/ 110 w 166"/>
                <a:gd name="T5" fmla="*/ 52 h 170"/>
                <a:gd name="T6" fmla="*/ 100 w 166"/>
                <a:gd name="T7" fmla="*/ 47 h 170"/>
                <a:gd name="T8" fmla="*/ 94 w 166"/>
                <a:gd name="T9" fmla="*/ 47 h 170"/>
                <a:gd name="T10" fmla="*/ 83 w 166"/>
                <a:gd name="T11" fmla="*/ 33 h 170"/>
                <a:gd name="T12" fmla="*/ 88 w 166"/>
                <a:gd name="T13" fmla="*/ 33 h 170"/>
                <a:gd name="T14" fmla="*/ 93 w 166"/>
                <a:gd name="T15" fmla="*/ 29 h 170"/>
                <a:gd name="T16" fmla="*/ 86 w 166"/>
                <a:gd name="T17" fmla="*/ 23 h 170"/>
                <a:gd name="T18" fmla="*/ 76 w 166"/>
                <a:gd name="T19" fmla="*/ 23 h 170"/>
                <a:gd name="T20" fmla="*/ 54 w 166"/>
                <a:gd name="T21" fmla="*/ 0 h 170"/>
                <a:gd name="T22" fmla="*/ 50 w 166"/>
                <a:gd name="T23" fmla="*/ 2 h 170"/>
                <a:gd name="T24" fmla="*/ 47 w 166"/>
                <a:gd name="T25" fmla="*/ 5 h 170"/>
                <a:gd name="T26" fmla="*/ 52 w 166"/>
                <a:gd name="T27" fmla="*/ 15 h 170"/>
                <a:gd name="T28" fmla="*/ 68 w 166"/>
                <a:gd name="T29" fmla="*/ 46 h 170"/>
                <a:gd name="T30" fmla="*/ 78 w 166"/>
                <a:gd name="T31" fmla="*/ 73 h 170"/>
                <a:gd name="T32" fmla="*/ 69 w 166"/>
                <a:gd name="T33" fmla="*/ 76 h 170"/>
                <a:gd name="T34" fmla="*/ 27 w 166"/>
                <a:gd name="T35" fmla="*/ 79 h 170"/>
                <a:gd name="T36" fmla="*/ 19 w 166"/>
                <a:gd name="T37" fmla="*/ 69 h 170"/>
                <a:gd name="T38" fmla="*/ 11 w 166"/>
                <a:gd name="T39" fmla="*/ 60 h 170"/>
                <a:gd name="T40" fmla="*/ 4 w 166"/>
                <a:gd name="T41" fmla="*/ 58 h 170"/>
                <a:gd name="T42" fmla="*/ 0 w 166"/>
                <a:gd name="T43" fmla="*/ 59 h 170"/>
                <a:gd name="T44" fmla="*/ 8 w 166"/>
                <a:gd name="T45" fmla="*/ 85 h 170"/>
                <a:gd name="T46" fmla="*/ 0 w 166"/>
                <a:gd name="T47" fmla="*/ 111 h 170"/>
                <a:gd name="T48" fmla="*/ 4 w 166"/>
                <a:gd name="T49" fmla="*/ 112 h 170"/>
                <a:gd name="T50" fmla="*/ 11 w 166"/>
                <a:gd name="T51" fmla="*/ 111 h 170"/>
                <a:gd name="T52" fmla="*/ 19 w 166"/>
                <a:gd name="T53" fmla="*/ 101 h 170"/>
                <a:gd name="T54" fmla="*/ 27 w 166"/>
                <a:gd name="T55" fmla="*/ 91 h 170"/>
                <a:gd name="T56" fmla="*/ 56 w 166"/>
                <a:gd name="T57" fmla="*/ 94 h 170"/>
                <a:gd name="T58" fmla="*/ 75 w 166"/>
                <a:gd name="T59" fmla="*/ 95 h 170"/>
                <a:gd name="T60" fmla="*/ 78 w 166"/>
                <a:gd name="T61" fmla="*/ 97 h 170"/>
                <a:gd name="T62" fmla="*/ 68 w 166"/>
                <a:gd name="T63" fmla="*/ 124 h 170"/>
                <a:gd name="T64" fmla="*/ 52 w 166"/>
                <a:gd name="T65" fmla="*/ 155 h 170"/>
                <a:gd name="T66" fmla="*/ 47 w 166"/>
                <a:gd name="T67" fmla="*/ 165 h 170"/>
                <a:gd name="T68" fmla="*/ 50 w 166"/>
                <a:gd name="T69" fmla="*/ 168 h 170"/>
                <a:gd name="T70" fmla="*/ 54 w 166"/>
                <a:gd name="T71" fmla="*/ 170 h 170"/>
                <a:gd name="T72" fmla="*/ 76 w 166"/>
                <a:gd name="T73" fmla="*/ 147 h 170"/>
                <a:gd name="T74" fmla="*/ 86 w 166"/>
                <a:gd name="T75" fmla="*/ 147 h 170"/>
                <a:gd name="T76" fmla="*/ 93 w 166"/>
                <a:gd name="T77" fmla="*/ 142 h 170"/>
                <a:gd name="T78" fmla="*/ 88 w 166"/>
                <a:gd name="T79" fmla="*/ 137 h 170"/>
                <a:gd name="T80" fmla="*/ 83 w 166"/>
                <a:gd name="T81" fmla="*/ 137 h 170"/>
                <a:gd name="T82" fmla="*/ 94 w 166"/>
                <a:gd name="T83" fmla="*/ 123 h 170"/>
                <a:gd name="T84" fmla="*/ 100 w 166"/>
                <a:gd name="T85" fmla="*/ 123 h 170"/>
                <a:gd name="T86" fmla="*/ 110 w 166"/>
                <a:gd name="T87" fmla="*/ 118 h 170"/>
                <a:gd name="T88" fmla="*/ 105 w 166"/>
                <a:gd name="T89" fmla="*/ 113 h 170"/>
                <a:gd name="T90" fmla="*/ 101 w 166"/>
                <a:gd name="T91" fmla="*/ 113 h 170"/>
                <a:gd name="T92" fmla="*/ 117 w 166"/>
                <a:gd name="T93" fmla="*/ 94 h 170"/>
                <a:gd name="T94" fmla="*/ 139 w 166"/>
                <a:gd name="T95" fmla="*/ 94 h 170"/>
                <a:gd name="T96" fmla="*/ 166 w 166"/>
                <a:gd name="T97" fmla="*/ 85 h 170"/>
                <a:gd name="T98" fmla="*/ 155 w 166"/>
                <a:gd name="T99" fmla="*/ 79 h 170"/>
                <a:gd name="T100" fmla="*/ 139 w 166"/>
                <a:gd name="T101" fmla="*/ 76 h 170"/>
                <a:gd name="T102" fmla="*/ 117 w 166"/>
                <a:gd name="T103" fmla="*/ 76 h 170"/>
                <a:gd name="T104" fmla="*/ 101 w 166"/>
                <a:gd name="T105" fmla="*/ 5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70">
                  <a:moveTo>
                    <a:pt x="101" y="57"/>
                  </a:moveTo>
                  <a:cubicBezTo>
                    <a:pt x="105" y="57"/>
                    <a:pt x="105" y="57"/>
                    <a:pt x="105" y="57"/>
                  </a:cubicBezTo>
                  <a:cubicBezTo>
                    <a:pt x="109" y="57"/>
                    <a:pt x="110" y="55"/>
                    <a:pt x="110" y="52"/>
                  </a:cubicBezTo>
                  <a:cubicBezTo>
                    <a:pt x="110" y="49"/>
                    <a:pt x="107" y="47"/>
                    <a:pt x="100" y="47"/>
                  </a:cubicBezTo>
                  <a:cubicBezTo>
                    <a:pt x="94" y="47"/>
                    <a:pt x="94" y="47"/>
                    <a:pt x="94" y="47"/>
                  </a:cubicBezTo>
                  <a:cubicBezTo>
                    <a:pt x="83" y="33"/>
                    <a:pt x="83" y="33"/>
                    <a:pt x="83" y="33"/>
                  </a:cubicBezTo>
                  <a:cubicBezTo>
                    <a:pt x="88" y="33"/>
                    <a:pt x="88" y="33"/>
                    <a:pt x="88" y="33"/>
                  </a:cubicBezTo>
                  <a:cubicBezTo>
                    <a:pt x="91" y="33"/>
                    <a:pt x="93" y="32"/>
                    <a:pt x="93" y="29"/>
                  </a:cubicBezTo>
                  <a:cubicBezTo>
                    <a:pt x="93" y="25"/>
                    <a:pt x="91" y="23"/>
                    <a:pt x="86" y="23"/>
                  </a:cubicBezTo>
                  <a:cubicBezTo>
                    <a:pt x="76" y="23"/>
                    <a:pt x="76" y="23"/>
                    <a:pt x="76" y="23"/>
                  </a:cubicBezTo>
                  <a:cubicBezTo>
                    <a:pt x="64" y="8"/>
                    <a:pt x="57" y="0"/>
                    <a:pt x="54" y="0"/>
                  </a:cubicBezTo>
                  <a:cubicBezTo>
                    <a:pt x="53" y="0"/>
                    <a:pt x="51" y="1"/>
                    <a:pt x="50" y="2"/>
                  </a:cubicBezTo>
                  <a:cubicBezTo>
                    <a:pt x="48" y="3"/>
                    <a:pt x="47" y="4"/>
                    <a:pt x="47" y="5"/>
                  </a:cubicBezTo>
                  <a:cubicBezTo>
                    <a:pt x="47" y="7"/>
                    <a:pt x="49" y="10"/>
                    <a:pt x="52" y="15"/>
                  </a:cubicBezTo>
                  <a:cubicBezTo>
                    <a:pt x="56" y="21"/>
                    <a:pt x="61" y="31"/>
                    <a:pt x="68" y="46"/>
                  </a:cubicBezTo>
                  <a:cubicBezTo>
                    <a:pt x="74" y="61"/>
                    <a:pt x="78" y="70"/>
                    <a:pt x="78" y="73"/>
                  </a:cubicBezTo>
                  <a:cubicBezTo>
                    <a:pt x="78" y="75"/>
                    <a:pt x="75" y="76"/>
                    <a:pt x="69" y="76"/>
                  </a:cubicBezTo>
                  <a:cubicBezTo>
                    <a:pt x="49" y="76"/>
                    <a:pt x="35" y="77"/>
                    <a:pt x="27" y="79"/>
                  </a:cubicBezTo>
                  <a:cubicBezTo>
                    <a:pt x="26" y="78"/>
                    <a:pt x="23" y="75"/>
                    <a:pt x="19" y="69"/>
                  </a:cubicBezTo>
                  <a:cubicBezTo>
                    <a:pt x="15" y="64"/>
                    <a:pt x="13" y="61"/>
                    <a:pt x="11" y="60"/>
                  </a:cubicBezTo>
                  <a:cubicBezTo>
                    <a:pt x="10" y="59"/>
                    <a:pt x="7" y="58"/>
                    <a:pt x="4" y="58"/>
                  </a:cubicBezTo>
                  <a:cubicBezTo>
                    <a:pt x="2" y="58"/>
                    <a:pt x="0" y="58"/>
                    <a:pt x="0" y="59"/>
                  </a:cubicBezTo>
                  <a:cubicBezTo>
                    <a:pt x="0" y="61"/>
                    <a:pt x="2" y="70"/>
                    <a:pt x="8" y="85"/>
                  </a:cubicBezTo>
                  <a:cubicBezTo>
                    <a:pt x="2" y="99"/>
                    <a:pt x="0" y="107"/>
                    <a:pt x="0" y="111"/>
                  </a:cubicBezTo>
                  <a:cubicBezTo>
                    <a:pt x="0" y="112"/>
                    <a:pt x="2" y="112"/>
                    <a:pt x="4" y="112"/>
                  </a:cubicBezTo>
                  <a:cubicBezTo>
                    <a:pt x="7" y="112"/>
                    <a:pt x="10" y="112"/>
                    <a:pt x="11" y="111"/>
                  </a:cubicBezTo>
                  <a:cubicBezTo>
                    <a:pt x="13" y="110"/>
                    <a:pt x="15" y="106"/>
                    <a:pt x="19" y="101"/>
                  </a:cubicBezTo>
                  <a:cubicBezTo>
                    <a:pt x="23" y="95"/>
                    <a:pt x="26" y="92"/>
                    <a:pt x="27" y="91"/>
                  </a:cubicBezTo>
                  <a:cubicBezTo>
                    <a:pt x="35" y="93"/>
                    <a:pt x="45" y="94"/>
                    <a:pt x="56" y="94"/>
                  </a:cubicBezTo>
                  <a:cubicBezTo>
                    <a:pt x="67" y="94"/>
                    <a:pt x="74" y="94"/>
                    <a:pt x="75" y="95"/>
                  </a:cubicBezTo>
                  <a:cubicBezTo>
                    <a:pt x="77" y="95"/>
                    <a:pt x="78" y="96"/>
                    <a:pt x="78" y="97"/>
                  </a:cubicBezTo>
                  <a:cubicBezTo>
                    <a:pt x="78" y="100"/>
                    <a:pt x="74" y="109"/>
                    <a:pt x="68" y="124"/>
                  </a:cubicBezTo>
                  <a:cubicBezTo>
                    <a:pt x="61" y="139"/>
                    <a:pt x="56" y="149"/>
                    <a:pt x="52" y="155"/>
                  </a:cubicBezTo>
                  <a:cubicBezTo>
                    <a:pt x="49" y="160"/>
                    <a:pt x="47" y="163"/>
                    <a:pt x="47" y="165"/>
                  </a:cubicBezTo>
                  <a:cubicBezTo>
                    <a:pt x="47" y="166"/>
                    <a:pt x="48" y="167"/>
                    <a:pt x="50" y="168"/>
                  </a:cubicBezTo>
                  <a:cubicBezTo>
                    <a:pt x="51" y="170"/>
                    <a:pt x="53" y="170"/>
                    <a:pt x="54" y="170"/>
                  </a:cubicBezTo>
                  <a:cubicBezTo>
                    <a:pt x="57" y="170"/>
                    <a:pt x="64" y="162"/>
                    <a:pt x="76" y="147"/>
                  </a:cubicBezTo>
                  <a:cubicBezTo>
                    <a:pt x="86" y="147"/>
                    <a:pt x="86" y="147"/>
                    <a:pt x="86" y="147"/>
                  </a:cubicBezTo>
                  <a:cubicBezTo>
                    <a:pt x="91" y="147"/>
                    <a:pt x="93" y="145"/>
                    <a:pt x="93" y="142"/>
                  </a:cubicBezTo>
                  <a:cubicBezTo>
                    <a:pt x="93" y="138"/>
                    <a:pt x="91" y="137"/>
                    <a:pt x="88" y="137"/>
                  </a:cubicBezTo>
                  <a:cubicBezTo>
                    <a:pt x="83" y="137"/>
                    <a:pt x="83" y="137"/>
                    <a:pt x="83" y="137"/>
                  </a:cubicBezTo>
                  <a:cubicBezTo>
                    <a:pt x="94" y="123"/>
                    <a:pt x="94" y="123"/>
                    <a:pt x="94" y="123"/>
                  </a:cubicBezTo>
                  <a:cubicBezTo>
                    <a:pt x="100" y="123"/>
                    <a:pt x="100" y="123"/>
                    <a:pt x="100" y="123"/>
                  </a:cubicBezTo>
                  <a:cubicBezTo>
                    <a:pt x="107" y="123"/>
                    <a:pt x="110" y="121"/>
                    <a:pt x="110" y="118"/>
                  </a:cubicBezTo>
                  <a:cubicBezTo>
                    <a:pt x="110" y="115"/>
                    <a:pt x="109" y="113"/>
                    <a:pt x="105" y="113"/>
                  </a:cubicBezTo>
                  <a:cubicBezTo>
                    <a:pt x="101" y="113"/>
                    <a:pt x="101" y="113"/>
                    <a:pt x="101" y="113"/>
                  </a:cubicBezTo>
                  <a:cubicBezTo>
                    <a:pt x="117" y="94"/>
                    <a:pt x="117" y="94"/>
                    <a:pt x="117" y="94"/>
                  </a:cubicBezTo>
                  <a:cubicBezTo>
                    <a:pt x="139" y="94"/>
                    <a:pt x="139" y="94"/>
                    <a:pt x="139" y="94"/>
                  </a:cubicBezTo>
                  <a:cubicBezTo>
                    <a:pt x="157" y="94"/>
                    <a:pt x="166" y="91"/>
                    <a:pt x="166" y="85"/>
                  </a:cubicBezTo>
                  <a:cubicBezTo>
                    <a:pt x="166" y="82"/>
                    <a:pt x="163" y="80"/>
                    <a:pt x="155" y="79"/>
                  </a:cubicBezTo>
                  <a:cubicBezTo>
                    <a:pt x="148" y="77"/>
                    <a:pt x="142" y="76"/>
                    <a:pt x="139" y="76"/>
                  </a:cubicBezTo>
                  <a:cubicBezTo>
                    <a:pt x="117" y="76"/>
                    <a:pt x="117" y="76"/>
                    <a:pt x="117" y="76"/>
                  </a:cubicBezTo>
                  <a:lnTo>
                    <a:pt x="101" y="57"/>
                  </a:lnTo>
                  <a:close/>
                </a:path>
              </a:pathLst>
            </a:custGeom>
            <a:solidFill>
              <a:srgbClr val="00948D"/>
            </a:solidFill>
            <a:ln>
              <a:noFill/>
            </a:ln>
          </p:spPr>
          <p:txBody>
            <a:bodyPr vert="horz" wrap="square" lIns="68580" tIns="34290" rIns="68580" bIns="34290" numCol="1" anchor="t" anchorCtr="0" compatLnSpc="1"/>
            <a:lstStyle/>
            <a:p>
              <a:endParaRPr lang="zh-CN" altLang="en-US" sz="1350">
                <a:solidFill>
                  <a:srgbClr val="DCB68A"/>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4310141" y="1736941"/>
              <a:ext cx="1287129" cy="1914176"/>
              <a:chOff x="5746852" y="2315321"/>
              <a:chExt cx="1716171" cy="2552235"/>
            </a:xfrm>
          </p:grpSpPr>
          <p:sp>
            <p:nvSpPr>
              <p:cNvPr id="9" name="椭圆 8"/>
              <p:cNvSpPr/>
              <p:nvPr/>
            </p:nvSpPr>
            <p:spPr>
              <a:xfrm rot="10800000">
                <a:off x="5746852" y="2315321"/>
                <a:ext cx="1716171" cy="1910673"/>
              </a:xfrm>
              <a:prstGeom prst="ellipse">
                <a:avLst/>
              </a:prstGeom>
              <a:solidFill>
                <a:srgbClr val="0092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DCB68A"/>
                  </a:solidFill>
                  <a:latin typeface="微软雅黑" panose="020B0503020204020204" pitchFamily="34" charset="-122"/>
                  <a:ea typeface="微软雅黑" panose="020B0503020204020204" pitchFamily="34" charset="-122"/>
                </a:endParaRPr>
              </a:p>
            </p:txBody>
          </p:sp>
          <p:cxnSp>
            <p:nvCxnSpPr>
              <p:cNvPr id="10" name="直接连接符 9"/>
              <p:cNvCxnSpPr>
                <a:stCxn id="13" idx="0"/>
              </p:cNvCxnSpPr>
              <p:nvPr/>
            </p:nvCxnSpPr>
            <p:spPr>
              <a:xfrm flipV="1">
                <a:off x="6691063" y="3899637"/>
                <a:ext cx="19222" cy="633146"/>
              </a:xfrm>
              <a:prstGeom prst="line">
                <a:avLst/>
              </a:prstGeom>
              <a:ln w="12700">
                <a:solidFill>
                  <a:srgbClr val="435468"/>
                </a:solidFill>
                <a:headEnd type="ova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6154120" y="4532478"/>
                <a:ext cx="1074034" cy="335078"/>
              </a:xfrm>
              <a:prstGeom prst="rect">
                <a:avLst/>
              </a:prstGeom>
            </p:spPr>
            <p:txBody>
              <a:bodyPr wrap="none">
                <a:spAutoFit/>
              </a:bodyPr>
              <a:lstStyle>
                <a:defPPr>
                  <a:defRPr lang="zh-CN"/>
                </a:defPPr>
                <a:lvl1pPr>
                  <a:defRPr sz="1500" b="1">
                    <a:solidFill>
                      <a:srgbClr val="00948D"/>
                    </a:solidFill>
                  </a:defRPr>
                </a:lvl1pPr>
              </a:lstStyle>
              <a:p>
                <a:r>
                  <a:rPr lang="zh-CN" dirty="0">
                    <a:latin typeface="微软雅黑" panose="020B0503020204020204" pitchFamily="34" charset="-122"/>
                    <a:ea typeface="微软雅黑" panose="020B0503020204020204" pitchFamily="34" charset="-122"/>
                  </a:rPr>
                  <a:t>分子遗传学</a:t>
                </a:r>
                <a:endParaRPr lang="zh-CN" dirty="0">
                  <a:latin typeface="微软雅黑" panose="020B0503020204020204" pitchFamily="34" charset="-122"/>
                  <a:ea typeface="微软雅黑" panose="020B0503020204020204" pitchFamily="34" charset="-122"/>
                </a:endParaRPr>
              </a:p>
            </p:txBody>
          </p:sp>
          <p:grpSp>
            <p:nvGrpSpPr>
              <p:cNvPr id="14" name="组合 13"/>
              <p:cNvGrpSpPr/>
              <p:nvPr/>
            </p:nvGrpSpPr>
            <p:grpSpPr>
              <a:xfrm>
                <a:off x="6504516" y="3470901"/>
                <a:ext cx="282576" cy="239712"/>
                <a:chOff x="6791325" y="3867151"/>
                <a:chExt cx="282576" cy="239712"/>
              </a:xfrm>
              <a:solidFill>
                <a:schemeClr val="bg1"/>
              </a:solidFill>
            </p:grpSpPr>
            <p:sp>
              <p:nvSpPr>
                <p:cNvPr id="15" name="Freeform 103"/>
                <p:cNvSpPr/>
                <p:nvPr/>
              </p:nvSpPr>
              <p:spPr bwMode="auto">
                <a:xfrm>
                  <a:off x="6889750" y="3916363"/>
                  <a:ext cx="39688" cy="58738"/>
                </a:xfrm>
                <a:custGeom>
                  <a:avLst/>
                  <a:gdLst>
                    <a:gd name="T0" fmla="*/ 14 w 25"/>
                    <a:gd name="T1" fmla="*/ 33 h 37"/>
                    <a:gd name="T2" fmla="*/ 25 w 25"/>
                    <a:gd name="T3" fmla="*/ 14 h 37"/>
                    <a:gd name="T4" fmla="*/ 21 w 25"/>
                    <a:gd name="T5" fmla="*/ 0 h 37"/>
                    <a:gd name="T6" fmla="*/ 0 w 25"/>
                    <a:gd name="T7" fmla="*/ 37 h 37"/>
                    <a:gd name="T8" fmla="*/ 14 w 25"/>
                    <a:gd name="T9" fmla="*/ 33 h 37"/>
                  </a:gdLst>
                  <a:ahLst/>
                  <a:cxnLst>
                    <a:cxn ang="0">
                      <a:pos x="T0" y="T1"/>
                    </a:cxn>
                    <a:cxn ang="0">
                      <a:pos x="T2" y="T3"/>
                    </a:cxn>
                    <a:cxn ang="0">
                      <a:pos x="T4" y="T5"/>
                    </a:cxn>
                    <a:cxn ang="0">
                      <a:pos x="T6" y="T7"/>
                    </a:cxn>
                    <a:cxn ang="0">
                      <a:pos x="T8" y="T9"/>
                    </a:cxn>
                  </a:cxnLst>
                  <a:rect l="0" t="0" r="r" b="b"/>
                  <a:pathLst>
                    <a:path w="25" h="37">
                      <a:moveTo>
                        <a:pt x="14" y="33"/>
                      </a:moveTo>
                      <a:lnTo>
                        <a:pt x="25" y="14"/>
                      </a:lnTo>
                      <a:lnTo>
                        <a:pt x="21" y="0"/>
                      </a:lnTo>
                      <a:lnTo>
                        <a:pt x="0" y="37"/>
                      </a:lnTo>
                      <a:lnTo>
                        <a:pt x="14"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rgbClr val="DCB68A"/>
                    </a:solidFill>
                    <a:latin typeface="微软雅黑" panose="020B0503020204020204" pitchFamily="34" charset="-122"/>
                    <a:ea typeface="微软雅黑" panose="020B0503020204020204" pitchFamily="34" charset="-122"/>
                  </a:endParaRPr>
                </a:p>
              </p:txBody>
            </p:sp>
            <p:sp>
              <p:nvSpPr>
                <p:cNvPr id="16" name="Freeform 104"/>
                <p:cNvSpPr/>
                <p:nvPr/>
              </p:nvSpPr>
              <p:spPr bwMode="auto">
                <a:xfrm>
                  <a:off x="6907213" y="3903663"/>
                  <a:ext cx="166688" cy="203200"/>
                </a:xfrm>
                <a:custGeom>
                  <a:avLst/>
                  <a:gdLst>
                    <a:gd name="T0" fmla="*/ 159 w 173"/>
                    <a:gd name="T1" fmla="*/ 53 h 209"/>
                    <a:gd name="T2" fmla="*/ 66 w 173"/>
                    <a:gd name="T3" fmla="*/ 0 h 209"/>
                    <a:gd name="T4" fmla="*/ 72 w 173"/>
                    <a:gd name="T5" fmla="*/ 24 h 209"/>
                    <a:gd name="T6" fmla="*/ 150 w 173"/>
                    <a:gd name="T7" fmla="*/ 69 h 209"/>
                    <a:gd name="T8" fmla="*/ 152 w 173"/>
                    <a:gd name="T9" fmla="*/ 74 h 209"/>
                    <a:gd name="T10" fmla="*/ 105 w 173"/>
                    <a:gd name="T11" fmla="*/ 155 h 209"/>
                    <a:gd name="T12" fmla="*/ 80 w 173"/>
                    <a:gd name="T13" fmla="*/ 141 h 209"/>
                    <a:gd name="T14" fmla="*/ 66 w 173"/>
                    <a:gd name="T15" fmla="*/ 148 h 209"/>
                    <a:gd name="T16" fmla="*/ 0 w 173"/>
                    <a:gd name="T17" fmla="*/ 165 h 209"/>
                    <a:gd name="T18" fmla="*/ 71 w 173"/>
                    <a:gd name="T19" fmla="*/ 206 h 209"/>
                    <a:gd name="T20" fmla="*/ 82 w 173"/>
                    <a:gd name="T21" fmla="*/ 209 h 209"/>
                    <a:gd name="T22" fmla="*/ 101 w 173"/>
                    <a:gd name="T23" fmla="*/ 198 h 209"/>
                    <a:gd name="T24" fmla="*/ 167 w 173"/>
                    <a:gd name="T25" fmla="*/ 83 h 209"/>
                    <a:gd name="T26" fmla="*/ 159 w 173"/>
                    <a:gd name="T27" fmla="*/ 5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209">
                      <a:moveTo>
                        <a:pt x="159" y="53"/>
                      </a:moveTo>
                      <a:cubicBezTo>
                        <a:pt x="66" y="0"/>
                        <a:pt x="66" y="0"/>
                        <a:pt x="66" y="0"/>
                      </a:cubicBezTo>
                      <a:cubicBezTo>
                        <a:pt x="72" y="24"/>
                        <a:pt x="72" y="24"/>
                        <a:pt x="72" y="24"/>
                      </a:cubicBezTo>
                      <a:cubicBezTo>
                        <a:pt x="150" y="69"/>
                        <a:pt x="150" y="69"/>
                        <a:pt x="150" y="69"/>
                      </a:cubicBezTo>
                      <a:cubicBezTo>
                        <a:pt x="152" y="70"/>
                        <a:pt x="153" y="72"/>
                        <a:pt x="152" y="74"/>
                      </a:cubicBezTo>
                      <a:cubicBezTo>
                        <a:pt x="105" y="155"/>
                        <a:pt x="105" y="155"/>
                        <a:pt x="105" y="155"/>
                      </a:cubicBezTo>
                      <a:cubicBezTo>
                        <a:pt x="80" y="141"/>
                        <a:pt x="80" y="141"/>
                        <a:pt x="80" y="141"/>
                      </a:cubicBezTo>
                      <a:cubicBezTo>
                        <a:pt x="76" y="144"/>
                        <a:pt x="71" y="146"/>
                        <a:pt x="66" y="148"/>
                      </a:cubicBezTo>
                      <a:cubicBezTo>
                        <a:pt x="0" y="165"/>
                        <a:pt x="0" y="165"/>
                        <a:pt x="0" y="165"/>
                      </a:cubicBezTo>
                      <a:cubicBezTo>
                        <a:pt x="71" y="206"/>
                        <a:pt x="71" y="206"/>
                        <a:pt x="71" y="206"/>
                      </a:cubicBezTo>
                      <a:cubicBezTo>
                        <a:pt x="74" y="208"/>
                        <a:pt x="78" y="209"/>
                        <a:pt x="82" y="209"/>
                      </a:cubicBezTo>
                      <a:cubicBezTo>
                        <a:pt x="89" y="209"/>
                        <a:pt x="97" y="205"/>
                        <a:pt x="101" y="198"/>
                      </a:cubicBezTo>
                      <a:cubicBezTo>
                        <a:pt x="167" y="83"/>
                        <a:pt x="167" y="83"/>
                        <a:pt x="167" y="83"/>
                      </a:cubicBezTo>
                      <a:cubicBezTo>
                        <a:pt x="173" y="73"/>
                        <a:pt x="170" y="60"/>
                        <a:pt x="159"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rgbClr val="DCB68A"/>
                    </a:solidFill>
                    <a:latin typeface="微软雅黑" panose="020B0503020204020204" pitchFamily="34" charset="-122"/>
                    <a:ea typeface="微软雅黑" panose="020B0503020204020204" pitchFamily="34" charset="-122"/>
                  </a:endParaRPr>
                </a:p>
              </p:txBody>
            </p:sp>
            <p:sp>
              <p:nvSpPr>
                <p:cNvPr id="17" name="Freeform 105"/>
                <p:cNvSpPr>
                  <a:spLocks noEditPoints="1"/>
                </p:cNvSpPr>
                <p:nvPr/>
              </p:nvSpPr>
              <p:spPr bwMode="auto">
                <a:xfrm>
                  <a:off x="6791325" y="3867151"/>
                  <a:ext cx="193675" cy="196850"/>
                </a:xfrm>
                <a:custGeom>
                  <a:avLst/>
                  <a:gdLst>
                    <a:gd name="T0" fmla="*/ 197 w 200"/>
                    <a:gd name="T1" fmla="*/ 144 h 203"/>
                    <a:gd name="T2" fmla="*/ 163 w 200"/>
                    <a:gd name="T3" fmla="*/ 16 h 203"/>
                    <a:gd name="T4" fmla="*/ 142 w 200"/>
                    <a:gd name="T5" fmla="*/ 0 h 203"/>
                    <a:gd name="T6" fmla="*/ 142 w 200"/>
                    <a:gd name="T7" fmla="*/ 0 h 203"/>
                    <a:gd name="T8" fmla="*/ 136 w 200"/>
                    <a:gd name="T9" fmla="*/ 1 h 203"/>
                    <a:gd name="T10" fmla="*/ 18 w 200"/>
                    <a:gd name="T11" fmla="*/ 32 h 203"/>
                    <a:gd name="T12" fmla="*/ 3 w 200"/>
                    <a:gd name="T13" fmla="*/ 59 h 203"/>
                    <a:gd name="T14" fmla="*/ 37 w 200"/>
                    <a:gd name="T15" fmla="*/ 187 h 203"/>
                    <a:gd name="T16" fmla="*/ 58 w 200"/>
                    <a:gd name="T17" fmla="*/ 203 h 203"/>
                    <a:gd name="T18" fmla="*/ 64 w 200"/>
                    <a:gd name="T19" fmla="*/ 203 h 203"/>
                    <a:gd name="T20" fmla="*/ 182 w 200"/>
                    <a:gd name="T21" fmla="*/ 171 h 203"/>
                    <a:gd name="T22" fmla="*/ 197 w 200"/>
                    <a:gd name="T23" fmla="*/ 144 h 203"/>
                    <a:gd name="T24" fmla="*/ 44 w 200"/>
                    <a:gd name="T25" fmla="*/ 144 h 203"/>
                    <a:gd name="T26" fmla="*/ 20 w 200"/>
                    <a:gd name="T27" fmla="*/ 54 h 203"/>
                    <a:gd name="T28" fmla="*/ 20 w 200"/>
                    <a:gd name="T29" fmla="*/ 51 h 203"/>
                    <a:gd name="T30" fmla="*/ 23 w 200"/>
                    <a:gd name="T31" fmla="*/ 49 h 203"/>
                    <a:gd name="T32" fmla="*/ 141 w 200"/>
                    <a:gd name="T33" fmla="*/ 18 h 203"/>
                    <a:gd name="T34" fmla="*/ 142 w 200"/>
                    <a:gd name="T35" fmla="*/ 17 h 203"/>
                    <a:gd name="T36" fmla="*/ 146 w 200"/>
                    <a:gd name="T37" fmla="*/ 21 h 203"/>
                    <a:gd name="T38" fmla="*/ 170 w 200"/>
                    <a:gd name="T39" fmla="*/ 110 h 203"/>
                    <a:gd name="T40" fmla="*/ 44 w 200"/>
                    <a:gd name="T41" fmla="*/ 144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0" h="203">
                      <a:moveTo>
                        <a:pt x="197" y="144"/>
                      </a:moveTo>
                      <a:cubicBezTo>
                        <a:pt x="163" y="16"/>
                        <a:pt x="163" y="16"/>
                        <a:pt x="163" y="16"/>
                      </a:cubicBezTo>
                      <a:cubicBezTo>
                        <a:pt x="160" y="6"/>
                        <a:pt x="151" y="0"/>
                        <a:pt x="142" y="0"/>
                      </a:cubicBezTo>
                      <a:cubicBezTo>
                        <a:pt x="142" y="0"/>
                        <a:pt x="142" y="0"/>
                        <a:pt x="142" y="0"/>
                      </a:cubicBezTo>
                      <a:cubicBezTo>
                        <a:pt x="140" y="0"/>
                        <a:pt x="138" y="0"/>
                        <a:pt x="136" y="1"/>
                      </a:cubicBezTo>
                      <a:cubicBezTo>
                        <a:pt x="18" y="32"/>
                        <a:pt x="18" y="32"/>
                        <a:pt x="18" y="32"/>
                      </a:cubicBezTo>
                      <a:cubicBezTo>
                        <a:pt x="6" y="35"/>
                        <a:pt x="0" y="47"/>
                        <a:pt x="3" y="59"/>
                      </a:cubicBezTo>
                      <a:cubicBezTo>
                        <a:pt x="37" y="187"/>
                        <a:pt x="37" y="187"/>
                        <a:pt x="37" y="187"/>
                      </a:cubicBezTo>
                      <a:cubicBezTo>
                        <a:pt x="40" y="197"/>
                        <a:pt x="48" y="203"/>
                        <a:pt x="58" y="203"/>
                      </a:cubicBezTo>
                      <a:cubicBezTo>
                        <a:pt x="60" y="203"/>
                        <a:pt x="62" y="203"/>
                        <a:pt x="64" y="203"/>
                      </a:cubicBezTo>
                      <a:cubicBezTo>
                        <a:pt x="182" y="171"/>
                        <a:pt x="182" y="171"/>
                        <a:pt x="182" y="171"/>
                      </a:cubicBezTo>
                      <a:cubicBezTo>
                        <a:pt x="194" y="168"/>
                        <a:pt x="200" y="156"/>
                        <a:pt x="197" y="144"/>
                      </a:cubicBezTo>
                      <a:close/>
                      <a:moveTo>
                        <a:pt x="44" y="144"/>
                      </a:moveTo>
                      <a:cubicBezTo>
                        <a:pt x="20" y="54"/>
                        <a:pt x="20" y="54"/>
                        <a:pt x="20" y="54"/>
                      </a:cubicBezTo>
                      <a:cubicBezTo>
                        <a:pt x="19" y="53"/>
                        <a:pt x="20" y="52"/>
                        <a:pt x="20" y="51"/>
                      </a:cubicBezTo>
                      <a:cubicBezTo>
                        <a:pt x="21" y="51"/>
                        <a:pt x="21" y="50"/>
                        <a:pt x="23" y="49"/>
                      </a:cubicBezTo>
                      <a:cubicBezTo>
                        <a:pt x="141" y="18"/>
                        <a:pt x="141" y="18"/>
                        <a:pt x="141" y="18"/>
                      </a:cubicBezTo>
                      <a:cubicBezTo>
                        <a:pt x="141" y="18"/>
                        <a:pt x="142" y="17"/>
                        <a:pt x="142" y="17"/>
                      </a:cubicBezTo>
                      <a:cubicBezTo>
                        <a:pt x="143" y="17"/>
                        <a:pt x="145" y="18"/>
                        <a:pt x="146" y="21"/>
                      </a:cubicBezTo>
                      <a:cubicBezTo>
                        <a:pt x="170" y="110"/>
                        <a:pt x="170" y="110"/>
                        <a:pt x="170" y="110"/>
                      </a:cubicBezTo>
                      <a:lnTo>
                        <a:pt x="44" y="1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350">
                    <a:solidFill>
                      <a:srgbClr val="DCB68A"/>
                    </a:solidFill>
                    <a:latin typeface="微软雅黑" panose="020B0503020204020204" pitchFamily="34" charset="-122"/>
                    <a:ea typeface="微软雅黑" panose="020B0503020204020204" pitchFamily="34" charset="-122"/>
                  </a:endParaRPr>
                </a:p>
              </p:txBody>
            </p:sp>
          </p:grpSp>
        </p:grpSp>
        <p:grpSp>
          <p:nvGrpSpPr>
            <p:cNvPr id="18" name="组合 17"/>
            <p:cNvGrpSpPr/>
            <p:nvPr/>
          </p:nvGrpSpPr>
          <p:grpSpPr>
            <a:xfrm>
              <a:off x="1088698" y="2158461"/>
              <a:ext cx="1255593" cy="1755692"/>
              <a:chOff x="1451597" y="2877348"/>
              <a:chExt cx="1674124" cy="2340922"/>
            </a:xfrm>
          </p:grpSpPr>
          <p:sp>
            <p:nvSpPr>
              <p:cNvPr id="19" name="椭圆 18"/>
              <p:cNvSpPr/>
              <p:nvPr/>
            </p:nvSpPr>
            <p:spPr>
              <a:xfrm>
                <a:off x="1451597" y="3507851"/>
                <a:ext cx="1674124" cy="1710419"/>
              </a:xfrm>
              <a:prstGeom prst="ellipse">
                <a:avLst/>
              </a:prstGeom>
              <a:solidFill>
                <a:srgbClr val="0092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DCB68A"/>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flipH="1">
                <a:off x="2286201" y="3212297"/>
                <a:ext cx="9611" cy="446110"/>
              </a:xfrm>
              <a:prstGeom prst="line">
                <a:avLst/>
              </a:prstGeom>
              <a:ln w="12700">
                <a:solidFill>
                  <a:srgbClr val="435468"/>
                </a:solidFill>
                <a:headEnd type="ova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1762153" y="2877348"/>
                <a:ext cx="893827" cy="335078"/>
              </a:xfrm>
              <a:prstGeom prst="rect">
                <a:avLst/>
              </a:prstGeom>
            </p:spPr>
            <p:txBody>
              <a:bodyPr wrap="none">
                <a:spAutoFit/>
              </a:bodyPr>
              <a:lstStyle>
                <a:defPPr>
                  <a:defRPr lang="zh-CN"/>
                </a:defPPr>
                <a:lvl1pPr>
                  <a:defRPr sz="1500" b="1">
                    <a:solidFill>
                      <a:srgbClr val="00948D"/>
                    </a:solidFill>
                  </a:defRPr>
                </a:lvl1pPr>
              </a:lstStyle>
              <a:p>
                <a:r>
                  <a:rPr lang="zh-CN" dirty="0">
                    <a:latin typeface="微软雅黑" panose="020B0503020204020204" pitchFamily="34" charset="-122"/>
                    <a:ea typeface="微软雅黑" panose="020B0503020204020204" pitchFamily="34" charset="-122"/>
                  </a:rPr>
                  <a:t>发酵工程</a:t>
                </a:r>
                <a:endParaRPr lang="zh-CN" dirty="0">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2945430" y="2918971"/>
              <a:ext cx="1242979" cy="1741813"/>
              <a:chOff x="3927240" y="3891360"/>
              <a:chExt cx="1657305" cy="2322417"/>
            </a:xfrm>
          </p:grpSpPr>
          <p:sp>
            <p:nvSpPr>
              <p:cNvPr id="26" name="椭圆 25"/>
              <p:cNvSpPr/>
              <p:nvPr/>
            </p:nvSpPr>
            <p:spPr>
              <a:xfrm>
                <a:off x="3927240" y="4616372"/>
                <a:ext cx="1657305" cy="1597405"/>
              </a:xfrm>
              <a:prstGeom prst="ellipse">
                <a:avLst/>
              </a:prstGeom>
              <a:solidFill>
                <a:srgbClr val="0092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DCB68A"/>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a:xfrm>
                <a:off x="4769697" y="4252266"/>
                <a:ext cx="0" cy="498620"/>
              </a:xfrm>
              <a:prstGeom prst="line">
                <a:avLst/>
              </a:prstGeom>
              <a:ln w="12700">
                <a:solidFill>
                  <a:srgbClr val="435468"/>
                </a:solidFill>
                <a:headEnd type="ova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4219176" y="3891360"/>
                <a:ext cx="1074034" cy="335078"/>
              </a:xfrm>
              <a:prstGeom prst="rect">
                <a:avLst/>
              </a:prstGeom>
            </p:spPr>
            <p:txBody>
              <a:bodyPr wrap="none">
                <a:spAutoFit/>
              </a:bodyPr>
              <a:lstStyle>
                <a:defPPr>
                  <a:defRPr lang="zh-CN"/>
                </a:defPPr>
                <a:lvl1pPr>
                  <a:defRPr sz="1500" b="1">
                    <a:solidFill>
                      <a:srgbClr val="00948D"/>
                    </a:solidFill>
                  </a:defRPr>
                </a:lvl1pPr>
              </a:lstStyle>
              <a:p>
                <a:r>
                  <a:rPr lang="zh-CN" dirty="0">
                    <a:latin typeface="微软雅黑" panose="020B0503020204020204" pitchFamily="34" charset="-122"/>
                    <a:ea typeface="微软雅黑" panose="020B0503020204020204" pitchFamily="34" charset="-122"/>
                  </a:rPr>
                  <a:t>遗传学定律</a:t>
                </a:r>
                <a:endParaRPr lang="zh-CN" dirty="0">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5686486" y="2603703"/>
              <a:ext cx="1295239" cy="2034757"/>
              <a:chOff x="7581984" y="3471005"/>
              <a:chExt cx="1726985" cy="2713010"/>
            </a:xfrm>
          </p:grpSpPr>
          <p:sp>
            <p:nvSpPr>
              <p:cNvPr id="37" name="椭圆 36"/>
              <p:cNvSpPr/>
              <p:nvPr/>
            </p:nvSpPr>
            <p:spPr>
              <a:xfrm>
                <a:off x="7581984" y="4385035"/>
                <a:ext cx="1726985" cy="1798980"/>
              </a:xfrm>
              <a:prstGeom prst="ellipse">
                <a:avLst/>
              </a:prstGeom>
              <a:solidFill>
                <a:srgbClr val="0092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DCB68A"/>
                  </a:solidFill>
                  <a:latin typeface="微软雅黑" panose="020B0503020204020204" pitchFamily="34" charset="-122"/>
                  <a:ea typeface="微软雅黑" panose="020B0503020204020204" pitchFamily="34" charset="-122"/>
                </a:endParaRPr>
              </a:p>
            </p:txBody>
          </p:sp>
          <p:cxnSp>
            <p:nvCxnSpPr>
              <p:cNvPr id="40" name="直接连接符 39"/>
              <p:cNvCxnSpPr/>
              <p:nvPr/>
            </p:nvCxnSpPr>
            <p:spPr>
              <a:xfrm>
                <a:off x="8452406" y="3890890"/>
                <a:ext cx="0" cy="498620"/>
              </a:xfrm>
              <a:prstGeom prst="line">
                <a:avLst/>
              </a:prstGeom>
              <a:ln w="12700">
                <a:solidFill>
                  <a:srgbClr val="435468"/>
                </a:solidFill>
                <a:headEnd type="oval"/>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7998863" y="3471005"/>
                <a:ext cx="893827" cy="335078"/>
              </a:xfrm>
              <a:prstGeom prst="rect">
                <a:avLst/>
              </a:prstGeom>
            </p:spPr>
            <p:txBody>
              <a:bodyPr wrap="none">
                <a:spAutoFit/>
              </a:bodyPr>
              <a:lstStyle>
                <a:defPPr>
                  <a:defRPr lang="zh-CN"/>
                </a:defPPr>
                <a:lvl1pPr>
                  <a:defRPr sz="1500" b="1">
                    <a:solidFill>
                      <a:srgbClr val="00948D"/>
                    </a:solidFill>
                  </a:defRPr>
                </a:lvl1pPr>
              </a:lstStyle>
              <a:p>
                <a:r>
                  <a:rPr lang="zh-CN" altLang="en-US" dirty="0">
                    <a:latin typeface="微软雅黑" panose="020B0503020204020204" pitchFamily="34" charset="-122"/>
                    <a:ea typeface="微软雅黑" panose="020B0503020204020204" pitchFamily="34" charset="-122"/>
                  </a:rPr>
                  <a:t>细胞工程</a:t>
                </a:r>
                <a:endParaRPr lang="zh-CN" altLang="en-US" dirty="0">
                  <a:latin typeface="微软雅黑" panose="020B0503020204020204" pitchFamily="34" charset="-122"/>
                  <a:ea typeface="微软雅黑" panose="020B0503020204020204" pitchFamily="34" charset="-122"/>
                </a:endParaRPr>
              </a:p>
            </p:txBody>
          </p:sp>
          <p:sp>
            <p:nvSpPr>
              <p:cNvPr id="42" name="Freeform 493"/>
              <p:cNvSpPr/>
              <p:nvPr/>
            </p:nvSpPr>
            <p:spPr bwMode="auto">
              <a:xfrm>
                <a:off x="8319851" y="4589848"/>
                <a:ext cx="265113" cy="277813"/>
              </a:xfrm>
              <a:custGeom>
                <a:avLst/>
                <a:gdLst>
                  <a:gd name="T0" fmla="*/ 69 w 275"/>
                  <a:gd name="T1" fmla="*/ 169 h 287"/>
                  <a:gd name="T2" fmla="*/ 103 w 275"/>
                  <a:gd name="T3" fmla="*/ 135 h 287"/>
                  <a:gd name="T4" fmla="*/ 124 w 275"/>
                  <a:gd name="T5" fmla="*/ 156 h 287"/>
                  <a:gd name="T6" fmla="*/ 124 w 275"/>
                  <a:gd name="T7" fmla="*/ 224 h 287"/>
                  <a:gd name="T8" fmla="*/ 124 w 275"/>
                  <a:gd name="T9" fmla="*/ 225 h 287"/>
                  <a:gd name="T10" fmla="*/ 117 w 275"/>
                  <a:gd name="T11" fmla="*/ 256 h 287"/>
                  <a:gd name="T12" fmla="*/ 103 w 275"/>
                  <a:gd name="T13" fmla="*/ 261 h 287"/>
                  <a:gd name="T14" fmla="*/ 87 w 275"/>
                  <a:gd name="T15" fmla="*/ 255 h 287"/>
                  <a:gd name="T16" fmla="*/ 82 w 275"/>
                  <a:gd name="T17" fmla="*/ 237 h 287"/>
                  <a:gd name="T18" fmla="*/ 71 w 275"/>
                  <a:gd name="T19" fmla="*/ 222 h 287"/>
                  <a:gd name="T20" fmla="*/ 56 w 275"/>
                  <a:gd name="T21" fmla="*/ 234 h 287"/>
                  <a:gd name="T22" fmla="*/ 67 w 275"/>
                  <a:gd name="T23" fmla="*/ 273 h 287"/>
                  <a:gd name="T24" fmla="*/ 103 w 275"/>
                  <a:gd name="T25" fmla="*/ 287 h 287"/>
                  <a:gd name="T26" fmla="*/ 136 w 275"/>
                  <a:gd name="T27" fmla="*/ 274 h 287"/>
                  <a:gd name="T28" fmla="*/ 151 w 275"/>
                  <a:gd name="T29" fmla="*/ 224 h 287"/>
                  <a:gd name="T30" fmla="*/ 151 w 275"/>
                  <a:gd name="T31" fmla="*/ 156 h 287"/>
                  <a:gd name="T32" fmla="*/ 172 w 275"/>
                  <a:gd name="T33" fmla="*/ 135 h 287"/>
                  <a:gd name="T34" fmla="*/ 206 w 275"/>
                  <a:gd name="T35" fmla="*/ 169 h 287"/>
                  <a:gd name="T36" fmla="*/ 241 w 275"/>
                  <a:gd name="T37" fmla="*/ 135 h 287"/>
                  <a:gd name="T38" fmla="*/ 273 w 275"/>
                  <a:gd name="T39" fmla="*/ 167 h 287"/>
                  <a:gd name="T40" fmla="*/ 275 w 275"/>
                  <a:gd name="T41" fmla="*/ 142 h 287"/>
                  <a:gd name="T42" fmla="*/ 147 w 275"/>
                  <a:gd name="T43" fmla="*/ 24 h 287"/>
                  <a:gd name="T44" fmla="*/ 147 w 275"/>
                  <a:gd name="T45" fmla="*/ 9 h 287"/>
                  <a:gd name="T46" fmla="*/ 138 w 275"/>
                  <a:gd name="T47" fmla="*/ 0 h 287"/>
                  <a:gd name="T48" fmla="*/ 128 w 275"/>
                  <a:gd name="T49" fmla="*/ 9 h 287"/>
                  <a:gd name="T50" fmla="*/ 128 w 275"/>
                  <a:gd name="T51" fmla="*/ 24 h 287"/>
                  <a:gd name="T52" fmla="*/ 0 w 275"/>
                  <a:gd name="T53" fmla="*/ 142 h 287"/>
                  <a:gd name="T54" fmla="*/ 3 w 275"/>
                  <a:gd name="T55" fmla="*/ 167 h 287"/>
                  <a:gd name="T56" fmla="*/ 35 w 275"/>
                  <a:gd name="T57" fmla="*/ 135 h 287"/>
                  <a:gd name="T58" fmla="*/ 69 w 275"/>
                  <a:gd name="T59" fmla="*/ 16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5" h="287">
                    <a:moveTo>
                      <a:pt x="69" y="169"/>
                    </a:moveTo>
                    <a:cubicBezTo>
                      <a:pt x="103" y="135"/>
                      <a:pt x="103" y="135"/>
                      <a:pt x="103" y="135"/>
                    </a:cubicBezTo>
                    <a:cubicBezTo>
                      <a:pt x="124" y="156"/>
                      <a:pt x="124" y="156"/>
                      <a:pt x="124" y="156"/>
                    </a:cubicBezTo>
                    <a:cubicBezTo>
                      <a:pt x="124" y="224"/>
                      <a:pt x="124" y="224"/>
                      <a:pt x="124" y="224"/>
                    </a:cubicBezTo>
                    <a:cubicBezTo>
                      <a:pt x="124" y="225"/>
                      <a:pt x="124" y="225"/>
                      <a:pt x="124" y="225"/>
                    </a:cubicBezTo>
                    <a:cubicBezTo>
                      <a:pt x="125" y="231"/>
                      <a:pt x="124" y="247"/>
                      <a:pt x="117" y="256"/>
                    </a:cubicBezTo>
                    <a:cubicBezTo>
                      <a:pt x="115" y="258"/>
                      <a:pt x="111" y="261"/>
                      <a:pt x="103" y="261"/>
                    </a:cubicBezTo>
                    <a:cubicBezTo>
                      <a:pt x="96" y="261"/>
                      <a:pt x="91" y="259"/>
                      <a:pt x="87" y="255"/>
                    </a:cubicBezTo>
                    <a:cubicBezTo>
                      <a:pt x="82" y="250"/>
                      <a:pt x="82" y="240"/>
                      <a:pt x="82" y="237"/>
                    </a:cubicBezTo>
                    <a:cubicBezTo>
                      <a:pt x="83" y="230"/>
                      <a:pt x="78" y="223"/>
                      <a:pt x="71" y="222"/>
                    </a:cubicBezTo>
                    <a:cubicBezTo>
                      <a:pt x="63" y="222"/>
                      <a:pt x="57" y="227"/>
                      <a:pt x="56" y="234"/>
                    </a:cubicBezTo>
                    <a:cubicBezTo>
                      <a:pt x="56" y="237"/>
                      <a:pt x="54" y="258"/>
                      <a:pt x="67" y="273"/>
                    </a:cubicBezTo>
                    <a:cubicBezTo>
                      <a:pt x="73" y="279"/>
                      <a:pt x="84" y="287"/>
                      <a:pt x="103" y="287"/>
                    </a:cubicBezTo>
                    <a:cubicBezTo>
                      <a:pt x="117" y="287"/>
                      <a:pt x="128" y="283"/>
                      <a:pt x="136" y="274"/>
                    </a:cubicBezTo>
                    <a:cubicBezTo>
                      <a:pt x="152" y="256"/>
                      <a:pt x="151" y="229"/>
                      <a:pt x="151" y="224"/>
                    </a:cubicBezTo>
                    <a:cubicBezTo>
                      <a:pt x="151" y="156"/>
                      <a:pt x="151" y="156"/>
                      <a:pt x="151" y="156"/>
                    </a:cubicBezTo>
                    <a:cubicBezTo>
                      <a:pt x="172" y="135"/>
                      <a:pt x="172" y="135"/>
                      <a:pt x="172" y="135"/>
                    </a:cubicBezTo>
                    <a:cubicBezTo>
                      <a:pt x="206" y="169"/>
                      <a:pt x="206" y="169"/>
                      <a:pt x="206" y="169"/>
                    </a:cubicBezTo>
                    <a:cubicBezTo>
                      <a:pt x="241" y="135"/>
                      <a:pt x="241" y="135"/>
                      <a:pt x="241" y="135"/>
                    </a:cubicBezTo>
                    <a:cubicBezTo>
                      <a:pt x="273" y="167"/>
                      <a:pt x="273" y="167"/>
                      <a:pt x="273" y="167"/>
                    </a:cubicBezTo>
                    <a:cubicBezTo>
                      <a:pt x="274" y="159"/>
                      <a:pt x="275" y="151"/>
                      <a:pt x="275" y="142"/>
                    </a:cubicBezTo>
                    <a:cubicBezTo>
                      <a:pt x="275" y="109"/>
                      <a:pt x="243" y="29"/>
                      <a:pt x="147" y="24"/>
                    </a:cubicBezTo>
                    <a:cubicBezTo>
                      <a:pt x="147" y="9"/>
                      <a:pt x="147" y="9"/>
                      <a:pt x="147" y="9"/>
                    </a:cubicBezTo>
                    <a:cubicBezTo>
                      <a:pt x="147" y="4"/>
                      <a:pt x="143" y="0"/>
                      <a:pt x="138" y="0"/>
                    </a:cubicBezTo>
                    <a:cubicBezTo>
                      <a:pt x="133" y="0"/>
                      <a:pt x="128" y="4"/>
                      <a:pt x="128" y="9"/>
                    </a:cubicBezTo>
                    <a:cubicBezTo>
                      <a:pt x="128" y="24"/>
                      <a:pt x="128" y="24"/>
                      <a:pt x="128" y="24"/>
                    </a:cubicBezTo>
                    <a:cubicBezTo>
                      <a:pt x="33" y="29"/>
                      <a:pt x="0" y="109"/>
                      <a:pt x="0" y="142"/>
                    </a:cubicBezTo>
                    <a:cubicBezTo>
                      <a:pt x="0" y="150"/>
                      <a:pt x="1" y="159"/>
                      <a:pt x="3" y="167"/>
                    </a:cubicBezTo>
                    <a:cubicBezTo>
                      <a:pt x="35" y="135"/>
                      <a:pt x="35" y="135"/>
                      <a:pt x="35" y="135"/>
                    </a:cubicBezTo>
                    <a:lnTo>
                      <a:pt x="69" y="169"/>
                    </a:lnTo>
                    <a:close/>
                  </a:path>
                </a:pathLst>
              </a:custGeom>
              <a:solidFill>
                <a:schemeClr val="bg1"/>
              </a:solidFill>
              <a:ln>
                <a:noFill/>
              </a:ln>
            </p:spPr>
            <p:txBody>
              <a:bodyPr vert="horz" wrap="square" lIns="68580" tIns="34290" rIns="68580" bIns="34290" numCol="1" anchor="t" anchorCtr="0" compatLnSpc="1"/>
              <a:lstStyle/>
              <a:p>
                <a:endParaRPr lang="zh-CN" altLang="en-US" sz="1350">
                  <a:solidFill>
                    <a:srgbClr val="DCB68A"/>
                  </a:solidFill>
                  <a:latin typeface="微软雅黑" panose="020B0503020204020204" pitchFamily="34" charset="-122"/>
                  <a:ea typeface="微软雅黑" panose="020B0503020204020204" pitchFamily="34" charset="-122"/>
                </a:endParaRPr>
              </a:p>
            </p:txBody>
          </p:sp>
        </p:grpSp>
      </p:grpSp>
      <p:pic>
        <p:nvPicPr>
          <p:cNvPr id="53" name="图片 5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8385" y="145959"/>
            <a:ext cx="780386" cy="731829"/>
          </a:xfrm>
          <a:prstGeom prst="rect">
            <a:avLst/>
          </a:prstGeom>
        </p:spPr>
      </p:pic>
      <p:pic>
        <p:nvPicPr>
          <p:cNvPr id="49" name="图片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50" name="图片 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sp>
        <p:nvSpPr>
          <p:cNvPr id="3" name="文本框 2"/>
          <p:cNvSpPr txBox="1"/>
          <p:nvPr/>
        </p:nvSpPr>
        <p:spPr>
          <a:xfrm>
            <a:off x="762000" y="324485"/>
            <a:ext cx="4675505" cy="583565"/>
          </a:xfrm>
          <a:prstGeom prst="rect">
            <a:avLst/>
          </a:prstGeom>
          <a:noFill/>
        </p:spPr>
        <p:txBody>
          <a:bodyPr wrap="square" rtlCol="0">
            <a:spAutoFit/>
          </a:bodyPr>
          <a:p>
            <a:r>
              <a:rPr lang="zh-CN" altLang="en-US" sz="3200" b="1" dirty="0">
                <a:solidFill>
                  <a:srgbClr val="005D4B"/>
                </a:solidFill>
                <a:latin typeface="微软雅黑" panose="020B0503020204020204" pitchFamily="34" charset="-122"/>
                <a:ea typeface="微软雅黑" panose="020B0503020204020204" pitchFamily="34" charset="-122"/>
              </a:rPr>
              <a:t>02.生物技术的发展史</a:t>
            </a:r>
            <a:endParaRPr lang="zh-CN" altLang="en-US" sz="3200" b="1" dirty="0">
              <a:solidFill>
                <a:srgbClr val="005D4B"/>
              </a:solidFill>
              <a:latin typeface="微软雅黑" panose="020B0503020204020204" pitchFamily="34" charset="-122"/>
              <a:ea typeface="微软雅黑" panose="020B0503020204020204" pitchFamily="34" charset="-122"/>
            </a:endParaRPr>
          </a:p>
        </p:txBody>
      </p:sp>
      <p:pic>
        <p:nvPicPr>
          <p:cNvPr id="100" name="图片 99"/>
          <p:cNvPicPr/>
          <p:nvPr/>
        </p:nvPicPr>
        <p:blipFill>
          <a:blip r:embed="rId3"/>
          <a:srcRect t="4675" b="24376"/>
          <a:stretch>
            <a:fillRect/>
          </a:stretch>
        </p:blipFill>
        <p:spPr>
          <a:xfrm>
            <a:off x="1592580" y="3271520"/>
            <a:ext cx="1579880" cy="1518920"/>
          </a:xfrm>
          <a:prstGeom prst="ellipse">
            <a:avLst/>
          </a:prstGeom>
          <a:noFill/>
          <a:ln w="9525">
            <a:noFill/>
          </a:ln>
        </p:spPr>
      </p:pic>
      <p:pic>
        <p:nvPicPr>
          <p:cNvPr id="45" name="图片 44"/>
          <p:cNvPicPr>
            <a:picLocks noChangeAspect="1"/>
          </p:cNvPicPr>
          <p:nvPr/>
        </p:nvPicPr>
        <p:blipFill>
          <a:blip r:embed="rId4"/>
          <a:srcRect l="400" t="-959" r="6293" b="3184"/>
          <a:stretch>
            <a:fillRect/>
          </a:stretch>
        </p:blipFill>
        <p:spPr>
          <a:xfrm>
            <a:off x="6126480" y="2123440"/>
            <a:ext cx="1641475" cy="1680845"/>
          </a:xfrm>
          <a:prstGeom prst="ellipse">
            <a:avLst/>
          </a:prstGeom>
        </p:spPr>
      </p:pic>
      <p:pic>
        <p:nvPicPr>
          <p:cNvPr id="46" name="图片 45"/>
          <p:cNvPicPr>
            <a:picLocks noChangeAspect="1"/>
          </p:cNvPicPr>
          <p:nvPr/>
        </p:nvPicPr>
        <p:blipFill>
          <a:blip r:embed="rId5"/>
          <a:stretch>
            <a:fillRect/>
          </a:stretch>
        </p:blipFill>
        <p:spPr>
          <a:xfrm>
            <a:off x="8011160" y="4133215"/>
            <a:ext cx="1725930" cy="1600835"/>
          </a:xfrm>
          <a:prstGeom prst="ellipse">
            <a:avLst/>
          </a:prstGeom>
        </p:spPr>
      </p:pic>
      <p:pic>
        <p:nvPicPr>
          <p:cNvPr id="101" name="图片 100"/>
          <p:cNvPicPr/>
          <p:nvPr/>
        </p:nvPicPr>
        <p:blipFill>
          <a:blip r:embed="rId6"/>
          <a:srcRect b="24833"/>
          <a:stretch>
            <a:fillRect/>
          </a:stretch>
        </p:blipFill>
        <p:spPr>
          <a:xfrm>
            <a:off x="4166235" y="4297045"/>
            <a:ext cx="1610360" cy="1497965"/>
          </a:xfrm>
          <a:prstGeom prst="ellipse">
            <a:avLst/>
          </a:prstGeom>
          <a:noFill/>
          <a:ln w="9525">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5458692"/>
            <a:ext cx="2905136" cy="1399308"/>
          </a:xfrm>
          <a:prstGeom prst="rect">
            <a:avLst/>
          </a:prstGeom>
        </p:spPr>
      </p:pic>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rot="10800000">
            <a:off x="9286864" y="0"/>
            <a:ext cx="2905136" cy="1399308"/>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620" y="156100"/>
            <a:ext cx="636215" cy="596428"/>
          </a:xfrm>
          <a:prstGeom prst="rect">
            <a:avLst/>
          </a:prstGeom>
        </p:spPr>
      </p:pic>
      <p:sp>
        <p:nvSpPr>
          <p:cNvPr id="11" name="Flowchart: Connector 29"/>
          <p:cNvSpPr/>
          <p:nvPr/>
        </p:nvSpPr>
        <p:spPr>
          <a:xfrm>
            <a:off x="3467537" y="1301115"/>
            <a:ext cx="725488" cy="722312"/>
          </a:xfrm>
          <a:prstGeom prst="flowChartConnector">
            <a:avLst/>
          </a:pr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lang="en-US" sz="800">
              <a:solidFill>
                <a:srgbClr val="FFFFFF"/>
              </a:solidFill>
              <a:latin typeface="微软雅黑" panose="020B0503020204020204" pitchFamily="34" charset="-122"/>
              <a:cs typeface="+mn-ea"/>
              <a:sym typeface="+mn-lt"/>
            </a:endParaRPr>
          </a:p>
        </p:txBody>
      </p:sp>
      <p:cxnSp>
        <p:nvCxnSpPr>
          <p:cNvPr id="12" name="Straight Connector 42"/>
          <p:cNvCxnSpPr>
            <a:stCxn id="26" idx="0"/>
            <a:endCxn id="23" idx="0"/>
          </p:cNvCxnSpPr>
          <p:nvPr/>
        </p:nvCxnSpPr>
        <p:spPr>
          <a:xfrm>
            <a:off x="4293037" y="4252277"/>
            <a:ext cx="1273175" cy="606425"/>
          </a:xfrm>
          <a:prstGeom prst="line">
            <a:avLst/>
          </a:prstGeom>
          <a:ln w="28575">
            <a:solidFill>
              <a:srgbClr val="DCDEE0"/>
            </a:solidFill>
            <a:prstDash val="solid"/>
          </a:ln>
        </p:spPr>
        <p:style>
          <a:lnRef idx="1">
            <a:schemeClr val="accent1"/>
          </a:lnRef>
          <a:fillRef idx="0">
            <a:schemeClr val="accent1"/>
          </a:fillRef>
          <a:effectRef idx="0">
            <a:schemeClr val="accent1"/>
          </a:effectRef>
          <a:fontRef idx="minor">
            <a:schemeClr val="tx1"/>
          </a:fontRef>
        </p:style>
      </p:cxnSp>
      <p:cxnSp>
        <p:nvCxnSpPr>
          <p:cNvPr id="13" name="Straight Connector 40"/>
          <p:cNvCxnSpPr>
            <a:stCxn id="26" idx="0"/>
            <a:endCxn id="22" idx="0"/>
          </p:cNvCxnSpPr>
          <p:nvPr/>
        </p:nvCxnSpPr>
        <p:spPr>
          <a:xfrm flipV="1">
            <a:off x="4293037" y="3488690"/>
            <a:ext cx="1276350" cy="763587"/>
          </a:xfrm>
          <a:prstGeom prst="line">
            <a:avLst/>
          </a:prstGeom>
          <a:ln w="28575">
            <a:solidFill>
              <a:srgbClr val="DCDEE0"/>
            </a:solidFill>
            <a:prstDash val="solid"/>
          </a:ln>
        </p:spPr>
        <p:style>
          <a:lnRef idx="1">
            <a:schemeClr val="accent1"/>
          </a:lnRef>
          <a:fillRef idx="0">
            <a:schemeClr val="accent1"/>
          </a:fillRef>
          <a:effectRef idx="0">
            <a:schemeClr val="accent1"/>
          </a:effectRef>
          <a:fontRef idx="minor">
            <a:schemeClr val="tx1"/>
          </a:fontRef>
        </p:style>
      </p:cxnSp>
      <p:cxnSp>
        <p:nvCxnSpPr>
          <p:cNvPr id="14" name="Straight Connector 39"/>
          <p:cNvCxnSpPr>
            <a:stCxn id="25" idx="0"/>
            <a:endCxn id="22" idx="0"/>
          </p:cNvCxnSpPr>
          <p:nvPr/>
        </p:nvCxnSpPr>
        <p:spPr>
          <a:xfrm>
            <a:off x="4293037" y="2880677"/>
            <a:ext cx="1276350" cy="608013"/>
          </a:xfrm>
          <a:prstGeom prst="line">
            <a:avLst/>
          </a:prstGeom>
          <a:ln w="28575">
            <a:solidFill>
              <a:srgbClr val="DCDEE0"/>
            </a:solidFill>
            <a:prstDash val="solid"/>
          </a:ln>
        </p:spPr>
        <p:style>
          <a:lnRef idx="1">
            <a:schemeClr val="accent1"/>
          </a:lnRef>
          <a:fillRef idx="0">
            <a:schemeClr val="accent1"/>
          </a:fillRef>
          <a:effectRef idx="0">
            <a:schemeClr val="accent1"/>
          </a:effectRef>
          <a:fontRef idx="minor">
            <a:schemeClr val="tx1"/>
          </a:fontRef>
        </p:style>
      </p:cxnSp>
      <p:cxnSp>
        <p:nvCxnSpPr>
          <p:cNvPr id="15" name="Straight Connector 37"/>
          <p:cNvCxnSpPr>
            <a:stCxn id="25" idx="0"/>
            <a:endCxn id="21" idx="0"/>
          </p:cNvCxnSpPr>
          <p:nvPr/>
        </p:nvCxnSpPr>
        <p:spPr>
          <a:xfrm flipV="1">
            <a:off x="4293037" y="2261552"/>
            <a:ext cx="1276350" cy="619125"/>
          </a:xfrm>
          <a:prstGeom prst="line">
            <a:avLst/>
          </a:prstGeom>
          <a:ln w="28575">
            <a:solidFill>
              <a:srgbClr val="DCDEE0"/>
            </a:solidFill>
            <a:prstDash val="solid"/>
          </a:ln>
        </p:spPr>
        <p:style>
          <a:lnRef idx="1">
            <a:schemeClr val="accent1"/>
          </a:lnRef>
          <a:fillRef idx="0">
            <a:schemeClr val="accent1"/>
          </a:fillRef>
          <a:effectRef idx="0">
            <a:schemeClr val="accent1"/>
          </a:effectRef>
          <a:fontRef idx="minor">
            <a:schemeClr val="tx1"/>
          </a:fontRef>
        </p:style>
      </p:cxnSp>
      <p:cxnSp>
        <p:nvCxnSpPr>
          <p:cNvPr id="16" name="Straight Connector 35"/>
          <p:cNvCxnSpPr>
            <a:stCxn id="24" idx="0"/>
            <a:endCxn id="21" idx="0"/>
          </p:cNvCxnSpPr>
          <p:nvPr/>
        </p:nvCxnSpPr>
        <p:spPr>
          <a:xfrm>
            <a:off x="4293037" y="1661477"/>
            <a:ext cx="1276350" cy="600075"/>
          </a:xfrm>
          <a:prstGeom prst="line">
            <a:avLst/>
          </a:prstGeom>
          <a:ln w="28575">
            <a:solidFill>
              <a:srgbClr val="DCDEE0"/>
            </a:solidFill>
            <a:prstDash val="solid"/>
          </a:ln>
        </p:spPr>
        <p:style>
          <a:lnRef idx="1">
            <a:schemeClr val="accent1"/>
          </a:lnRef>
          <a:fillRef idx="0">
            <a:schemeClr val="accent1"/>
          </a:fillRef>
          <a:effectRef idx="0">
            <a:schemeClr val="accent1"/>
          </a:effectRef>
          <a:fontRef idx="minor">
            <a:schemeClr val="tx1"/>
          </a:fontRef>
        </p:style>
      </p:cxnSp>
      <p:sp>
        <p:nvSpPr>
          <p:cNvPr id="17" name="Flowchart: Connector 31"/>
          <p:cNvSpPr/>
          <p:nvPr/>
        </p:nvSpPr>
        <p:spPr>
          <a:xfrm>
            <a:off x="5677337" y="1901190"/>
            <a:ext cx="725488" cy="722312"/>
          </a:xfrm>
          <a:prstGeom prst="flowChartConnector">
            <a:avLst/>
          </a:pr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lang="en-US" sz="800">
              <a:solidFill>
                <a:srgbClr val="FFFFFF"/>
              </a:solidFill>
              <a:latin typeface="微软雅黑" panose="020B0503020204020204" pitchFamily="34" charset="-122"/>
              <a:cs typeface="+mn-ea"/>
              <a:sym typeface="+mn-lt"/>
            </a:endParaRPr>
          </a:p>
        </p:txBody>
      </p:sp>
      <p:sp>
        <p:nvSpPr>
          <p:cNvPr id="18" name="Flowchart: Connector 32"/>
          <p:cNvSpPr/>
          <p:nvPr/>
        </p:nvSpPr>
        <p:spPr>
          <a:xfrm>
            <a:off x="3467537" y="3891915"/>
            <a:ext cx="725488" cy="722312"/>
          </a:xfrm>
          <a:prstGeom prst="flowChartConnector">
            <a:avLst/>
          </a:pr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lang="en-US" sz="800">
              <a:solidFill>
                <a:srgbClr val="FFFFFF"/>
              </a:solidFill>
              <a:latin typeface="微软雅黑" panose="020B0503020204020204" pitchFamily="34" charset="-122"/>
              <a:cs typeface="+mn-ea"/>
              <a:sym typeface="+mn-lt"/>
            </a:endParaRPr>
          </a:p>
        </p:txBody>
      </p:sp>
      <p:sp>
        <p:nvSpPr>
          <p:cNvPr id="19" name="Flowchart: Connector 33"/>
          <p:cNvSpPr/>
          <p:nvPr/>
        </p:nvSpPr>
        <p:spPr>
          <a:xfrm>
            <a:off x="5677337" y="3126740"/>
            <a:ext cx="725488" cy="722312"/>
          </a:xfrm>
          <a:prstGeom prst="flowChartConnector">
            <a:avLst/>
          </a:pr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lang="en-US" sz="800">
              <a:solidFill>
                <a:srgbClr val="FFFFFF"/>
              </a:solidFill>
              <a:latin typeface="微软雅黑" panose="020B0503020204020204" pitchFamily="34" charset="-122"/>
              <a:cs typeface="+mn-ea"/>
              <a:sym typeface="+mn-lt"/>
            </a:endParaRPr>
          </a:p>
        </p:txBody>
      </p:sp>
      <p:sp>
        <p:nvSpPr>
          <p:cNvPr id="20" name="Flowchart: Connector 34"/>
          <p:cNvSpPr/>
          <p:nvPr/>
        </p:nvSpPr>
        <p:spPr>
          <a:xfrm>
            <a:off x="5677337" y="4496752"/>
            <a:ext cx="725488" cy="722313"/>
          </a:xfrm>
          <a:prstGeom prst="flowChartConnector">
            <a:avLst/>
          </a:pr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lang="en-US" sz="800">
              <a:solidFill>
                <a:srgbClr val="FFFFFF"/>
              </a:solidFill>
              <a:latin typeface="微软雅黑" panose="020B0503020204020204" pitchFamily="34" charset="-122"/>
              <a:cs typeface="+mn-ea"/>
              <a:sym typeface="+mn-lt"/>
            </a:endParaRPr>
          </a:p>
        </p:txBody>
      </p:sp>
      <p:sp>
        <p:nvSpPr>
          <p:cNvPr id="21" name="Shape 2174"/>
          <p:cNvSpPr/>
          <p:nvPr/>
        </p:nvSpPr>
        <p:spPr>
          <a:xfrm>
            <a:off x="5478900" y="2172652"/>
            <a:ext cx="179387" cy="177800"/>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3" y="20639"/>
                  <a:pt x="2881" y="16796"/>
                </a:cubicBezTo>
                <a:cubicBezTo>
                  <a:pt x="-961" y="12953"/>
                  <a:pt x="-961" y="6724"/>
                  <a:pt x="2881" y="2881"/>
                </a:cubicBezTo>
                <a:cubicBezTo>
                  <a:pt x="6723" y="-961"/>
                  <a:pt x="12954" y="-961"/>
                  <a:pt x="16797" y="2881"/>
                </a:cubicBezTo>
              </a:path>
            </a:pathLst>
          </a:cu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sz="800">
              <a:solidFill>
                <a:srgbClr val="FFFFFF"/>
              </a:solidFill>
              <a:latin typeface="微软雅黑" panose="020B0503020204020204" pitchFamily="34" charset="-122"/>
              <a:cs typeface="+mn-ea"/>
              <a:sym typeface="+mn-lt"/>
            </a:endParaRPr>
          </a:p>
        </p:txBody>
      </p:sp>
      <p:sp>
        <p:nvSpPr>
          <p:cNvPr id="22" name="Shape 2175"/>
          <p:cNvSpPr/>
          <p:nvPr/>
        </p:nvSpPr>
        <p:spPr>
          <a:xfrm>
            <a:off x="5478900" y="3399790"/>
            <a:ext cx="179387" cy="177800"/>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3" y="20639"/>
                  <a:pt x="2881" y="16796"/>
                </a:cubicBezTo>
                <a:cubicBezTo>
                  <a:pt x="-961" y="12953"/>
                  <a:pt x="-961" y="6724"/>
                  <a:pt x="2881" y="2881"/>
                </a:cubicBezTo>
                <a:cubicBezTo>
                  <a:pt x="6723" y="-961"/>
                  <a:pt x="12954" y="-961"/>
                  <a:pt x="16797" y="2881"/>
                </a:cubicBezTo>
              </a:path>
            </a:pathLst>
          </a:cu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sz="800">
              <a:solidFill>
                <a:srgbClr val="FFFFFF"/>
              </a:solidFill>
              <a:latin typeface="微软雅黑" panose="020B0503020204020204" pitchFamily="34" charset="-122"/>
              <a:cs typeface="+mn-ea"/>
              <a:sym typeface="+mn-lt"/>
            </a:endParaRPr>
          </a:p>
        </p:txBody>
      </p:sp>
      <p:sp>
        <p:nvSpPr>
          <p:cNvPr id="23" name="Shape 2176"/>
          <p:cNvSpPr/>
          <p:nvPr/>
        </p:nvSpPr>
        <p:spPr>
          <a:xfrm>
            <a:off x="5477312" y="4768215"/>
            <a:ext cx="177800" cy="179387"/>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3" y="20639"/>
                  <a:pt x="2881" y="16796"/>
                </a:cubicBezTo>
                <a:cubicBezTo>
                  <a:pt x="-961" y="12953"/>
                  <a:pt x="-961" y="6724"/>
                  <a:pt x="2881" y="2881"/>
                </a:cubicBezTo>
                <a:cubicBezTo>
                  <a:pt x="6723" y="-961"/>
                  <a:pt x="12954" y="-961"/>
                  <a:pt x="16797" y="2881"/>
                </a:cubicBezTo>
              </a:path>
            </a:pathLst>
          </a:cu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sz="800">
              <a:solidFill>
                <a:srgbClr val="FFFFFF"/>
              </a:solidFill>
              <a:latin typeface="微软雅黑" panose="020B0503020204020204" pitchFamily="34" charset="-122"/>
              <a:cs typeface="+mn-ea"/>
              <a:sym typeface="+mn-lt"/>
            </a:endParaRPr>
          </a:p>
        </p:txBody>
      </p:sp>
      <p:sp>
        <p:nvSpPr>
          <p:cNvPr id="24" name="Shape 2177"/>
          <p:cNvSpPr/>
          <p:nvPr/>
        </p:nvSpPr>
        <p:spPr>
          <a:xfrm>
            <a:off x="4204137" y="1572577"/>
            <a:ext cx="177800" cy="179388"/>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3" y="20639"/>
                  <a:pt x="2881" y="16796"/>
                </a:cubicBezTo>
                <a:cubicBezTo>
                  <a:pt x="-961" y="12953"/>
                  <a:pt x="-961" y="6724"/>
                  <a:pt x="2881" y="2881"/>
                </a:cubicBezTo>
                <a:cubicBezTo>
                  <a:pt x="6723" y="-961"/>
                  <a:pt x="12954" y="-961"/>
                  <a:pt x="16797" y="2881"/>
                </a:cubicBezTo>
              </a:path>
            </a:pathLst>
          </a:cu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sz="800">
              <a:solidFill>
                <a:srgbClr val="FFFFFF"/>
              </a:solidFill>
              <a:latin typeface="微软雅黑" panose="020B0503020204020204" pitchFamily="34" charset="-122"/>
              <a:cs typeface="+mn-ea"/>
              <a:sym typeface="+mn-lt"/>
            </a:endParaRPr>
          </a:p>
        </p:txBody>
      </p:sp>
      <p:sp>
        <p:nvSpPr>
          <p:cNvPr id="25" name="Shape 2178"/>
          <p:cNvSpPr/>
          <p:nvPr/>
        </p:nvSpPr>
        <p:spPr>
          <a:xfrm>
            <a:off x="4204137" y="2791777"/>
            <a:ext cx="177800" cy="179388"/>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3" y="20639"/>
                  <a:pt x="2881" y="16796"/>
                </a:cubicBezTo>
                <a:cubicBezTo>
                  <a:pt x="-961" y="12953"/>
                  <a:pt x="-961" y="6724"/>
                  <a:pt x="2881" y="2881"/>
                </a:cubicBezTo>
                <a:cubicBezTo>
                  <a:pt x="6723" y="-961"/>
                  <a:pt x="12954" y="-961"/>
                  <a:pt x="16797" y="2881"/>
                </a:cubicBezTo>
              </a:path>
            </a:pathLst>
          </a:cu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sz="800">
              <a:solidFill>
                <a:srgbClr val="FFFFFF"/>
              </a:solidFill>
              <a:latin typeface="微软雅黑" panose="020B0503020204020204" pitchFamily="34" charset="-122"/>
              <a:cs typeface="+mn-ea"/>
              <a:sym typeface="+mn-lt"/>
            </a:endParaRPr>
          </a:p>
        </p:txBody>
      </p:sp>
      <p:sp>
        <p:nvSpPr>
          <p:cNvPr id="26" name="Shape 2179"/>
          <p:cNvSpPr/>
          <p:nvPr/>
        </p:nvSpPr>
        <p:spPr>
          <a:xfrm>
            <a:off x="4204137" y="4163377"/>
            <a:ext cx="177800" cy="179388"/>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3" y="20639"/>
                  <a:pt x="2881" y="16796"/>
                </a:cubicBezTo>
                <a:cubicBezTo>
                  <a:pt x="-961" y="12953"/>
                  <a:pt x="-961" y="6724"/>
                  <a:pt x="2881" y="2881"/>
                </a:cubicBezTo>
                <a:cubicBezTo>
                  <a:pt x="6723" y="-961"/>
                  <a:pt x="12954" y="-961"/>
                  <a:pt x="16797" y="2881"/>
                </a:cubicBezTo>
              </a:path>
            </a:pathLst>
          </a:cu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sz="800">
              <a:solidFill>
                <a:srgbClr val="FFFFFF"/>
              </a:solidFill>
              <a:latin typeface="微软雅黑" panose="020B0503020204020204" pitchFamily="34" charset="-122"/>
              <a:cs typeface="+mn-ea"/>
              <a:sym typeface="+mn-lt"/>
            </a:endParaRPr>
          </a:p>
        </p:txBody>
      </p:sp>
      <p:sp>
        <p:nvSpPr>
          <p:cNvPr id="27" name="Flowchart: Connector 30"/>
          <p:cNvSpPr/>
          <p:nvPr/>
        </p:nvSpPr>
        <p:spPr>
          <a:xfrm>
            <a:off x="3467537" y="2520315"/>
            <a:ext cx="725488" cy="722312"/>
          </a:xfrm>
          <a:prstGeom prst="flowChartConnector">
            <a:avLst/>
          </a:pr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lstStyle/>
          <a:p>
            <a:pPr algn="ctr" defTabSz="266700" eaLnBrk="1" fontAlgn="auto" hangingPunct="1">
              <a:lnSpc>
                <a:spcPct val="90000"/>
              </a:lnSpc>
              <a:spcAft>
                <a:spcPct val="35000"/>
              </a:spcAft>
              <a:defRPr/>
            </a:pPr>
            <a:endParaRPr lang="en-US" sz="800">
              <a:solidFill>
                <a:srgbClr val="FFFFFF"/>
              </a:solidFill>
              <a:latin typeface="微软雅黑" panose="020B0503020204020204" pitchFamily="34" charset="-122"/>
              <a:cs typeface="+mn-ea"/>
              <a:sym typeface="+mn-lt"/>
            </a:endParaRPr>
          </a:p>
        </p:txBody>
      </p:sp>
      <p:sp>
        <p:nvSpPr>
          <p:cNvPr id="28" name="TextBox 14"/>
          <p:cNvSpPr txBox="1"/>
          <p:nvPr/>
        </p:nvSpPr>
        <p:spPr>
          <a:xfrm>
            <a:off x="3623291" y="1339215"/>
            <a:ext cx="441146" cy="646331"/>
          </a:xfrm>
          <a:prstGeom prst="rect">
            <a:avLst/>
          </a:prstGeom>
          <a:noFill/>
        </p:spPr>
        <p:txBody>
          <a:bodyPr wrap="none">
            <a:spAutoFit/>
          </a:bodyPr>
          <a:lstStyle/>
          <a:p>
            <a:pPr algn="r" eaLnBrk="1" fontAlgn="auto" hangingPunct="1">
              <a:spcBef>
                <a:spcPts val="0"/>
              </a:spcBef>
              <a:spcAft>
                <a:spcPts val="0"/>
              </a:spcAft>
              <a:defRPr/>
            </a:pPr>
            <a:r>
              <a:rPr lang="en-US"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rPr>
              <a:t>1</a:t>
            </a:r>
            <a:endParaRPr lang="en-GB"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endParaRPr>
          </a:p>
        </p:txBody>
      </p:sp>
      <p:sp>
        <p:nvSpPr>
          <p:cNvPr id="29" name="TextBox 14"/>
          <p:cNvSpPr txBox="1"/>
          <p:nvPr/>
        </p:nvSpPr>
        <p:spPr>
          <a:xfrm>
            <a:off x="3623291" y="2558415"/>
            <a:ext cx="441146" cy="646331"/>
          </a:xfrm>
          <a:prstGeom prst="rect">
            <a:avLst/>
          </a:prstGeom>
          <a:noFill/>
        </p:spPr>
        <p:txBody>
          <a:bodyPr wrap="none">
            <a:spAutoFit/>
          </a:bodyPr>
          <a:lstStyle/>
          <a:p>
            <a:pPr algn="r" eaLnBrk="1" fontAlgn="auto" hangingPunct="1">
              <a:spcBef>
                <a:spcPts val="0"/>
              </a:spcBef>
              <a:spcAft>
                <a:spcPts val="0"/>
              </a:spcAft>
              <a:defRPr/>
            </a:pPr>
            <a:r>
              <a:rPr lang="en-GB"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rPr>
              <a:t>3</a:t>
            </a:r>
            <a:endParaRPr lang="en-GB"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endParaRPr>
          </a:p>
        </p:txBody>
      </p:sp>
      <p:sp>
        <p:nvSpPr>
          <p:cNvPr id="30" name="TextBox 14"/>
          <p:cNvSpPr txBox="1"/>
          <p:nvPr/>
        </p:nvSpPr>
        <p:spPr>
          <a:xfrm>
            <a:off x="3623291" y="3930015"/>
            <a:ext cx="441146" cy="646331"/>
          </a:xfrm>
          <a:prstGeom prst="rect">
            <a:avLst/>
          </a:prstGeom>
          <a:noFill/>
        </p:spPr>
        <p:txBody>
          <a:bodyPr wrap="none">
            <a:spAutoFit/>
          </a:bodyPr>
          <a:lstStyle/>
          <a:p>
            <a:pPr algn="r" eaLnBrk="1" fontAlgn="auto" hangingPunct="1">
              <a:spcBef>
                <a:spcPts val="0"/>
              </a:spcBef>
              <a:spcAft>
                <a:spcPts val="0"/>
              </a:spcAft>
              <a:defRPr/>
            </a:pPr>
            <a:r>
              <a:rPr lang="en-GB"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rPr>
              <a:t>5</a:t>
            </a:r>
            <a:endParaRPr lang="en-GB"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endParaRPr>
          </a:p>
        </p:txBody>
      </p:sp>
      <p:sp>
        <p:nvSpPr>
          <p:cNvPr id="31" name="TextBox 14"/>
          <p:cNvSpPr txBox="1"/>
          <p:nvPr/>
        </p:nvSpPr>
        <p:spPr>
          <a:xfrm>
            <a:off x="5833091" y="1945640"/>
            <a:ext cx="441146" cy="646331"/>
          </a:xfrm>
          <a:prstGeom prst="rect">
            <a:avLst/>
          </a:prstGeom>
          <a:noFill/>
        </p:spPr>
        <p:txBody>
          <a:bodyPr wrap="none">
            <a:spAutoFit/>
          </a:bodyPr>
          <a:lstStyle/>
          <a:p>
            <a:pPr algn="r" eaLnBrk="1" fontAlgn="auto" hangingPunct="1">
              <a:spcBef>
                <a:spcPts val="0"/>
              </a:spcBef>
              <a:spcAft>
                <a:spcPts val="0"/>
              </a:spcAft>
              <a:defRPr/>
            </a:pPr>
            <a:r>
              <a:rPr lang="en-GB"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rPr>
              <a:t>2</a:t>
            </a:r>
            <a:endParaRPr lang="en-GB"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endParaRPr>
          </a:p>
        </p:txBody>
      </p:sp>
      <p:sp>
        <p:nvSpPr>
          <p:cNvPr id="32" name="TextBox 14"/>
          <p:cNvSpPr txBox="1"/>
          <p:nvPr/>
        </p:nvSpPr>
        <p:spPr>
          <a:xfrm>
            <a:off x="5833091" y="3163252"/>
            <a:ext cx="441146" cy="646331"/>
          </a:xfrm>
          <a:prstGeom prst="rect">
            <a:avLst/>
          </a:prstGeom>
          <a:noFill/>
        </p:spPr>
        <p:txBody>
          <a:bodyPr wrap="none">
            <a:spAutoFit/>
          </a:bodyPr>
          <a:lstStyle/>
          <a:p>
            <a:pPr algn="r" eaLnBrk="1" fontAlgn="auto" hangingPunct="1">
              <a:spcBef>
                <a:spcPts val="0"/>
              </a:spcBef>
              <a:spcAft>
                <a:spcPts val="0"/>
              </a:spcAft>
              <a:defRPr/>
            </a:pPr>
            <a:r>
              <a:rPr lang="en-GB"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rPr>
              <a:t>4</a:t>
            </a:r>
            <a:endParaRPr lang="en-GB"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endParaRPr>
          </a:p>
        </p:txBody>
      </p:sp>
      <p:sp>
        <p:nvSpPr>
          <p:cNvPr id="37" name="TextBox 14"/>
          <p:cNvSpPr txBox="1"/>
          <p:nvPr/>
        </p:nvSpPr>
        <p:spPr>
          <a:xfrm>
            <a:off x="5833091" y="4534852"/>
            <a:ext cx="441146" cy="646331"/>
          </a:xfrm>
          <a:prstGeom prst="rect">
            <a:avLst/>
          </a:prstGeom>
          <a:noFill/>
        </p:spPr>
        <p:txBody>
          <a:bodyPr wrap="none">
            <a:spAutoFit/>
          </a:bodyPr>
          <a:lstStyle/>
          <a:p>
            <a:pPr algn="r" eaLnBrk="1" fontAlgn="auto" hangingPunct="1">
              <a:spcBef>
                <a:spcPts val="0"/>
              </a:spcBef>
              <a:spcAft>
                <a:spcPts val="0"/>
              </a:spcAft>
              <a:defRPr/>
            </a:pPr>
            <a:r>
              <a:rPr lang="en-GB"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rPr>
              <a:t>6</a:t>
            </a:r>
            <a:endParaRPr lang="en-GB" altLang="zh-CN"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endParaRPr>
          </a:p>
        </p:txBody>
      </p:sp>
      <p:grpSp>
        <p:nvGrpSpPr>
          <p:cNvPr id="2" name="组合 1"/>
          <p:cNvGrpSpPr/>
          <p:nvPr/>
        </p:nvGrpSpPr>
        <p:grpSpPr>
          <a:xfrm>
            <a:off x="518763" y="1265580"/>
            <a:ext cx="2618312" cy="756780"/>
            <a:chOff x="1565564" y="1941425"/>
            <a:chExt cx="2618312" cy="756780"/>
          </a:xfrm>
        </p:grpSpPr>
        <p:sp>
          <p:nvSpPr>
            <p:cNvPr id="44" name="文本框 88"/>
            <p:cNvSpPr txBox="1"/>
            <p:nvPr/>
          </p:nvSpPr>
          <p:spPr>
            <a:xfrm>
              <a:off x="1948326" y="1941425"/>
              <a:ext cx="2235550" cy="345440"/>
            </a:xfrm>
            <a:prstGeom prst="rect">
              <a:avLst/>
            </a:prstGeom>
            <a:noFill/>
          </p:spPr>
          <p:txBody>
            <a:bodyPr wrap="square" lIns="68580" tIns="34290" rIns="68580" bIns="34290" rtlCol="0">
              <a:spAutoFit/>
            </a:bodyPr>
            <a:lstStyle/>
            <a:p>
              <a:pPr algn="r" defTabSz="685800" fontAlgn="base">
                <a:spcBef>
                  <a:spcPct val="0"/>
                </a:spcBef>
                <a:spcAft>
                  <a:spcPct val="0"/>
                </a:spcAft>
              </a:pP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19</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世纪中期</a:t>
              </a: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巴斯德</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45" name="文本框 92"/>
            <p:cNvSpPr txBox="1"/>
            <p:nvPr/>
          </p:nvSpPr>
          <p:spPr>
            <a:xfrm>
              <a:off x="1565564" y="2260690"/>
              <a:ext cx="2618312" cy="437515"/>
            </a:xfrm>
            <a:prstGeom prst="rect">
              <a:avLst/>
            </a:prstGeom>
            <a:noFill/>
          </p:spPr>
          <p:txBody>
            <a:bodyPr wrap="square" lIns="68580" tIns="34290" rIns="68580" bIns="34290" rtlCol="0">
              <a:spAutoFit/>
            </a:bodyPr>
            <a:lstStyle/>
            <a:p>
              <a:pPr algn="l" defTabSz="685800" fontAlgn="base">
                <a:spcBef>
                  <a:spcPct val="0"/>
                </a:spcBef>
                <a:spcAft>
                  <a:spcPct val="0"/>
                </a:spcAft>
              </a:pPr>
              <a:r>
                <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揭示了发酵作用的实质是由微生物引起的，奠定了发酵工程的科学基础</a:t>
              </a:r>
              <a:endPar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grpSp>
      <p:grpSp>
        <p:nvGrpSpPr>
          <p:cNvPr id="46" name="组合 45"/>
          <p:cNvGrpSpPr/>
          <p:nvPr/>
        </p:nvGrpSpPr>
        <p:grpSpPr>
          <a:xfrm>
            <a:off x="222853" y="2484780"/>
            <a:ext cx="2914650" cy="571995"/>
            <a:chOff x="1269654" y="1941425"/>
            <a:chExt cx="2914650" cy="571995"/>
          </a:xfrm>
        </p:grpSpPr>
        <p:sp>
          <p:nvSpPr>
            <p:cNvPr id="47" name="文本框 88"/>
            <p:cNvSpPr txBox="1"/>
            <p:nvPr/>
          </p:nvSpPr>
          <p:spPr>
            <a:xfrm>
              <a:off x="1269654" y="1941425"/>
              <a:ext cx="2914650" cy="345440"/>
            </a:xfrm>
            <a:prstGeom prst="rect">
              <a:avLst/>
            </a:prstGeom>
            <a:noFill/>
          </p:spPr>
          <p:txBody>
            <a:bodyPr wrap="square" lIns="68580" tIns="34290" rIns="68580" bIns="34290" rtlCol="0">
              <a:spAutoFit/>
            </a:bodyPr>
            <a:lstStyle/>
            <a:p>
              <a:pPr algn="r" defTabSz="685800" fontAlgn="base">
                <a:spcBef>
                  <a:spcPct val="0"/>
                </a:spcBef>
                <a:spcAft>
                  <a:spcPct val="0"/>
                </a:spcAft>
              </a:pP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1944</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年</a:t>
              </a: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阿委瑞</a:t>
              </a:r>
              <a:r>
                <a:rPr lang="zh-CN" altLang="en-US" sz="10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a:t>
              </a:r>
              <a:r>
                <a:rPr lang="en-US" altLang="zh-CN" sz="10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O.T.Avery</a:t>
              </a:r>
              <a:r>
                <a:rPr lang="zh-CN" altLang="en-US" sz="10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a:t>
              </a:r>
              <a:endParaRPr lang="zh-CN" altLang="en-US" sz="10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48" name="文本框 92"/>
            <p:cNvSpPr txBox="1"/>
            <p:nvPr/>
          </p:nvSpPr>
          <p:spPr>
            <a:xfrm>
              <a:off x="1565564" y="2260690"/>
              <a:ext cx="2618312" cy="252730"/>
            </a:xfrm>
            <a:prstGeom prst="rect">
              <a:avLst/>
            </a:prstGeom>
            <a:noFill/>
          </p:spPr>
          <p:txBody>
            <a:bodyPr wrap="square" lIns="68580" tIns="34290" rIns="68580" bIns="34290" rtlCol="0">
              <a:spAutoFit/>
            </a:bodyPr>
            <a:lstStyle/>
            <a:p>
              <a:pPr algn="r" defTabSz="685800" fontAlgn="base">
                <a:spcBef>
                  <a:spcPct val="0"/>
                </a:spcBef>
                <a:spcAft>
                  <a:spcPct val="0"/>
                </a:spcAft>
              </a:pPr>
              <a:r>
                <a:rPr lang="en-US" altLang="zh-CN"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证实了</a:t>
              </a:r>
              <a:r>
                <a:rPr lang="en-US" altLang="zh-CN"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DNA</a:t>
              </a:r>
              <a:r>
                <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是主要的遗传物质</a:t>
              </a:r>
              <a:endPar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grpSp>
      <p:grpSp>
        <p:nvGrpSpPr>
          <p:cNvPr id="49" name="组合 48"/>
          <p:cNvGrpSpPr/>
          <p:nvPr/>
        </p:nvGrpSpPr>
        <p:grpSpPr>
          <a:xfrm>
            <a:off x="518763" y="3967937"/>
            <a:ext cx="2618312" cy="571995"/>
            <a:chOff x="1565564" y="1941425"/>
            <a:chExt cx="2618312" cy="571995"/>
          </a:xfrm>
        </p:grpSpPr>
        <p:sp>
          <p:nvSpPr>
            <p:cNvPr id="50" name="文本框 88"/>
            <p:cNvSpPr txBox="1"/>
            <p:nvPr/>
          </p:nvSpPr>
          <p:spPr>
            <a:xfrm>
              <a:off x="1948326" y="1941425"/>
              <a:ext cx="2235550" cy="345440"/>
            </a:xfrm>
            <a:prstGeom prst="rect">
              <a:avLst/>
            </a:prstGeom>
            <a:noFill/>
          </p:spPr>
          <p:txBody>
            <a:bodyPr wrap="square" lIns="68580" tIns="34290" rIns="68580" bIns="34290" rtlCol="0">
              <a:spAutoFit/>
            </a:bodyPr>
            <a:lstStyle/>
            <a:p>
              <a:pPr algn="r" defTabSz="685800" fontAlgn="base">
                <a:spcBef>
                  <a:spcPct val="0"/>
                </a:spcBef>
                <a:spcAft>
                  <a:spcPct val="0"/>
                </a:spcAft>
              </a:pP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1902</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年</a:t>
              </a: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哈伯兰特</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51" name="文本框 92"/>
            <p:cNvSpPr txBox="1"/>
            <p:nvPr/>
          </p:nvSpPr>
          <p:spPr>
            <a:xfrm>
              <a:off x="1565564" y="2260690"/>
              <a:ext cx="2618312" cy="252730"/>
            </a:xfrm>
            <a:prstGeom prst="rect">
              <a:avLst/>
            </a:prstGeom>
            <a:noFill/>
          </p:spPr>
          <p:txBody>
            <a:bodyPr wrap="square" lIns="68580" tIns="34290" rIns="68580" bIns="34290" rtlCol="0">
              <a:spAutoFit/>
            </a:bodyPr>
            <a:lstStyle/>
            <a:p>
              <a:pPr algn="r" defTabSz="685800" fontAlgn="base">
                <a:spcBef>
                  <a:spcPct val="0"/>
                </a:spcBef>
                <a:spcAft>
                  <a:spcPct val="0"/>
                </a:spcAft>
              </a:pPr>
              <a:r>
                <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提出了植物细胞全能性理论</a:t>
              </a:r>
              <a:endPar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grpSp>
      <p:grpSp>
        <p:nvGrpSpPr>
          <p:cNvPr id="52" name="组合 51"/>
          <p:cNvGrpSpPr/>
          <p:nvPr/>
        </p:nvGrpSpPr>
        <p:grpSpPr>
          <a:xfrm>
            <a:off x="6804863" y="1788389"/>
            <a:ext cx="2618312" cy="772527"/>
            <a:chOff x="1565564" y="1925678"/>
            <a:chExt cx="2618312" cy="772527"/>
          </a:xfrm>
        </p:grpSpPr>
        <p:sp>
          <p:nvSpPr>
            <p:cNvPr id="53" name="文本框 88"/>
            <p:cNvSpPr txBox="1"/>
            <p:nvPr/>
          </p:nvSpPr>
          <p:spPr>
            <a:xfrm>
              <a:off x="1565564" y="1925678"/>
              <a:ext cx="2235550" cy="345440"/>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孟德尔和摩尔根</a:t>
              </a:r>
              <a:endPar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54" name="文本框 92"/>
            <p:cNvSpPr txBox="1"/>
            <p:nvPr/>
          </p:nvSpPr>
          <p:spPr>
            <a:xfrm>
              <a:off x="1565564" y="2260690"/>
              <a:ext cx="2618312" cy="437515"/>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遗传学三大基本定律：分离定律、自由组合定律、连锁遗传定律</a:t>
              </a:r>
              <a:endPar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grpSp>
      <p:grpSp>
        <p:nvGrpSpPr>
          <p:cNvPr id="55" name="组合 54"/>
          <p:cNvGrpSpPr/>
          <p:nvPr/>
        </p:nvGrpSpPr>
        <p:grpSpPr>
          <a:xfrm>
            <a:off x="6804863" y="3134412"/>
            <a:ext cx="2619375" cy="772527"/>
            <a:chOff x="1565564" y="1925678"/>
            <a:chExt cx="2619375" cy="772527"/>
          </a:xfrm>
        </p:grpSpPr>
        <p:sp>
          <p:nvSpPr>
            <p:cNvPr id="56" name="文本框 88"/>
            <p:cNvSpPr txBox="1"/>
            <p:nvPr/>
          </p:nvSpPr>
          <p:spPr>
            <a:xfrm>
              <a:off x="1565564" y="1925678"/>
              <a:ext cx="2619375" cy="345440"/>
            </a:xfrm>
            <a:prstGeom prst="rect">
              <a:avLst/>
            </a:prstGeom>
            <a:noFill/>
          </p:spPr>
          <p:txBody>
            <a:bodyPr wrap="square" lIns="68580" tIns="34290" rIns="68580" bIns="34290" rtlCol="0">
              <a:spAutoFit/>
            </a:bodyPr>
            <a:lstStyle/>
            <a:p>
              <a:pPr defTabSz="685800" fontAlgn="base">
                <a:spcBef>
                  <a:spcPct val="0"/>
                </a:spcBef>
                <a:spcAft>
                  <a:spcPct val="0"/>
                </a:spcAft>
              </a:pP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1953</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年</a:t>
              </a: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沃森和克里克</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57" name="文本框 92"/>
            <p:cNvSpPr txBox="1"/>
            <p:nvPr/>
          </p:nvSpPr>
          <p:spPr>
            <a:xfrm>
              <a:off x="1565564" y="2260690"/>
              <a:ext cx="2618312" cy="437515"/>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提出了</a:t>
              </a:r>
              <a:r>
                <a:rPr lang="en-US" altLang="zh-CN"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DNA</a:t>
              </a:r>
              <a:r>
                <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分子双螺旋结构模型，奠定了分子遗传学的基础</a:t>
              </a:r>
              <a:endPar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grpSp>
      <p:grpSp>
        <p:nvGrpSpPr>
          <p:cNvPr id="58" name="组合 57"/>
          <p:cNvGrpSpPr/>
          <p:nvPr/>
        </p:nvGrpSpPr>
        <p:grpSpPr>
          <a:xfrm>
            <a:off x="6804863" y="4506493"/>
            <a:ext cx="2882900" cy="772795"/>
            <a:chOff x="1565564" y="1925678"/>
            <a:chExt cx="2882900" cy="772795"/>
          </a:xfrm>
        </p:grpSpPr>
        <p:sp>
          <p:nvSpPr>
            <p:cNvPr id="59" name="文本框 88"/>
            <p:cNvSpPr txBox="1"/>
            <p:nvPr/>
          </p:nvSpPr>
          <p:spPr>
            <a:xfrm>
              <a:off x="1565564" y="1925678"/>
              <a:ext cx="2235550" cy="345440"/>
            </a:xfrm>
            <a:prstGeom prst="rect">
              <a:avLst/>
            </a:prstGeom>
            <a:noFill/>
          </p:spPr>
          <p:txBody>
            <a:bodyPr wrap="square" lIns="68580" tIns="34290" rIns="68580" bIns="34290" rtlCol="0">
              <a:spAutoFit/>
            </a:bodyPr>
            <a:lstStyle/>
            <a:p>
              <a:pPr defTabSz="685800" fontAlgn="base">
                <a:spcBef>
                  <a:spcPct val="0"/>
                </a:spcBef>
                <a:spcAft>
                  <a:spcPct val="0"/>
                </a:spcAft>
              </a:pP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1934</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年</a:t>
              </a: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怀特</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60" name="文本框 92"/>
            <p:cNvSpPr txBox="1"/>
            <p:nvPr/>
          </p:nvSpPr>
          <p:spPr>
            <a:xfrm>
              <a:off x="1565564" y="2260958"/>
              <a:ext cx="2882900" cy="437515"/>
            </a:xfrm>
            <a:prstGeom prst="rect">
              <a:avLst/>
            </a:prstGeom>
            <a:noFill/>
          </p:spPr>
          <p:txBody>
            <a:bodyPr wrap="square" lIns="68580" tIns="34290" rIns="68580" bIns="34290" rtlCol="0">
              <a:spAutoFit/>
            </a:bodyPr>
            <a:lstStyle/>
            <a:p>
              <a:pPr defTabSz="685800" fontAlgn="base">
                <a:spcBef>
                  <a:spcPct val="0"/>
                </a:spcBef>
                <a:spcAft>
                  <a:spcPct val="0"/>
                </a:spcAft>
              </a:pPr>
              <a:r>
                <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用番茄根建立了第一个活跃生长的无性繁殖系，发表了《植物组织培养手册》</a:t>
              </a:r>
              <a:endPar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grpSp>
      <p:cxnSp>
        <p:nvCxnSpPr>
          <p:cNvPr id="5" name="Straight Connector 40"/>
          <p:cNvCxnSpPr>
            <a:stCxn id="9" idx="0"/>
            <a:endCxn id="8" idx="0"/>
          </p:cNvCxnSpPr>
          <p:nvPr/>
        </p:nvCxnSpPr>
        <p:spPr>
          <a:xfrm flipV="1">
            <a:off x="4291132" y="4860607"/>
            <a:ext cx="1275080" cy="764540"/>
          </a:xfrm>
          <a:prstGeom prst="line">
            <a:avLst/>
          </a:prstGeom>
          <a:ln w="28575">
            <a:solidFill>
              <a:srgbClr val="DCDEE0"/>
            </a:solidFill>
            <a:prstDash val="solid"/>
          </a:ln>
        </p:spPr>
        <p:style>
          <a:lnRef idx="1">
            <a:schemeClr val="accent1"/>
          </a:lnRef>
          <a:fillRef idx="0">
            <a:schemeClr val="accent1"/>
          </a:fillRef>
          <a:effectRef idx="0">
            <a:schemeClr val="accent1"/>
          </a:effectRef>
          <a:fontRef idx="minor">
            <a:schemeClr val="tx1"/>
          </a:fontRef>
        </p:style>
      </p:cxnSp>
      <p:sp>
        <p:nvSpPr>
          <p:cNvPr id="6" name="Flowchart: Connector 32"/>
          <p:cNvSpPr/>
          <p:nvPr/>
        </p:nvSpPr>
        <p:spPr>
          <a:xfrm>
            <a:off x="3465632" y="5263515"/>
            <a:ext cx="725488" cy="722312"/>
          </a:xfrm>
          <a:prstGeom prst="flowChartConnector">
            <a:avLst/>
          </a:pr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p>
            <a:pPr algn="ctr" defTabSz="266700" eaLnBrk="1" fontAlgn="auto" hangingPunct="1">
              <a:lnSpc>
                <a:spcPct val="90000"/>
              </a:lnSpc>
              <a:spcAft>
                <a:spcPct val="35000"/>
              </a:spcAft>
              <a:defRPr/>
            </a:pPr>
            <a:endParaRPr lang="en-US" sz="800">
              <a:solidFill>
                <a:srgbClr val="FFFFFF"/>
              </a:solidFill>
              <a:latin typeface="微软雅黑" panose="020B0503020204020204" pitchFamily="34" charset="-122"/>
              <a:cs typeface="+mn-ea"/>
              <a:sym typeface="+mn-lt"/>
            </a:endParaRPr>
          </a:p>
        </p:txBody>
      </p:sp>
      <p:sp>
        <p:nvSpPr>
          <p:cNvPr id="8" name="Shape 2175"/>
          <p:cNvSpPr/>
          <p:nvPr/>
        </p:nvSpPr>
        <p:spPr>
          <a:xfrm>
            <a:off x="5476995" y="4771390"/>
            <a:ext cx="179387" cy="177800"/>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3" y="20639"/>
                  <a:pt x="2881" y="16796"/>
                </a:cubicBezTo>
                <a:cubicBezTo>
                  <a:pt x="-961" y="12953"/>
                  <a:pt x="-961" y="6724"/>
                  <a:pt x="2881" y="2881"/>
                </a:cubicBezTo>
                <a:cubicBezTo>
                  <a:pt x="6723" y="-961"/>
                  <a:pt x="12954" y="-961"/>
                  <a:pt x="16797" y="2881"/>
                </a:cubicBezTo>
              </a:path>
            </a:pathLst>
          </a:cu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p>
            <a:pPr algn="ctr" defTabSz="266700" eaLnBrk="1" fontAlgn="auto" hangingPunct="1">
              <a:lnSpc>
                <a:spcPct val="90000"/>
              </a:lnSpc>
              <a:spcAft>
                <a:spcPct val="35000"/>
              </a:spcAft>
              <a:defRPr/>
            </a:pPr>
            <a:endParaRPr sz="800">
              <a:solidFill>
                <a:srgbClr val="FFFFFF"/>
              </a:solidFill>
              <a:latin typeface="微软雅黑" panose="020B0503020204020204" pitchFamily="34" charset="-122"/>
              <a:cs typeface="+mn-ea"/>
              <a:sym typeface="+mn-lt"/>
            </a:endParaRPr>
          </a:p>
        </p:txBody>
      </p:sp>
      <p:sp>
        <p:nvSpPr>
          <p:cNvPr id="38" name="TextBox 14"/>
          <p:cNvSpPr txBox="1"/>
          <p:nvPr/>
        </p:nvSpPr>
        <p:spPr>
          <a:xfrm>
            <a:off x="3625652" y="5301615"/>
            <a:ext cx="436880" cy="645160"/>
          </a:xfrm>
          <a:prstGeom prst="rect">
            <a:avLst/>
          </a:prstGeom>
          <a:noFill/>
        </p:spPr>
        <p:txBody>
          <a:bodyPr wrap="none">
            <a:spAutoFit/>
          </a:bodyPr>
          <a:p>
            <a:pPr algn="r" eaLnBrk="1" fontAlgn="auto" hangingPunct="1">
              <a:spcBef>
                <a:spcPts val="0"/>
              </a:spcBef>
              <a:spcAft>
                <a:spcPts val="0"/>
              </a:spcAft>
              <a:defRPr/>
            </a:pPr>
            <a:r>
              <a:rPr lang="en-US" altLang="en-GB"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rPr>
              <a:t>7</a:t>
            </a:r>
            <a:endParaRPr lang="en-US" altLang="en-GB"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endParaRPr>
          </a:p>
        </p:txBody>
      </p:sp>
      <p:cxnSp>
        <p:nvCxnSpPr>
          <p:cNvPr id="40" name="Straight Connector 42"/>
          <p:cNvCxnSpPr>
            <a:endCxn id="42" idx="0"/>
          </p:cNvCxnSpPr>
          <p:nvPr/>
        </p:nvCxnSpPr>
        <p:spPr>
          <a:xfrm>
            <a:off x="4296212" y="5625147"/>
            <a:ext cx="1273175" cy="606425"/>
          </a:xfrm>
          <a:prstGeom prst="line">
            <a:avLst/>
          </a:prstGeom>
          <a:ln w="28575">
            <a:solidFill>
              <a:srgbClr val="DCDEE0"/>
            </a:solidFill>
            <a:prstDash val="solid"/>
          </a:ln>
        </p:spPr>
        <p:style>
          <a:lnRef idx="1">
            <a:schemeClr val="accent1"/>
          </a:lnRef>
          <a:fillRef idx="0">
            <a:schemeClr val="accent1"/>
          </a:fillRef>
          <a:effectRef idx="0">
            <a:schemeClr val="accent1"/>
          </a:effectRef>
          <a:fontRef idx="minor">
            <a:schemeClr val="tx1"/>
          </a:fontRef>
        </p:style>
      </p:cxnSp>
      <p:sp>
        <p:nvSpPr>
          <p:cNvPr id="41" name="Flowchart: Connector 34"/>
          <p:cNvSpPr/>
          <p:nvPr/>
        </p:nvSpPr>
        <p:spPr>
          <a:xfrm>
            <a:off x="5680512" y="5870257"/>
            <a:ext cx="725488" cy="722313"/>
          </a:xfrm>
          <a:prstGeom prst="flowChartConnector">
            <a:avLst/>
          </a:pr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p>
            <a:pPr algn="ctr" defTabSz="266700" eaLnBrk="1" fontAlgn="auto" hangingPunct="1">
              <a:lnSpc>
                <a:spcPct val="90000"/>
              </a:lnSpc>
              <a:spcAft>
                <a:spcPct val="35000"/>
              </a:spcAft>
              <a:defRPr/>
            </a:pPr>
            <a:endParaRPr lang="en-US" sz="800">
              <a:solidFill>
                <a:srgbClr val="FFFFFF"/>
              </a:solidFill>
              <a:latin typeface="微软雅黑" panose="020B0503020204020204" pitchFamily="34" charset="-122"/>
              <a:cs typeface="+mn-ea"/>
              <a:sym typeface="+mn-lt"/>
            </a:endParaRPr>
          </a:p>
        </p:txBody>
      </p:sp>
      <p:sp>
        <p:nvSpPr>
          <p:cNvPr id="42" name="Shape 2176"/>
          <p:cNvSpPr/>
          <p:nvPr/>
        </p:nvSpPr>
        <p:spPr>
          <a:xfrm>
            <a:off x="5480487" y="6141720"/>
            <a:ext cx="177800" cy="179387"/>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3" y="20639"/>
                  <a:pt x="2881" y="16796"/>
                </a:cubicBezTo>
                <a:cubicBezTo>
                  <a:pt x="-961" y="12953"/>
                  <a:pt x="-961" y="6724"/>
                  <a:pt x="2881" y="2881"/>
                </a:cubicBezTo>
                <a:cubicBezTo>
                  <a:pt x="6723" y="-961"/>
                  <a:pt x="12954" y="-961"/>
                  <a:pt x="16797" y="2881"/>
                </a:cubicBezTo>
              </a:path>
            </a:pathLst>
          </a:cu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p>
            <a:pPr algn="ctr" defTabSz="266700" eaLnBrk="1" fontAlgn="auto" hangingPunct="1">
              <a:lnSpc>
                <a:spcPct val="90000"/>
              </a:lnSpc>
              <a:spcAft>
                <a:spcPct val="35000"/>
              </a:spcAft>
              <a:defRPr/>
            </a:pPr>
            <a:endParaRPr sz="800">
              <a:solidFill>
                <a:srgbClr val="FFFFFF"/>
              </a:solidFill>
              <a:latin typeface="微软雅黑" panose="020B0503020204020204" pitchFamily="34" charset="-122"/>
              <a:cs typeface="+mn-ea"/>
              <a:sym typeface="+mn-lt"/>
            </a:endParaRPr>
          </a:p>
        </p:txBody>
      </p:sp>
      <p:sp>
        <p:nvSpPr>
          <p:cNvPr id="43" name="TextBox 14"/>
          <p:cNvSpPr txBox="1"/>
          <p:nvPr/>
        </p:nvSpPr>
        <p:spPr>
          <a:xfrm>
            <a:off x="5840532" y="5908357"/>
            <a:ext cx="436880" cy="645160"/>
          </a:xfrm>
          <a:prstGeom prst="rect">
            <a:avLst/>
          </a:prstGeom>
          <a:noFill/>
        </p:spPr>
        <p:txBody>
          <a:bodyPr wrap="none">
            <a:spAutoFit/>
          </a:bodyPr>
          <a:p>
            <a:pPr algn="r" eaLnBrk="1" fontAlgn="auto" hangingPunct="1">
              <a:spcBef>
                <a:spcPts val="0"/>
              </a:spcBef>
              <a:spcAft>
                <a:spcPts val="0"/>
              </a:spcAft>
              <a:defRPr/>
            </a:pPr>
            <a:r>
              <a:rPr lang="en-US" altLang="en-GB"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rPr>
              <a:t>8</a:t>
            </a:r>
            <a:endParaRPr lang="en-US" altLang="en-GB" sz="3600" b="1" dirty="0">
              <a:solidFill>
                <a:schemeClr val="bg1"/>
              </a:solidFill>
              <a:latin typeface="华文细黑" panose="02010600040101010101" pitchFamily="2" charset="-122"/>
              <a:ea typeface="华文细黑" panose="02010600040101010101" pitchFamily="2" charset="-122"/>
              <a:cs typeface="微软雅黑" panose="020B0503020204020204" pitchFamily="34" charset="-122"/>
              <a:sym typeface="+mn-lt"/>
            </a:endParaRPr>
          </a:p>
        </p:txBody>
      </p:sp>
      <p:sp>
        <p:nvSpPr>
          <p:cNvPr id="61" name="Shape 2175"/>
          <p:cNvSpPr/>
          <p:nvPr/>
        </p:nvSpPr>
        <p:spPr>
          <a:xfrm>
            <a:off x="5480170" y="6144895"/>
            <a:ext cx="179387" cy="177800"/>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3" y="20639"/>
                  <a:pt x="2881" y="16796"/>
                </a:cubicBezTo>
                <a:cubicBezTo>
                  <a:pt x="-961" y="12953"/>
                  <a:pt x="-961" y="6724"/>
                  <a:pt x="2881" y="2881"/>
                </a:cubicBezTo>
                <a:cubicBezTo>
                  <a:pt x="6723" y="-961"/>
                  <a:pt x="12954" y="-961"/>
                  <a:pt x="16797" y="2881"/>
                </a:cubicBezTo>
              </a:path>
            </a:pathLst>
          </a:cu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p>
            <a:pPr algn="ctr" defTabSz="266700" eaLnBrk="1" fontAlgn="auto" hangingPunct="1">
              <a:lnSpc>
                <a:spcPct val="90000"/>
              </a:lnSpc>
              <a:spcAft>
                <a:spcPct val="35000"/>
              </a:spcAft>
              <a:defRPr/>
            </a:pPr>
            <a:endParaRPr sz="800">
              <a:solidFill>
                <a:srgbClr val="FFFFFF"/>
              </a:solidFill>
              <a:latin typeface="微软雅黑" panose="020B0503020204020204" pitchFamily="34" charset="-122"/>
              <a:cs typeface="+mn-ea"/>
              <a:sym typeface="+mn-lt"/>
            </a:endParaRPr>
          </a:p>
        </p:txBody>
      </p:sp>
      <p:sp>
        <p:nvSpPr>
          <p:cNvPr id="9" name="Shape 2179"/>
          <p:cNvSpPr/>
          <p:nvPr/>
        </p:nvSpPr>
        <p:spPr>
          <a:xfrm>
            <a:off x="4202232" y="5534977"/>
            <a:ext cx="177800" cy="179388"/>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3" y="20639"/>
                  <a:pt x="2881" y="16796"/>
                </a:cubicBezTo>
                <a:cubicBezTo>
                  <a:pt x="-961" y="12953"/>
                  <a:pt x="-961" y="6724"/>
                  <a:pt x="2881" y="2881"/>
                </a:cubicBezTo>
                <a:cubicBezTo>
                  <a:pt x="6723" y="-961"/>
                  <a:pt x="12954" y="-961"/>
                  <a:pt x="16797" y="2881"/>
                </a:cubicBezTo>
              </a:path>
            </a:pathLst>
          </a:custGeom>
          <a:solidFill>
            <a:srgbClr val="15A68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lIns="22860" tIns="22860" rIns="22860" bIns="22860" spcCol="1270" anchor="ctr"/>
          <a:p>
            <a:pPr algn="ctr" defTabSz="266700" eaLnBrk="1" fontAlgn="auto" hangingPunct="1">
              <a:lnSpc>
                <a:spcPct val="90000"/>
              </a:lnSpc>
              <a:spcAft>
                <a:spcPct val="35000"/>
              </a:spcAft>
              <a:defRPr/>
            </a:pPr>
            <a:endParaRPr sz="800">
              <a:solidFill>
                <a:srgbClr val="FFFFFF"/>
              </a:solidFill>
              <a:latin typeface="微软雅黑" panose="020B0503020204020204" pitchFamily="34" charset="-122"/>
              <a:cs typeface="+mn-ea"/>
              <a:sym typeface="+mn-lt"/>
            </a:endParaRPr>
          </a:p>
        </p:txBody>
      </p:sp>
      <p:sp>
        <p:nvSpPr>
          <p:cNvPr id="66" name="文本框 88"/>
          <p:cNvSpPr txBox="1"/>
          <p:nvPr/>
        </p:nvSpPr>
        <p:spPr>
          <a:xfrm>
            <a:off x="6804660" y="5985510"/>
            <a:ext cx="2797175" cy="345440"/>
          </a:xfrm>
          <a:prstGeom prst="rect">
            <a:avLst/>
          </a:prstGeom>
          <a:noFill/>
        </p:spPr>
        <p:txBody>
          <a:bodyPr wrap="square" lIns="68580" tIns="34290" rIns="68580" bIns="34290" rtlCol="0">
            <a:spAutoFit/>
          </a:bodyPr>
          <a:lstStyle/>
          <a:p>
            <a:pPr defTabSz="685800" fontAlgn="base">
              <a:spcBef>
                <a:spcPct val="0"/>
              </a:spcBef>
              <a:spcAft>
                <a:spcPct val="0"/>
              </a:spcAft>
            </a:pPr>
            <a:r>
              <a:rPr 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20</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世纪</a:t>
            </a: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70</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年代</a:t>
            </a: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实用阶段</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grpSp>
        <p:nvGrpSpPr>
          <p:cNvPr id="68" name="组合 67"/>
          <p:cNvGrpSpPr/>
          <p:nvPr/>
        </p:nvGrpSpPr>
        <p:grpSpPr>
          <a:xfrm>
            <a:off x="222218" y="5413197"/>
            <a:ext cx="2915920" cy="1010780"/>
            <a:chOff x="1268384" y="1941425"/>
            <a:chExt cx="2915920" cy="1010780"/>
          </a:xfrm>
        </p:grpSpPr>
        <p:sp>
          <p:nvSpPr>
            <p:cNvPr id="69" name="文本框 88"/>
            <p:cNvSpPr txBox="1"/>
            <p:nvPr/>
          </p:nvSpPr>
          <p:spPr>
            <a:xfrm>
              <a:off x="1268384" y="1941425"/>
              <a:ext cx="2915920" cy="345440"/>
            </a:xfrm>
            <a:prstGeom prst="rect">
              <a:avLst/>
            </a:prstGeom>
            <a:noFill/>
          </p:spPr>
          <p:txBody>
            <a:bodyPr wrap="square" lIns="68580" tIns="34290" rIns="68580" bIns="34290" rtlCol="0">
              <a:spAutoFit/>
            </a:bodyPr>
            <a:p>
              <a:pPr algn="r" defTabSz="685800" fontAlgn="base">
                <a:spcBef>
                  <a:spcPct val="0"/>
                </a:spcBef>
                <a:spcAft>
                  <a:spcPct val="0"/>
                </a:spcAft>
              </a:pPr>
              <a:r>
                <a:rPr 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20</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世纪</a:t>
              </a: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40</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年代</a:t>
              </a:r>
              <a:r>
                <a:rPr lang="en-US" altLang="zh-CN"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 </a:t>
              </a:r>
              <a:r>
                <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抗生素发现</a:t>
              </a:r>
              <a:endParaRPr lang="zh-CN" altLang="en-US"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sp>
          <p:nvSpPr>
            <p:cNvPr id="70" name="文本框 92"/>
            <p:cNvSpPr txBox="1"/>
            <p:nvPr/>
          </p:nvSpPr>
          <p:spPr>
            <a:xfrm>
              <a:off x="1417609" y="2329905"/>
              <a:ext cx="2618312" cy="622300"/>
            </a:xfrm>
            <a:prstGeom prst="rect">
              <a:avLst/>
            </a:prstGeom>
            <a:noFill/>
          </p:spPr>
          <p:txBody>
            <a:bodyPr wrap="square" lIns="68580" tIns="34290" rIns="68580" bIns="34290" rtlCol="0">
              <a:spAutoFit/>
            </a:bodyPr>
            <a:p>
              <a:pPr algn="r" defTabSz="685800" fontAlgn="base">
                <a:spcBef>
                  <a:spcPct val="0"/>
                </a:spcBef>
                <a:spcAft>
                  <a:spcPct val="0"/>
                </a:spcAft>
              </a:pPr>
              <a:r>
                <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rPr>
                <a:t>不仅引起医药界的革命，也将传统的厌氧发酵技术发展为现代化的深层通气搅拌培养</a:t>
              </a:r>
              <a:endParaRPr lang="zh-CN" altLang="en-US" sz="1200" dirty="0">
                <a:solidFill>
                  <a:srgbClr val="005D4B"/>
                </a:solidFill>
                <a:latin typeface="微软雅黑" panose="020B0503020204020204" pitchFamily="34" charset="-122"/>
                <a:ea typeface="微软雅黑" panose="020B0503020204020204" pitchFamily="34" charset="-122"/>
                <a:cs typeface="微软雅黑" panose="020B0503020204020204" pitchFamily="34" charset="-122"/>
                <a:sym typeface="+mn-lt"/>
              </a:endParaRPr>
            </a:p>
          </p:txBody>
        </p:sp>
      </p:grpSp>
      <p:sp>
        <p:nvSpPr>
          <p:cNvPr id="7" name="文本框 6"/>
          <p:cNvSpPr txBox="1"/>
          <p:nvPr/>
        </p:nvSpPr>
        <p:spPr>
          <a:xfrm>
            <a:off x="805180" y="156210"/>
            <a:ext cx="4675505" cy="583565"/>
          </a:xfrm>
          <a:prstGeom prst="rect">
            <a:avLst/>
          </a:prstGeom>
          <a:noFill/>
        </p:spPr>
        <p:txBody>
          <a:bodyPr wrap="square" rtlCol="0">
            <a:spAutoFit/>
          </a:bodyPr>
          <a:p>
            <a:r>
              <a:rPr lang="zh-CN" altLang="en-US" sz="3200" b="1" dirty="0">
                <a:solidFill>
                  <a:srgbClr val="005D4B"/>
                </a:solidFill>
                <a:latin typeface="微软雅黑" panose="020B0503020204020204" pitchFamily="34" charset="-122"/>
                <a:ea typeface="微软雅黑" panose="020B0503020204020204" pitchFamily="34" charset="-122"/>
              </a:rPr>
              <a:t>02.生物技术的发展史</a:t>
            </a:r>
            <a:endParaRPr lang="zh-CN" altLang="en-US" sz="3200" b="1" dirty="0">
              <a:solidFill>
                <a:srgbClr val="005D4B"/>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noChangeAspect="1"/>
          </p:cNvPicPr>
          <p:nvPr>
            <p:ph idx="1"/>
          </p:nvPr>
        </p:nvPicPr>
        <p:blipFill rotWithShape="1">
          <a:blip r:embed="rId1" cstate="print">
            <a:extLst>
              <a:ext uri="{28A0092B-C50C-407E-A947-70E740481C1C}">
                <a14:useLocalDpi xmlns:a14="http://schemas.microsoft.com/office/drawing/2010/main" val="0"/>
              </a:ext>
            </a:extLst>
          </a:blip>
          <a:srcRect l="35293"/>
          <a:stretch>
            <a:fillRect/>
          </a:stretch>
        </p:blipFill>
        <p:spPr>
          <a:xfrm>
            <a:off x="0" y="4882845"/>
            <a:ext cx="4186672" cy="2156146"/>
          </a:xfrm>
        </p:spPr>
      </p:pic>
      <p:grpSp>
        <p:nvGrpSpPr>
          <p:cNvPr id="13" name="组合 12"/>
          <p:cNvGrpSpPr/>
          <p:nvPr/>
        </p:nvGrpSpPr>
        <p:grpSpPr>
          <a:xfrm>
            <a:off x="3174176" y="3094558"/>
            <a:ext cx="5414961" cy="669540"/>
            <a:chOff x="4111436" y="2361292"/>
            <a:chExt cx="5414961" cy="669540"/>
          </a:xfrm>
        </p:grpSpPr>
        <p:sp>
          <p:nvSpPr>
            <p:cNvPr id="7" name="文本框 6"/>
            <p:cNvSpPr txBox="1"/>
            <p:nvPr/>
          </p:nvSpPr>
          <p:spPr>
            <a:xfrm>
              <a:off x="4111436" y="2361292"/>
              <a:ext cx="5291455" cy="583565"/>
            </a:xfrm>
            <a:prstGeom prst="rect">
              <a:avLst/>
            </a:prstGeom>
            <a:noFill/>
          </p:spPr>
          <p:txBody>
            <a:bodyPr wrap="square" rtlCol="0">
              <a:spAutoFit/>
            </a:bodyPr>
            <a:lstStyle/>
            <a:p>
              <a:r>
                <a:rPr lang="en-US" altLang="zh-CN" sz="3200" b="1" dirty="0" smtClean="0">
                  <a:solidFill>
                    <a:srgbClr val="00948D"/>
                  </a:solidFill>
                  <a:latin typeface="微软雅黑" panose="020B0503020204020204" pitchFamily="34" charset="-122"/>
                  <a:ea typeface="微软雅黑" panose="020B0503020204020204" pitchFamily="34" charset="-122"/>
                </a:rPr>
                <a:t>03.</a:t>
              </a:r>
              <a:r>
                <a:rPr lang="zh-CN" altLang="en-US" sz="3200" b="1" dirty="0" smtClean="0">
                  <a:solidFill>
                    <a:srgbClr val="00948D"/>
                  </a:solidFill>
                  <a:latin typeface="宋体" panose="02010600030101010101" pitchFamily="2" charset="-122"/>
                  <a:ea typeface="宋体" panose="02010600030101010101" pitchFamily="2" charset="-122"/>
                  <a:sym typeface="+mn-ea"/>
                </a:rPr>
                <a:t>农业生物技术的应用</a:t>
              </a:r>
              <a:endParaRPr lang="zh-CN" altLang="en-US" sz="3200" b="1" dirty="0">
                <a:solidFill>
                  <a:srgbClr val="00948D"/>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111436" y="3030832"/>
              <a:ext cx="5414961" cy="0"/>
            </a:xfrm>
            <a:prstGeom prst="line">
              <a:avLst/>
            </a:prstGeom>
            <a:ln w="25400">
              <a:solidFill>
                <a:srgbClr val="00948D"/>
              </a:solidFill>
            </a:ln>
          </p:spPr>
          <p:style>
            <a:lnRef idx="1">
              <a:schemeClr val="accent1"/>
            </a:lnRef>
            <a:fillRef idx="0">
              <a:schemeClr val="accent1"/>
            </a:fillRef>
            <a:effectRef idx="0">
              <a:schemeClr val="accent1"/>
            </a:effectRef>
            <a:fontRef idx="minor">
              <a:schemeClr val="tx1"/>
            </a:fontRef>
          </p:style>
        </p:cxnSp>
      </p:grpSp>
      <p:sp>
        <p:nvSpPr>
          <p:cNvPr id="12" name="矩形 11"/>
          <p:cNvSpPr/>
          <p:nvPr/>
        </p:nvSpPr>
        <p:spPr>
          <a:xfrm>
            <a:off x="910763" y="1975155"/>
            <a:ext cx="8575964" cy="2907690"/>
          </a:xfrm>
          <a:prstGeom prst="rect">
            <a:avLst/>
          </a:prstGeom>
          <a:noFill/>
          <a:ln w="25400">
            <a:solidFill>
              <a:srgbClr val="0094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pic>
        <p:nvPicPr>
          <p:cNvPr id="11" name="内容占位符 3"/>
          <p:cNvPicPr>
            <a:picLocks noChangeAspect="1"/>
          </p:cNvPicPr>
          <p:nvPr/>
        </p:nvPicPr>
        <p:blipFill rotWithShape="1">
          <a:blip r:embed="rId1" cstate="print">
            <a:extLst>
              <a:ext uri="{28A0092B-C50C-407E-A947-70E740481C1C}">
                <a14:useLocalDpi xmlns:a14="http://schemas.microsoft.com/office/drawing/2010/main" val="0"/>
              </a:ext>
            </a:extLst>
          </a:blip>
          <a:srcRect l="35293"/>
          <a:stretch>
            <a:fillRect/>
          </a:stretch>
        </p:blipFill>
        <p:spPr>
          <a:xfrm rot="10800000">
            <a:off x="8005328" y="-180991"/>
            <a:ext cx="4186672" cy="2156146"/>
          </a:xfrm>
          <a:prstGeom prst="rect">
            <a:avLst/>
          </a:prstGeom>
        </p:spPr>
      </p:pic>
      <p:pic>
        <p:nvPicPr>
          <p:cNvPr id="3" name="图片 2"/>
          <p:cNvPicPr>
            <a:picLocks noChangeAspect="1"/>
          </p:cNvPicPr>
          <p:nvPr/>
        </p:nvPicPr>
        <p:blipFill rotWithShape="1">
          <a:blip r:embed="rId2"/>
          <a:srcRect l="18654" t="17763"/>
          <a:stretch>
            <a:fillRect/>
          </a:stretch>
        </p:blipFill>
        <p:spPr>
          <a:xfrm>
            <a:off x="-27709" y="-13856"/>
            <a:ext cx="2013450" cy="1784837"/>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2801" y="2688712"/>
            <a:ext cx="1579343" cy="1480576"/>
          </a:xfrm>
          <a:prstGeom prst="rect">
            <a:avLst/>
          </a:prstGeom>
        </p:spPr>
      </p:pic>
    </p:spTree>
  </p:cSld>
  <p:clrMapOvr>
    <a:masterClrMapping/>
  </p:clrMapOvr>
  <p:timing>
    <p:tnLst>
      <p:par>
        <p:cTn id="1" dur="indefinite" restart="never" nodeType="tmRoot"/>
      </p:par>
    </p:tnLst>
  </p:timing>
</p:sld>
</file>

<file path=ppt/tags/tag1.xml><?xml version="1.0" encoding="utf-8"?>
<p:tagLst xmlns:p="http://schemas.openxmlformats.org/presentationml/2006/main">
  <p:tag name="KSO_WPP_MARK_KEY" val="79f6a830-89a9-46aa-a994-13654d77af6d"/>
  <p:tag name="COMMONDATA" val="eyJoZGlkIjoiYjQ5ZDdlZTYzZjY4MGY3OTU5OWY4NmEwYmUwOTYzZWEifQ=="/>
</p:tagLst>
</file>

<file path=ppt/theme/theme1.xml><?xml version="1.0" encoding="utf-8"?>
<a:theme xmlns:a="http://schemas.openxmlformats.org/drawingml/2006/main" name="更多模板亮亮图文旗舰店：https://liangliangtuwen.tmall.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1408</Words>
  <Application>WPS 演示</Application>
  <PresentationFormat>宽屏</PresentationFormat>
  <Paragraphs>170</Paragraphs>
  <Slides>15</Slides>
  <Notes>2</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15</vt:i4>
      </vt:variant>
    </vt:vector>
  </HeadingPairs>
  <TitlesOfParts>
    <vt:vector size="31" baseType="lpstr">
      <vt:lpstr>Arial</vt:lpstr>
      <vt:lpstr>宋体</vt:lpstr>
      <vt:lpstr>Wingdings</vt:lpstr>
      <vt:lpstr>微软雅黑</vt:lpstr>
      <vt:lpstr>方正准圆简体</vt:lpstr>
      <vt:lpstr>楷体</vt:lpstr>
      <vt:lpstr>Calibri</vt:lpstr>
      <vt:lpstr>华文细黑</vt:lpstr>
      <vt:lpstr>Calibri</vt:lpstr>
      <vt:lpstr>Lato Light</vt:lpstr>
      <vt:lpstr>MS PGothic</vt:lpstr>
      <vt:lpstr>Arial Unicode MS</vt:lpstr>
      <vt:lpstr>等线 Light</vt:lpstr>
      <vt:lpstr>等线</vt:lpstr>
      <vt:lpstr>Segoe Print</vt:lpstr>
      <vt:lpstr>更多模板亮亮图文旗舰店：https://liangliangtuwen.tmall.com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更多模版：亮亮图文旗舰店https:/liangliangtuwen.tmall.com</cp:keywords>
  <dc:description>更多模版：亮亮图文旗舰店https://liangliangtuwen.tmall.com</dc:description>
  <cp:lastModifiedBy>钱文祥</cp:lastModifiedBy>
  <cp:revision>53</cp:revision>
  <dcterms:created xsi:type="dcterms:W3CDTF">2017-11-29T05:22:00Z</dcterms:created>
  <dcterms:modified xsi:type="dcterms:W3CDTF">2023-04-09T01:37:37Z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2052-11.1.0.14036</vt:lpwstr>
  </property>
  <property fmtid="{D5CDD505-2E9C-101B-9397-08002B2CF9AE}" pid="3" name="ICV">
    <vt:lpwstr>3FC2B443B63A4898A40DCC12868DDF1F</vt:lpwstr>
  </property>
</Properties>
</file>