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1"/>
  </p:handoutMasterIdLst>
  <p:sldIdLst>
    <p:sldId id="256" r:id="rId3"/>
    <p:sldId id="259" r:id="rId5"/>
    <p:sldId id="290" r:id="rId6"/>
    <p:sldId id="291" r:id="rId7"/>
    <p:sldId id="287" r:id="rId8"/>
    <p:sldId id="288" r:id="rId9"/>
    <p:sldId id="297" r:id="rId10"/>
    <p:sldId id="298" r:id="rId11"/>
    <p:sldId id="299" r:id="rId12"/>
    <p:sldId id="296" r:id="rId13"/>
    <p:sldId id="289" r:id="rId14"/>
    <p:sldId id="301" r:id="rId15"/>
    <p:sldId id="302" r:id="rId16"/>
    <p:sldId id="300" r:id="rId17"/>
    <p:sldId id="306" r:id="rId18"/>
    <p:sldId id="307" r:id="rId19"/>
    <p:sldId id="280" r:id="rId20"/>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276"/>
    <a:srgbClr val="005D4B"/>
    <a:srgbClr val="00D2AA"/>
    <a:srgbClr val="00B895"/>
    <a:srgbClr val="F1995D"/>
    <a:srgbClr val="00948D"/>
    <a:srgbClr val="009A7D"/>
    <a:srgbClr val="ED7D31"/>
    <a:srgbClr val="92D050"/>
    <a:srgbClr val="B2E0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2" d="100"/>
          <a:sy n="92" d="100"/>
        </p:scale>
        <p:origin x="84"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gs" Target="tags/tag8.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handoutMaster" Target="handoutMasters/handoutMaster1.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更多模板亮亮图文旗舰店：https://liangliangtuwen.tmall.com</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pic>
        <p:nvPicPr>
          <p:cNvPr id="7" name="内容占位符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84758" y="604233"/>
            <a:ext cx="1518191" cy="104200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84758" y="749794"/>
            <a:ext cx="1518191" cy="104200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png"/><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FA754EA8-6408-4C2F-9917-121ACF39C7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CC39DFB8-7E40-467A-9F07-334E8B34996F}" type="slidenum">
              <a:rPr lang="zh-CN" altLang="en-US" smtClean="0"/>
            </a:fld>
            <a:endParaRPr lang="zh-CN" altLang="en-US"/>
          </a:p>
        </p:txBody>
      </p:sp>
      <p:pic>
        <p:nvPicPr>
          <p:cNvPr id="7" name="内容占位符 3"/>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8" name="图片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284758" y="604233"/>
            <a:ext cx="1518191" cy="104200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1.xml"/><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jpeg"/><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jpeg"/><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jpe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jpe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内容占位符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3"/>
            <a:ext cx="12192000" cy="6854653"/>
          </a:xfrm>
          <a:prstGeom prst="rect">
            <a:avLst/>
          </a:prstGeom>
        </p:spPr>
      </p:pic>
      <p:sp>
        <p:nvSpPr>
          <p:cNvPr id="5" name="文本框 4"/>
          <p:cNvSpPr txBox="1"/>
          <p:nvPr/>
        </p:nvSpPr>
        <p:spPr>
          <a:xfrm>
            <a:off x="2424430" y="2381885"/>
            <a:ext cx="7343140" cy="922020"/>
          </a:xfrm>
          <a:prstGeom prst="rect">
            <a:avLst/>
          </a:prstGeom>
          <a:noFill/>
        </p:spPr>
        <p:txBody>
          <a:bodyPr wrap="square" rtlCol="0">
            <a:spAutoFit/>
          </a:bodyPr>
          <a:lstStyle/>
          <a:p>
            <a:r>
              <a:rPr lang="zh-CN" altLang="en-US" sz="5400" b="1" dirty="0">
                <a:solidFill>
                  <a:srgbClr val="00948D"/>
                </a:solidFill>
                <a:latin typeface="方正准圆简体" panose="02010601030101010101" charset="-122"/>
                <a:ea typeface="方正准圆简体" panose="02010601030101010101" charset="-122"/>
              </a:rPr>
              <a:t>植物组织培养技术原理</a:t>
            </a:r>
            <a:endParaRPr lang="zh-CN" altLang="en-US" sz="5400" b="1" dirty="0">
              <a:solidFill>
                <a:srgbClr val="00948D"/>
              </a:solidFill>
              <a:latin typeface="方正准圆简体" panose="02010601030101010101" charset="-122"/>
              <a:ea typeface="方正准圆简体" panose="02010601030101010101" charset="-122"/>
            </a:endParaRPr>
          </a:p>
        </p:txBody>
      </p:sp>
      <p:cxnSp>
        <p:nvCxnSpPr>
          <p:cNvPr id="3" name="直接连接符 2"/>
          <p:cNvCxnSpPr/>
          <p:nvPr/>
        </p:nvCxnSpPr>
        <p:spPr>
          <a:xfrm>
            <a:off x="2140528" y="3303751"/>
            <a:ext cx="7910945" cy="0"/>
          </a:xfrm>
          <a:prstGeom prst="line">
            <a:avLst/>
          </a:prstGeom>
          <a:ln w="25400">
            <a:solidFill>
              <a:srgbClr val="00948D"/>
            </a:solidFill>
          </a:ln>
        </p:spPr>
        <p:style>
          <a:lnRef idx="1">
            <a:schemeClr val="accent1"/>
          </a:lnRef>
          <a:fillRef idx="0">
            <a:schemeClr val="accent1"/>
          </a:fillRef>
          <a:effectRef idx="0">
            <a:schemeClr val="accent1"/>
          </a:effectRef>
          <a:fontRef idx="minor">
            <a:schemeClr val="tx1"/>
          </a:fontRef>
        </p:style>
      </p:cxnSp>
      <p:pic>
        <p:nvPicPr>
          <p:cNvPr id="7" name="图片 6" descr="IMG_256"/>
          <p:cNvPicPr>
            <a:picLocks noChangeAspect="1"/>
          </p:cNvPicPr>
          <p:nvPr/>
        </p:nvPicPr>
        <p:blipFill>
          <a:blip r:embed="rId3"/>
          <a:stretch>
            <a:fillRect/>
          </a:stretch>
        </p:blipFill>
        <p:spPr>
          <a:xfrm>
            <a:off x="108585" y="161290"/>
            <a:ext cx="2032000" cy="2032000"/>
          </a:xfrm>
          <a:prstGeom prst="ellipse">
            <a:avLst/>
          </a:prstGeom>
          <a:noFill/>
          <a:ln w="9525">
            <a:noFill/>
          </a:ln>
        </p:spPr>
      </p:pic>
      <p:sp>
        <p:nvSpPr>
          <p:cNvPr id="8" name="文本框 7"/>
          <p:cNvSpPr txBox="1"/>
          <p:nvPr/>
        </p:nvSpPr>
        <p:spPr>
          <a:xfrm>
            <a:off x="7569835" y="5331460"/>
            <a:ext cx="2971165" cy="521970"/>
          </a:xfrm>
          <a:prstGeom prst="rect">
            <a:avLst/>
          </a:prstGeom>
          <a:noFill/>
        </p:spPr>
        <p:txBody>
          <a:bodyPr wrap="square" rtlCol="0">
            <a:spAutoFit/>
          </a:bodyPr>
          <a:p>
            <a:r>
              <a:rPr lang="zh-CN" altLang="en-US" sz="2800">
                <a:latin typeface="楷体" panose="02010609060101010101" charset="-122"/>
                <a:ea typeface="楷体" panose="02010609060101010101" charset="-122"/>
              </a:rPr>
              <a:t>主讲人：钱文祥</a:t>
            </a:r>
            <a:endParaRPr lang="zh-CN" altLang="en-US" sz="2800">
              <a:latin typeface="楷体" panose="02010609060101010101" charset="-122"/>
              <a:ea typeface="楷体" panose="02010609060101010101" charset="-122"/>
            </a:endParaRPr>
          </a:p>
        </p:txBody>
      </p:sp>
      <p:sp>
        <p:nvSpPr>
          <p:cNvPr id="6" name="文本框 5"/>
          <p:cNvSpPr txBox="1"/>
          <p:nvPr>
            <p:custDataLst>
              <p:tags r:id="rId4"/>
            </p:custDataLst>
          </p:nvPr>
        </p:nvSpPr>
        <p:spPr>
          <a:xfrm>
            <a:off x="6553200" y="3578225"/>
            <a:ext cx="3798570" cy="583565"/>
          </a:xfrm>
          <a:prstGeom prst="rect">
            <a:avLst/>
          </a:prstGeom>
          <a:noFill/>
        </p:spPr>
        <p:txBody>
          <a:bodyPr wrap="square" rtlCol="0">
            <a:spAutoFit/>
          </a:bodyPr>
          <a:p>
            <a:r>
              <a:rPr lang="zh-CN" altLang="en-US" sz="3200">
                <a:latin typeface="楷体" panose="02010609060101010101" charset="-122"/>
                <a:ea typeface="楷体" panose="02010609060101010101" charset="-122"/>
              </a:rPr>
              <a:t>《农业生物技术》</a:t>
            </a:r>
            <a:endParaRPr lang="zh-CN" altLang="en-US" sz="3200">
              <a:latin typeface="楷体" panose="02010609060101010101" charset="-122"/>
              <a:ea typeface="楷体" panose="02010609060101010101"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sp>
        <p:nvSpPr>
          <p:cNvPr id="2" name="文本框 1"/>
          <p:cNvSpPr txBox="1"/>
          <p:nvPr/>
        </p:nvSpPr>
        <p:spPr>
          <a:xfrm>
            <a:off x="463550" y="368300"/>
            <a:ext cx="5512435"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三、植物组织培养的类型</a:t>
            </a:r>
            <a:endParaRPr lang="zh-CN" altLang="en-US" sz="3600">
              <a:latin typeface="黑体" panose="02010609060101010101" charset="-122"/>
              <a:ea typeface="黑体" panose="02010609060101010101" charset="-122"/>
            </a:endParaRPr>
          </a:p>
        </p:txBody>
      </p:sp>
      <p:grpSp>
        <p:nvGrpSpPr>
          <p:cNvPr id="3" name="组合 2"/>
          <p:cNvGrpSpPr/>
          <p:nvPr/>
        </p:nvGrpSpPr>
        <p:grpSpPr>
          <a:xfrm>
            <a:off x="1843371" y="1667510"/>
            <a:ext cx="3195955" cy="3975100"/>
            <a:chOff x="727041" y="2286000"/>
            <a:chExt cx="3195955" cy="3975100"/>
          </a:xfrm>
        </p:grpSpPr>
        <p:sp>
          <p:nvSpPr>
            <p:cNvPr id="4" name="文本框 3"/>
            <p:cNvSpPr txBox="1"/>
            <p:nvPr/>
          </p:nvSpPr>
          <p:spPr>
            <a:xfrm>
              <a:off x="727041" y="3286041"/>
              <a:ext cx="646482" cy="2246769"/>
            </a:xfrm>
            <a:prstGeom prst="rect">
              <a:avLst/>
            </a:prstGeom>
            <a:noFill/>
          </p:spPr>
          <p:txBody>
            <a:bodyPr vert="horz" wrap="square" rtlCol="0">
              <a:spAutoFit/>
            </a:bodyPr>
            <a:p>
              <a:r>
                <a:rPr lang="en-US" altLang="zh-CN" sz="2800" b="1" spc="600" dirty="0">
                  <a:solidFill>
                    <a:schemeClr val="tx1"/>
                  </a:solidFill>
                  <a:latin typeface="微软雅黑" panose="020B0503020204020204" pitchFamily="34" charset="-122"/>
                  <a:ea typeface="微软雅黑" panose="020B0503020204020204" pitchFamily="34" charset="-122"/>
                </a:rPr>
                <a:t>1.</a:t>
              </a:r>
              <a:r>
                <a:rPr lang="zh-CN" altLang="en-US" sz="2800" b="1" spc="600" dirty="0">
                  <a:solidFill>
                    <a:schemeClr val="tx1"/>
                  </a:solidFill>
                  <a:latin typeface="微软雅黑" panose="020B0503020204020204" pitchFamily="34" charset="-122"/>
                  <a:ea typeface="微软雅黑" panose="020B0503020204020204" pitchFamily="34" charset="-122"/>
                </a:rPr>
                <a:t>培养对象</a:t>
              </a:r>
              <a:endParaRPr lang="zh-CN" altLang="en-US" sz="2800" b="1" spc="600" dirty="0">
                <a:solidFill>
                  <a:schemeClr val="tx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988608" y="3030458"/>
              <a:ext cx="1891677" cy="499624"/>
            </a:xfrm>
            <a:prstGeom prst="rect">
              <a:avLst/>
            </a:prstGeom>
            <a:noFill/>
          </p:spPr>
          <p:txBody>
            <a:bodyPr wrap="square" rtlCol="0">
              <a:spAutoFit/>
            </a:bodyPr>
            <a:p>
              <a:pPr algn="just">
                <a:lnSpc>
                  <a:spcPct val="150000"/>
                </a:lnSpc>
              </a:pPr>
              <a:r>
                <a:rPr lang="zh-CN" altLang="en-US" sz="2000" spc="600" dirty="0">
                  <a:solidFill>
                    <a:schemeClr val="tx1"/>
                  </a:solidFill>
                  <a:latin typeface="微软雅黑" panose="020B0503020204020204" pitchFamily="34" charset="-122"/>
                  <a:ea typeface="微软雅黑" panose="020B0503020204020204" pitchFamily="34" charset="-122"/>
                </a:rPr>
                <a:t>器官培养</a:t>
              </a:r>
              <a:endParaRPr lang="zh-CN" altLang="en-US" sz="2000" spc="600" dirty="0">
                <a:solidFill>
                  <a:schemeClr val="tx1"/>
                </a:solidFill>
                <a:latin typeface="微软雅黑" panose="020B0503020204020204" pitchFamily="34" charset="-122"/>
                <a:ea typeface="微软雅黑" panose="020B0503020204020204" pitchFamily="34" charset="-122"/>
              </a:endParaRPr>
            </a:p>
          </p:txBody>
        </p:sp>
        <p:sp>
          <p:nvSpPr>
            <p:cNvPr id="14" name="左大括号 13"/>
            <p:cNvSpPr/>
            <p:nvPr/>
          </p:nvSpPr>
          <p:spPr>
            <a:xfrm>
              <a:off x="1526074" y="2286000"/>
              <a:ext cx="391886" cy="3975100"/>
            </a:xfrm>
            <a:prstGeom prst="leftBrace">
              <a:avLst>
                <a:gd name="adj1" fmla="val 95833"/>
                <a:gd name="adj2" fmla="val 50000"/>
              </a:avLst>
            </a:prstGeom>
            <a:ln w="25400" cap="rnd">
              <a:solidFill>
                <a:srgbClr val="3D7850"/>
              </a:solidFill>
              <a:round/>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solidFill>
                  <a:schemeClr val="tx1"/>
                </a:solidFill>
              </a:endParaRPr>
            </a:p>
          </p:txBody>
        </p:sp>
        <p:sp>
          <p:nvSpPr>
            <p:cNvPr id="15" name="文本框 14"/>
            <p:cNvSpPr txBox="1"/>
            <p:nvPr/>
          </p:nvSpPr>
          <p:spPr>
            <a:xfrm>
              <a:off x="1988786" y="3898265"/>
              <a:ext cx="1934210" cy="553085"/>
            </a:xfrm>
            <a:prstGeom prst="rect">
              <a:avLst/>
            </a:prstGeom>
            <a:noFill/>
          </p:spPr>
          <p:txBody>
            <a:bodyPr wrap="square" rtlCol="0">
              <a:spAutoFit/>
            </a:bodyPr>
            <a:p>
              <a:pPr algn="just">
                <a:lnSpc>
                  <a:spcPct val="150000"/>
                </a:lnSpc>
              </a:pPr>
              <a:r>
                <a:rPr lang="zh-CN" altLang="en-US" sz="2000" spc="600" dirty="0">
                  <a:solidFill>
                    <a:schemeClr val="tx1"/>
                  </a:solidFill>
                  <a:latin typeface="微软雅黑" panose="020B0503020204020204" pitchFamily="34" charset="-122"/>
                  <a:ea typeface="微软雅黑" panose="020B0503020204020204" pitchFamily="34" charset="-122"/>
                </a:rPr>
                <a:t>组织培养</a:t>
              </a:r>
              <a:endParaRPr lang="zh-CN" altLang="en-US" sz="2000" spc="600" dirty="0">
                <a:solidFill>
                  <a:schemeClr val="tx1"/>
                </a:solidFill>
                <a:latin typeface="微软雅黑" panose="020B0503020204020204" pitchFamily="34" charset="-122"/>
                <a:ea typeface="微软雅黑" panose="020B0503020204020204" pitchFamily="34" charset="-122"/>
              </a:endParaRPr>
            </a:p>
          </p:txBody>
        </p:sp>
      </p:grpSp>
      <p:pic>
        <p:nvPicPr>
          <p:cNvPr id="24" name="图片 23"/>
          <p:cNvPicPr>
            <a:picLocks noChangeAspect="1"/>
          </p:cNvPicPr>
          <p:nvPr/>
        </p:nvPicPr>
        <p:blipFill rotWithShape="1">
          <a:blip r:embed="rId2" cstate="print">
            <a:extLst>
              <a:ext uri="{28A0092B-C50C-407E-A947-70E740481C1C}">
                <a14:useLocalDpi xmlns:a14="http://schemas.microsoft.com/office/drawing/2010/main" val="0"/>
              </a:ext>
            </a:extLst>
          </a:blip>
          <a:srcRect l="8400" r="25858" b="10695"/>
          <a:stretch>
            <a:fillRect/>
          </a:stretch>
        </p:blipFill>
        <p:spPr>
          <a:xfrm>
            <a:off x="6137256" y="2024876"/>
            <a:ext cx="3364567" cy="3364567"/>
          </a:xfrm>
          <a:prstGeom prst="ellipse">
            <a:avLst/>
          </a:prstGeom>
        </p:spPr>
      </p:pic>
      <p:sp>
        <p:nvSpPr>
          <p:cNvPr id="5" name="文本框 4"/>
          <p:cNvSpPr txBox="1"/>
          <p:nvPr/>
        </p:nvSpPr>
        <p:spPr>
          <a:xfrm>
            <a:off x="3135418" y="1472168"/>
            <a:ext cx="1891677" cy="553085"/>
          </a:xfrm>
          <a:prstGeom prst="rect">
            <a:avLst/>
          </a:prstGeom>
          <a:noFill/>
        </p:spPr>
        <p:txBody>
          <a:bodyPr wrap="square" rtlCol="0">
            <a:spAutoFit/>
          </a:bodyPr>
          <a:p>
            <a:pPr algn="just">
              <a:lnSpc>
                <a:spcPct val="150000"/>
              </a:lnSpc>
            </a:pPr>
            <a:r>
              <a:rPr lang="zh-CN" altLang="en-US" sz="2000" spc="600" dirty="0">
                <a:solidFill>
                  <a:schemeClr val="tx1"/>
                </a:solidFill>
                <a:latin typeface="微软雅黑" panose="020B0503020204020204" pitchFamily="34" charset="-122"/>
                <a:ea typeface="微软雅黑" panose="020B0503020204020204" pitchFamily="34" charset="-122"/>
              </a:rPr>
              <a:t>植株培养</a:t>
            </a:r>
            <a:endParaRPr lang="zh-CN" altLang="en-US" sz="2000" spc="600" dirty="0">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3136265" y="4207510"/>
            <a:ext cx="1941830" cy="553085"/>
          </a:xfrm>
          <a:prstGeom prst="rect">
            <a:avLst/>
          </a:prstGeom>
          <a:noFill/>
        </p:spPr>
        <p:txBody>
          <a:bodyPr wrap="square" rtlCol="0">
            <a:spAutoFit/>
          </a:bodyPr>
          <a:p>
            <a:pPr algn="just">
              <a:lnSpc>
                <a:spcPct val="150000"/>
              </a:lnSpc>
            </a:pPr>
            <a:r>
              <a:rPr lang="zh-CN" altLang="en-US" sz="2000" spc="600" dirty="0">
                <a:solidFill>
                  <a:schemeClr val="tx1"/>
                </a:solidFill>
                <a:latin typeface="微软雅黑" panose="020B0503020204020204" pitchFamily="34" charset="-122"/>
                <a:ea typeface="微软雅黑" panose="020B0503020204020204" pitchFamily="34" charset="-122"/>
              </a:rPr>
              <a:t>细胞培养</a:t>
            </a:r>
            <a:endParaRPr lang="zh-CN" altLang="en-US" sz="2000" spc="600" dirty="0">
              <a:solidFill>
                <a:schemeClr val="tx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3104515" y="5188585"/>
            <a:ext cx="3175000" cy="553085"/>
          </a:xfrm>
          <a:prstGeom prst="rect">
            <a:avLst/>
          </a:prstGeom>
          <a:noFill/>
        </p:spPr>
        <p:txBody>
          <a:bodyPr wrap="square" rtlCol="0">
            <a:spAutoFit/>
          </a:bodyPr>
          <a:p>
            <a:pPr algn="just">
              <a:lnSpc>
                <a:spcPct val="150000"/>
              </a:lnSpc>
            </a:pPr>
            <a:r>
              <a:rPr lang="zh-CN" altLang="en-US" sz="2000" spc="600" dirty="0">
                <a:solidFill>
                  <a:schemeClr val="tx1"/>
                </a:solidFill>
                <a:latin typeface="微软雅黑" panose="020B0503020204020204" pitchFamily="34" charset="-122"/>
                <a:ea typeface="微软雅黑" panose="020B0503020204020204" pitchFamily="34" charset="-122"/>
              </a:rPr>
              <a:t>原生质体培养</a:t>
            </a:r>
            <a:endParaRPr lang="zh-CN" altLang="en-US" sz="2000" spc="6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grpSp>
        <p:nvGrpSpPr>
          <p:cNvPr id="2" name="组合 1"/>
          <p:cNvGrpSpPr/>
          <p:nvPr/>
        </p:nvGrpSpPr>
        <p:grpSpPr>
          <a:xfrm>
            <a:off x="1642711" y="2226653"/>
            <a:ext cx="3153244" cy="2378698"/>
            <a:chOff x="727041" y="2352591"/>
            <a:chExt cx="3153244" cy="2531416"/>
          </a:xfrm>
        </p:grpSpPr>
        <p:sp>
          <p:nvSpPr>
            <p:cNvPr id="3" name="文本框 2"/>
            <p:cNvSpPr txBox="1"/>
            <p:nvPr/>
          </p:nvSpPr>
          <p:spPr>
            <a:xfrm>
              <a:off x="727041" y="2352591"/>
              <a:ext cx="646482" cy="2246769"/>
            </a:xfrm>
            <a:prstGeom prst="rect">
              <a:avLst/>
            </a:prstGeom>
            <a:noFill/>
          </p:spPr>
          <p:txBody>
            <a:bodyPr vert="horz" wrap="square" rtlCol="0">
              <a:spAutoFit/>
            </a:bodyPr>
            <a:p>
              <a:r>
                <a:rPr lang="en-US" altLang="zh-CN" sz="2800" b="1" spc="600" dirty="0">
                  <a:solidFill>
                    <a:schemeClr val="tx1"/>
                  </a:solidFill>
                  <a:latin typeface="微软雅黑" panose="020B0503020204020204" pitchFamily="34" charset="-122"/>
                  <a:ea typeface="微软雅黑" panose="020B0503020204020204" pitchFamily="34" charset="-122"/>
                </a:rPr>
                <a:t>2.</a:t>
              </a:r>
              <a:r>
                <a:rPr lang="zh-CN" altLang="en-US" sz="2800" b="1" spc="600" dirty="0">
                  <a:solidFill>
                    <a:schemeClr val="tx1"/>
                  </a:solidFill>
                  <a:latin typeface="微软雅黑" panose="020B0503020204020204" pitchFamily="34" charset="-122"/>
                  <a:ea typeface="微软雅黑" panose="020B0503020204020204" pitchFamily="34" charset="-122"/>
                </a:rPr>
                <a:t>培养方式</a:t>
              </a:r>
              <a:endParaRPr lang="zh-CN" altLang="en-US" sz="2800" b="1" spc="600" dirty="0">
                <a:solidFill>
                  <a:schemeClr val="tx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988608" y="4384383"/>
              <a:ext cx="1891677" cy="499624"/>
            </a:xfrm>
            <a:prstGeom prst="rect">
              <a:avLst/>
            </a:prstGeom>
            <a:noFill/>
          </p:spPr>
          <p:txBody>
            <a:bodyPr wrap="square" rtlCol="0">
              <a:spAutoFit/>
            </a:bodyPr>
            <a:p>
              <a:pPr algn="just">
                <a:lnSpc>
                  <a:spcPct val="150000"/>
                </a:lnSpc>
              </a:pPr>
              <a:r>
                <a:rPr lang="zh-CN" altLang="en-US" sz="2000" spc="600" dirty="0">
                  <a:solidFill>
                    <a:schemeClr val="tx1"/>
                  </a:solidFill>
                  <a:latin typeface="微软雅黑" panose="020B0503020204020204" pitchFamily="34" charset="-122"/>
                  <a:ea typeface="微软雅黑" panose="020B0503020204020204" pitchFamily="34" charset="-122"/>
                </a:rPr>
                <a:t>液体培养</a:t>
              </a:r>
              <a:endParaRPr lang="zh-CN" altLang="en-US" sz="2000" spc="600" dirty="0">
                <a:solidFill>
                  <a:schemeClr val="tx1"/>
                </a:solidFill>
                <a:latin typeface="微软雅黑" panose="020B0503020204020204" pitchFamily="34" charset="-122"/>
                <a:ea typeface="微软雅黑" panose="020B0503020204020204" pitchFamily="34" charset="-122"/>
              </a:endParaRPr>
            </a:p>
          </p:txBody>
        </p:sp>
        <p:sp>
          <p:nvSpPr>
            <p:cNvPr id="14" name="左大括号 13"/>
            <p:cNvSpPr/>
            <p:nvPr/>
          </p:nvSpPr>
          <p:spPr>
            <a:xfrm>
              <a:off x="1644740" y="2352591"/>
              <a:ext cx="154272" cy="2246769"/>
            </a:xfrm>
            <a:prstGeom prst="leftBrace">
              <a:avLst>
                <a:gd name="adj1" fmla="val 95833"/>
                <a:gd name="adj2" fmla="val 50000"/>
              </a:avLst>
            </a:prstGeom>
            <a:ln w="25400" cap="rnd">
              <a:solidFill>
                <a:schemeClr val="tx1"/>
              </a:solidFill>
              <a:round/>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solidFill>
                  <a:schemeClr val="tx1"/>
                </a:solidFill>
              </a:endParaRPr>
            </a:p>
          </p:txBody>
        </p:sp>
      </p:grpSp>
      <p:sp>
        <p:nvSpPr>
          <p:cNvPr id="21" name="文本框 20"/>
          <p:cNvSpPr txBox="1"/>
          <p:nvPr/>
        </p:nvSpPr>
        <p:spPr>
          <a:xfrm>
            <a:off x="2904278" y="1980859"/>
            <a:ext cx="1891677" cy="499624"/>
          </a:xfrm>
          <a:prstGeom prst="rect">
            <a:avLst/>
          </a:prstGeom>
          <a:noFill/>
        </p:spPr>
        <p:txBody>
          <a:bodyPr wrap="square" rtlCol="0">
            <a:spAutoFit/>
          </a:bodyPr>
          <a:p>
            <a:pPr algn="just">
              <a:lnSpc>
                <a:spcPct val="150000"/>
              </a:lnSpc>
            </a:pPr>
            <a:r>
              <a:rPr lang="zh-CN" altLang="en-US" sz="2000" spc="600" dirty="0">
                <a:solidFill>
                  <a:schemeClr val="tx1"/>
                </a:solidFill>
                <a:latin typeface="微软雅黑" panose="020B0503020204020204" pitchFamily="34" charset="-122"/>
                <a:ea typeface="微软雅黑" panose="020B0503020204020204" pitchFamily="34" charset="-122"/>
              </a:rPr>
              <a:t>固体培养</a:t>
            </a:r>
            <a:endParaRPr lang="zh-CN" altLang="en-US" sz="2000" spc="600" dirty="0">
              <a:solidFill>
                <a:schemeClr val="tx1"/>
              </a:solidFill>
              <a:latin typeface="微软雅黑" panose="020B0503020204020204" pitchFamily="34" charset="-122"/>
              <a:ea typeface="微软雅黑" panose="020B0503020204020204" pitchFamily="34" charset="-122"/>
            </a:endParaRPr>
          </a:p>
        </p:txBody>
      </p:sp>
      <p:pic>
        <p:nvPicPr>
          <p:cNvPr id="16" name="图片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11495" y="2226945"/>
            <a:ext cx="3382645" cy="3250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nvSpPr>
        <p:spPr>
          <a:xfrm>
            <a:off x="463550" y="368300"/>
            <a:ext cx="5512435"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三、植物组织培养的类型</a:t>
            </a:r>
            <a:endParaRPr lang="zh-CN" altLang="en-US" sz="3600">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sp>
        <p:nvSpPr>
          <p:cNvPr id="2" name="文本框 1"/>
          <p:cNvSpPr txBox="1"/>
          <p:nvPr/>
        </p:nvSpPr>
        <p:spPr>
          <a:xfrm>
            <a:off x="463550" y="368300"/>
            <a:ext cx="5512435"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三、植物组织培养的类型</a:t>
            </a:r>
            <a:endParaRPr lang="zh-CN" altLang="en-US" sz="3600">
              <a:latin typeface="黑体" panose="02010609060101010101" charset="-122"/>
              <a:ea typeface="黑体" panose="02010609060101010101" charset="-122"/>
            </a:endParaRPr>
          </a:p>
        </p:txBody>
      </p:sp>
      <p:grpSp>
        <p:nvGrpSpPr>
          <p:cNvPr id="5" name="组合 4"/>
          <p:cNvGrpSpPr/>
          <p:nvPr/>
        </p:nvGrpSpPr>
        <p:grpSpPr>
          <a:xfrm>
            <a:off x="2651091" y="2069173"/>
            <a:ext cx="3153244" cy="2408840"/>
            <a:chOff x="727041" y="2352591"/>
            <a:chExt cx="3153244" cy="2563493"/>
          </a:xfrm>
        </p:grpSpPr>
        <p:sp>
          <p:nvSpPr>
            <p:cNvPr id="6" name="文本框 5"/>
            <p:cNvSpPr txBox="1"/>
            <p:nvPr/>
          </p:nvSpPr>
          <p:spPr>
            <a:xfrm>
              <a:off x="727041" y="2352591"/>
              <a:ext cx="646482" cy="2391017"/>
            </a:xfrm>
            <a:prstGeom prst="rect">
              <a:avLst/>
            </a:prstGeom>
            <a:noFill/>
          </p:spPr>
          <p:txBody>
            <a:bodyPr vert="horz" wrap="square" rtlCol="0">
              <a:spAutoFit/>
            </a:bodyPr>
            <a:p>
              <a:r>
                <a:rPr lang="en-US" altLang="zh-CN" sz="2800" b="1" spc="600" dirty="0">
                  <a:solidFill>
                    <a:schemeClr val="tx1"/>
                  </a:solidFill>
                  <a:latin typeface="微软雅黑" panose="020B0503020204020204" pitchFamily="34" charset="-122"/>
                  <a:ea typeface="微软雅黑" panose="020B0503020204020204" pitchFamily="34" charset="-122"/>
                </a:rPr>
                <a:t>3.</a:t>
              </a:r>
              <a:r>
                <a:rPr lang="zh-CN" altLang="en-US" sz="2800" b="1" spc="600" dirty="0">
                  <a:solidFill>
                    <a:schemeClr val="tx1"/>
                  </a:solidFill>
                  <a:latin typeface="微软雅黑" panose="020B0503020204020204" pitchFamily="34" charset="-122"/>
                  <a:ea typeface="微软雅黑" panose="020B0503020204020204" pitchFamily="34" charset="-122"/>
                </a:rPr>
                <a:t>培养过程</a:t>
              </a:r>
              <a:endParaRPr lang="zh-CN" altLang="en-US" sz="2800" b="1" spc="600" dirty="0">
                <a:solidFill>
                  <a:schemeClr val="tx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988608" y="4384383"/>
              <a:ext cx="1891677" cy="531701"/>
            </a:xfrm>
            <a:prstGeom prst="rect">
              <a:avLst/>
            </a:prstGeom>
            <a:noFill/>
          </p:spPr>
          <p:txBody>
            <a:bodyPr wrap="square" rtlCol="0">
              <a:spAutoFit/>
            </a:bodyPr>
            <a:p>
              <a:pPr algn="just">
                <a:lnSpc>
                  <a:spcPct val="150000"/>
                </a:lnSpc>
              </a:pPr>
              <a:r>
                <a:rPr lang="zh-CN" altLang="en-US" sz="2000" spc="600" dirty="0">
                  <a:solidFill>
                    <a:schemeClr val="tx1"/>
                  </a:solidFill>
                  <a:latin typeface="微软雅黑" panose="020B0503020204020204" pitchFamily="34" charset="-122"/>
                  <a:ea typeface="微软雅黑" panose="020B0503020204020204" pitchFamily="34" charset="-122"/>
                </a:rPr>
                <a:t>继代培养</a:t>
              </a:r>
              <a:endParaRPr lang="zh-CN" altLang="en-US" sz="2000" spc="600" dirty="0">
                <a:solidFill>
                  <a:schemeClr val="tx1"/>
                </a:solidFill>
                <a:latin typeface="微软雅黑" panose="020B0503020204020204" pitchFamily="34" charset="-122"/>
                <a:ea typeface="微软雅黑" panose="020B0503020204020204" pitchFamily="34" charset="-122"/>
              </a:endParaRPr>
            </a:p>
          </p:txBody>
        </p:sp>
        <p:sp>
          <p:nvSpPr>
            <p:cNvPr id="8" name="左大括号 7"/>
            <p:cNvSpPr/>
            <p:nvPr/>
          </p:nvSpPr>
          <p:spPr>
            <a:xfrm>
              <a:off x="1644740" y="2352591"/>
              <a:ext cx="154272" cy="2246769"/>
            </a:xfrm>
            <a:prstGeom prst="leftBrace">
              <a:avLst>
                <a:gd name="adj1" fmla="val 95833"/>
                <a:gd name="adj2" fmla="val 50000"/>
              </a:avLst>
            </a:prstGeom>
            <a:ln w="25400" cap="rnd">
              <a:solidFill>
                <a:schemeClr val="tx1"/>
              </a:solidFill>
              <a:round/>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grpSp>
      <p:sp>
        <p:nvSpPr>
          <p:cNvPr id="21" name="文本框 20"/>
          <p:cNvSpPr txBox="1"/>
          <p:nvPr/>
        </p:nvSpPr>
        <p:spPr>
          <a:xfrm>
            <a:off x="3912658" y="1823379"/>
            <a:ext cx="1891677" cy="499624"/>
          </a:xfrm>
          <a:prstGeom prst="rect">
            <a:avLst/>
          </a:prstGeom>
          <a:noFill/>
        </p:spPr>
        <p:txBody>
          <a:bodyPr wrap="square" rtlCol="0">
            <a:spAutoFit/>
          </a:bodyPr>
          <a:p>
            <a:pPr algn="just">
              <a:lnSpc>
                <a:spcPct val="150000"/>
              </a:lnSpc>
            </a:pPr>
            <a:r>
              <a:rPr lang="zh-CN" altLang="en-US" sz="2000" spc="600" dirty="0">
                <a:solidFill>
                  <a:schemeClr val="tx1"/>
                </a:solidFill>
                <a:latin typeface="微软雅黑" panose="020B0503020204020204" pitchFamily="34" charset="-122"/>
                <a:ea typeface="微软雅黑" panose="020B0503020204020204" pitchFamily="34" charset="-122"/>
              </a:rPr>
              <a:t>初代培养</a:t>
            </a:r>
            <a:endParaRPr lang="zh-CN" altLang="en-US" sz="2000" spc="6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sp>
        <p:nvSpPr>
          <p:cNvPr id="2" name="文本框 1"/>
          <p:cNvSpPr txBox="1"/>
          <p:nvPr/>
        </p:nvSpPr>
        <p:spPr>
          <a:xfrm>
            <a:off x="463550" y="368300"/>
            <a:ext cx="5512435"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三、植物组织培养的类型</a:t>
            </a:r>
            <a:endParaRPr lang="zh-CN" altLang="en-US" sz="3600">
              <a:latin typeface="黑体" panose="02010609060101010101" charset="-122"/>
              <a:ea typeface="黑体" panose="02010609060101010101" charset="-122"/>
            </a:endParaRPr>
          </a:p>
        </p:txBody>
      </p:sp>
      <p:grpSp>
        <p:nvGrpSpPr>
          <p:cNvPr id="3" name="组合 2"/>
          <p:cNvGrpSpPr/>
          <p:nvPr/>
        </p:nvGrpSpPr>
        <p:grpSpPr>
          <a:xfrm>
            <a:off x="1534761" y="2224113"/>
            <a:ext cx="3153244" cy="2408840"/>
            <a:chOff x="727041" y="2352591"/>
            <a:chExt cx="3153244" cy="2563493"/>
          </a:xfrm>
        </p:grpSpPr>
        <p:sp>
          <p:nvSpPr>
            <p:cNvPr id="4" name="文本框 3"/>
            <p:cNvSpPr txBox="1"/>
            <p:nvPr/>
          </p:nvSpPr>
          <p:spPr>
            <a:xfrm>
              <a:off x="727041" y="2352591"/>
              <a:ext cx="646482" cy="2391017"/>
            </a:xfrm>
            <a:prstGeom prst="rect">
              <a:avLst/>
            </a:prstGeom>
            <a:noFill/>
          </p:spPr>
          <p:txBody>
            <a:bodyPr vert="horz" wrap="square" rtlCol="0">
              <a:spAutoFit/>
            </a:bodyPr>
            <a:p>
              <a:r>
                <a:rPr lang="en-US" altLang="zh-CN" sz="2800" b="1" spc="600" dirty="0">
                  <a:solidFill>
                    <a:schemeClr val="tx1"/>
                  </a:solidFill>
                  <a:latin typeface="微软雅黑" panose="020B0503020204020204" pitchFamily="34" charset="-122"/>
                  <a:ea typeface="微软雅黑" panose="020B0503020204020204" pitchFamily="34" charset="-122"/>
                </a:rPr>
                <a:t>4.</a:t>
              </a:r>
              <a:r>
                <a:rPr lang="zh-CN" altLang="en-US" sz="2800" b="1" spc="600" dirty="0">
                  <a:solidFill>
                    <a:schemeClr val="tx1"/>
                  </a:solidFill>
                  <a:latin typeface="微软雅黑" panose="020B0503020204020204" pitchFamily="34" charset="-122"/>
                  <a:ea typeface="微软雅黑" panose="020B0503020204020204" pitchFamily="34" charset="-122"/>
                </a:rPr>
                <a:t>培养条件</a:t>
              </a:r>
              <a:endParaRPr lang="zh-CN" altLang="en-US" sz="2800" b="1" spc="600" dirty="0">
                <a:solidFill>
                  <a:schemeClr val="tx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988608" y="4384383"/>
              <a:ext cx="1891677" cy="531701"/>
            </a:xfrm>
            <a:prstGeom prst="rect">
              <a:avLst/>
            </a:prstGeom>
            <a:noFill/>
          </p:spPr>
          <p:txBody>
            <a:bodyPr wrap="square" rtlCol="0">
              <a:spAutoFit/>
            </a:bodyPr>
            <a:p>
              <a:pPr algn="just">
                <a:lnSpc>
                  <a:spcPct val="150000"/>
                </a:lnSpc>
              </a:pPr>
              <a:r>
                <a:rPr lang="zh-CN" altLang="en-US" sz="2000" spc="600" dirty="0">
                  <a:solidFill>
                    <a:schemeClr val="tx1"/>
                  </a:solidFill>
                  <a:latin typeface="微软雅黑" panose="020B0503020204020204" pitchFamily="34" charset="-122"/>
                  <a:ea typeface="微软雅黑" panose="020B0503020204020204" pitchFamily="34" charset="-122"/>
                </a:rPr>
                <a:t>暗培养</a:t>
              </a:r>
              <a:endParaRPr lang="zh-CN" altLang="en-US" sz="2000" spc="600" dirty="0">
                <a:solidFill>
                  <a:schemeClr val="tx1"/>
                </a:solidFill>
                <a:latin typeface="微软雅黑" panose="020B0503020204020204" pitchFamily="34" charset="-122"/>
                <a:ea typeface="微软雅黑" panose="020B0503020204020204" pitchFamily="34" charset="-122"/>
              </a:endParaRPr>
            </a:p>
          </p:txBody>
        </p:sp>
        <p:sp>
          <p:nvSpPr>
            <p:cNvPr id="14" name="左大括号 13"/>
            <p:cNvSpPr/>
            <p:nvPr/>
          </p:nvSpPr>
          <p:spPr>
            <a:xfrm>
              <a:off x="1644740" y="2352591"/>
              <a:ext cx="154272" cy="2246769"/>
            </a:xfrm>
            <a:prstGeom prst="leftBrace">
              <a:avLst>
                <a:gd name="adj1" fmla="val 95833"/>
                <a:gd name="adj2" fmla="val 50000"/>
              </a:avLst>
            </a:prstGeom>
            <a:ln w="25400" cap="rnd">
              <a:solidFill>
                <a:schemeClr val="tx1"/>
              </a:solidFill>
              <a:round/>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grpSp>
      <p:sp>
        <p:nvSpPr>
          <p:cNvPr id="21" name="文本框 20"/>
          <p:cNvSpPr txBox="1"/>
          <p:nvPr/>
        </p:nvSpPr>
        <p:spPr>
          <a:xfrm>
            <a:off x="2796328" y="1978319"/>
            <a:ext cx="1891677" cy="499624"/>
          </a:xfrm>
          <a:prstGeom prst="rect">
            <a:avLst/>
          </a:prstGeom>
          <a:noFill/>
        </p:spPr>
        <p:txBody>
          <a:bodyPr wrap="square" rtlCol="0">
            <a:spAutoFit/>
          </a:bodyPr>
          <a:p>
            <a:pPr algn="just">
              <a:lnSpc>
                <a:spcPct val="150000"/>
              </a:lnSpc>
            </a:pPr>
            <a:r>
              <a:rPr lang="zh-CN" altLang="en-US" sz="2000" spc="600" dirty="0">
                <a:solidFill>
                  <a:schemeClr val="tx1"/>
                </a:solidFill>
                <a:latin typeface="微软雅黑" panose="020B0503020204020204" pitchFamily="34" charset="-122"/>
                <a:ea typeface="微软雅黑" panose="020B0503020204020204" pitchFamily="34" charset="-122"/>
              </a:rPr>
              <a:t>光培养</a:t>
            </a:r>
            <a:endParaRPr lang="zh-CN" altLang="en-US" sz="2000" spc="600" dirty="0">
              <a:solidFill>
                <a:schemeClr val="tx1"/>
              </a:solidFill>
              <a:latin typeface="微软雅黑" panose="020B0503020204020204" pitchFamily="34" charset="-122"/>
              <a:ea typeface="微软雅黑" panose="020B0503020204020204" pitchFamily="34" charset="-122"/>
            </a:endParaRPr>
          </a:p>
        </p:txBody>
      </p:sp>
      <p:pic>
        <p:nvPicPr>
          <p:cNvPr id="12" name="图片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4886" y="2056826"/>
            <a:ext cx="4516482" cy="2745211"/>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sp>
        <p:nvSpPr>
          <p:cNvPr id="2" name="文本框 1"/>
          <p:cNvSpPr txBox="1"/>
          <p:nvPr/>
        </p:nvSpPr>
        <p:spPr>
          <a:xfrm>
            <a:off x="502920" y="558165"/>
            <a:ext cx="5771515"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四、植物组织培养的特点</a:t>
            </a:r>
            <a:endParaRPr lang="zh-CN" altLang="en-US" sz="3600">
              <a:latin typeface="黑体" panose="02010609060101010101" charset="-122"/>
              <a:ea typeface="黑体" panose="02010609060101010101" charset="-122"/>
            </a:endParaRPr>
          </a:p>
        </p:txBody>
      </p:sp>
      <p:sp>
        <p:nvSpPr>
          <p:cNvPr id="12" name="内容占位符 2"/>
          <p:cNvSpPr txBox="1"/>
          <p:nvPr/>
        </p:nvSpPr>
        <p:spPr>
          <a:xfrm>
            <a:off x="1064186" y="1761573"/>
            <a:ext cx="8159824" cy="2853605"/>
          </a:xfrm>
          <a:prstGeom prst="rect">
            <a:avLst/>
          </a:prstGeom>
        </p:spPr>
        <p:txBody>
          <a:bodyPr>
            <a:noAutofit/>
          </a:bodyPr>
          <a:p>
            <a:pPr lvl="0" fontAlgn="base">
              <a:lnSpc>
                <a:spcPct val="150000"/>
              </a:lnSpc>
              <a:spcAft>
                <a:spcPct val="0"/>
              </a:spcAft>
              <a:defRPr/>
            </a:pPr>
            <a:r>
              <a:rPr lang="en-US" altLang="zh-CN" sz="2800" kern="0" dirty="0">
                <a:solidFill>
                  <a:srgbClr val="000000"/>
                </a:solidFill>
                <a:latin typeface="宋体" panose="02010600030101010101" pitchFamily="2" charset="-122"/>
                <a:ea typeface="宋体" panose="02010600030101010101" pitchFamily="2" charset="-122"/>
                <a:cs typeface="宋体" panose="02010600030101010101" pitchFamily="2" charset="-122"/>
              </a:rPr>
              <a:t>1.</a:t>
            </a:r>
            <a:r>
              <a:rPr lang="zh-CN" altLang="en-US" sz="2800" kern="0" dirty="0">
                <a:solidFill>
                  <a:srgbClr val="000000"/>
                </a:solidFill>
                <a:latin typeface="宋体" panose="02010600030101010101" pitchFamily="2" charset="-122"/>
                <a:ea typeface="宋体" panose="02010600030101010101" pitchFamily="2" charset="-122"/>
                <a:cs typeface="宋体" panose="02010600030101010101" pitchFamily="2" charset="-122"/>
              </a:rPr>
              <a:t>研究材料来源单一，遗传信息高度一致</a:t>
            </a:r>
            <a:endParaRPr lang="en-US" altLang="zh-CN" sz="2800" kern="0"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pPr lvl="0" fontAlgn="base">
              <a:lnSpc>
                <a:spcPct val="150000"/>
              </a:lnSpc>
              <a:spcAft>
                <a:spcPct val="0"/>
              </a:spcAft>
              <a:defRPr/>
            </a:pPr>
            <a:r>
              <a:rPr lang="en-US" altLang="zh-CN" sz="2800" kern="0" dirty="0">
                <a:solidFill>
                  <a:srgbClr val="000000"/>
                </a:solidFill>
                <a:latin typeface="宋体" panose="02010600030101010101" pitchFamily="2" charset="-122"/>
                <a:ea typeface="宋体" panose="02010600030101010101" pitchFamily="2" charset="-122"/>
                <a:cs typeface="宋体" panose="02010600030101010101" pitchFamily="2" charset="-122"/>
              </a:rPr>
              <a:t>2.</a:t>
            </a:r>
            <a:r>
              <a:rPr lang="zh-CN" altLang="en-US" sz="2800" kern="0" dirty="0">
                <a:solidFill>
                  <a:srgbClr val="000000"/>
                </a:solidFill>
                <a:latin typeface="宋体" panose="02010600030101010101" pitchFamily="2" charset="-122"/>
                <a:ea typeface="宋体" panose="02010600030101010101" pitchFamily="2" charset="-122"/>
                <a:cs typeface="宋体" panose="02010600030101010101" pitchFamily="2" charset="-122"/>
              </a:rPr>
              <a:t>取材经济，管理方便，工作效率高</a:t>
            </a:r>
            <a:endParaRPr lang="en-US" altLang="zh-CN" sz="2800" kern="0"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pPr lvl="0" fontAlgn="base">
              <a:lnSpc>
                <a:spcPct val="150000"/>
              </a:lnSpc>
              <a:spcAft>
                <a:spcPct val="0"/>
              </a:spcAft>
              <a:defRPr/>
            </a:pPr>
            <a:r>
              <a:rPr lang="en-US" altLang="zh-CN" sz="2800" kern="0" dirty="0">
                <a:solidFill>
                  <a:srgbClr val="000000"/>
                </a:solidFill>
                <a:latin typeface="宋体" panose="02010600030101010101" pitchFamily="2" charset="-122"/>
                <a:ea typeface="宋体" panose="02010600030101010101" pitchFamily="2" charset="-122"/>
                <a:cs typeface="宋体" panose="02010600030101010101" pitchFamily="2" charset="-122"/>
              </a:rPr>
              <a:t>3.</a:t>
            </a:r>
            <a:r>
              <a:rPr lang="zh-CN" altLang="en-US" sz="2800" kern="0" dirty="0">
                <a:solidFill>
                  <a:srgbClr val="000000"/>
                </a:solidFill>
                <a:latin typeface="宋体" panose="02010600030101010101" pitchFamily="2" charset="-122"/>
                <a:ea typeface="宋体" panose="02010600030101010101" pitchFamily="2" charset="-122"/>
                <a:cs typeface="宋体" panose="02010600030101010101" pitchFamily="2" charset="-122"/>
              </a:rPr>
              <a:t>培养条件人为控制，可周年连续进行生产或试验</a:t>
            </a:r>
            <a:endParaRPr lang="en-US" altLang="zh-CN" sz="2800" kern="0"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pPr lvl="0" fontAlgn="base">
              <a:lnSpc>
                <a:spcPct val="150000"/>
              </a:lnSpc>
              <a:spcAft>
                <a:spcPct val="0"/>
              </a:spcAft>
              <a:defRPr/>
            </a:pPr>
            <a:r>
              <a:rPr lang="en-US" altLang="zh-CN" sz="2800" kern="0" dirty="0">
                <a:solidFill>
                  <a:srgbClr val="000000"/>
                </a:solidFill>
                <a:latin typeface="宋体" panose="02010600030101010101" pitchFamily="2" charset="-122"/>
                <a:ea typeface="宋体" panose="02010600030101010101" pitchFamily="2" charset="-122"/>
                <a:cs typeface="宋体" panose="02010600030101010101" pitchFamily="2" charset="-122"/>
              </a:rPr>
              <a:t>4.</a:t>
            </a:r>
            <a:r>
              <a:rPr lang="zh-CN" altLang="en-US" sz="2800" kern="0" dirty="0">
                <a:solidFill>
                  <a:srgbClr val="000000"/>
                </a:solidFill>
                <a:latin typeface="宋体" panose="02010600030101010101" pitchFamily="2" charset="-122"/>
                <a:ea typeface="宋体" panose="02010600030101010101" pitchFamily="2" charset="-122"/>
                <a:cs typeface="宋体" panose="02010600030101010101" pitchFamily="2" charset="-122"/>
              </a:rPr>
              <a:t>生长快，周期短，繁殖率高</a:t>
            </a:r>
            <a:endParaRPr lang="zh-CN" altLang="en-US" sz="2800" kern="0" dirty="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sp>
        <p:nvSpPr>
          <p:cNvPr id="3" name="文本框 2"/>
          <p:cNvSpPr txBox="1"/>
          <p:nvPr>
            <p:custDataLst>
              <p:tags r:id="rId2"/>
            </p:custDataLst>
          </p:nvPr>
        </p:nvSpPr>
        <p:spPr>
          <a:xfrm>
            <a:off x="554990" y="497840"/>
            <a:ext cx="5659755" cy="583565"/>
          </a:xfrm>
          <a:prstGeom prst="rect">
            <a:avLst/>
          </a:prstGeom>
          <a:noFill/>
        </p:spPr>
        <p:txBody>
          <a:bodyPr wrap="square" rtlCol="0">
            <a:spAutoFit/>
          </a:bodyPr>
          <a:p>
            <a:r>
              <a:rPr lang="zh-CN" altLang="en-US" sz="3200">
                <a:latin typeface="黑体" panose="02010609060101010101" charset="-122"/>
                <a:ea typeface="黑体" panose="02010609060101010101" charset="-122"/>
              </a:rPr>
              <a:t>课堂小结</a:t>
            </a:r>
            <a:endParaRPr lang="zh-CN" altLang="en-US" sz="3200">
              <a:latin typeface="黑体" panose="02010609060101010101" charset="-122"/>
              <a:ea typeface="黑体" panose="02010609060101010101" charset="-122"/>
            </a:endParaRPr>
          </a:p>
        </p:txBody>
      </p:sp>
      <p:sp>
        <p:nvSpPr>
          <p:cNvPr id="4" name="文本框 3"/>
          <p:cNvSpPr txBox="1"/>
          <p:nvPr>
            <p:custDataLst>
              <p:tags r:id="rId3"/>
            </p:custDataLst>
          </p:nvPr>
        </p:nvSpPr>
        <p:spPr>
          <a:xfrm>
            <a:off x="2557780" y="2498090"/>
            <a:ext cx="4186555" cy="460375"/>
          </a:xfrm>
          <a:prstGeom prst="rect">
            <a:avLst/>
          </a:prstGeom>
          <a:noFill/>
        </p:spPr>
        <p:txBody>
          <a:bodyPr wrap="square" rtlCol="0">
            <a:spAutoFit/>
          </a:bodyPr>
          <a:p>
            <a:r>
              <a:rPr lang="en-US" altLang="zh-CN" sz="2400">
                <a:latin typeface="宋体" panose="02010600030101010101" pitchFamily="2" charset="-122"/>
                <a:ea typeface="宋体" panose="02010600030101010101" pitchFamily="2" charset="-122"/>
              </a:rPr>
              <a:t>2.</a:t>
            </a:r>
            <a:r>
              <a:rPr lang="zh-CN" altLang="en-US" sz="2400">
                <a:latin typeface="宋体" panose="02010600030101010101" pitchFamily="2" charset="-122"/>
                <a:ea typeface="宋体" panose="02010600030101010101" pitchFamily="2" charset="-122"/>
              </a:rPr>
              <a:t>植物组织培养的原理</a:t>
            </a:r>
            <a:endParaRPr lang="zh-CN" altLang="en-US" sz="2400">
              <a:latin typeface="宋体" panose="02010600030101010101" pitchFamily="2" charset="-122"/>
              <a:ea typeface="宋体" panose="02010600030101010101" pitchFamily="2" charset="-122"/>
            </a:endParaRPr>
          </a:p>
        </p:txBody>
      </p:sp>
      <p:sp>
        <p:nvSpPr>
          <p:cNvPr id="5" name="文本框 4"/>
          <p:cNvSpPr txBox="1"/>
          <p:nvPr>
            <p:custDataLst>
              <p:tags r:id="rId4"/>
            </p:custDataLst>
          </p:nvPr>
        </p:nvSpPr>
        <p:spPr>
          <a:xfrm>
            <a:off x="2558415" y="1659255"/>
            <a:ext cx="4475480" cy="460375"/>
          </a:xfrm>
          <a:prstGeom prst="rect">
            <a:avLst/>
          </a:prstGeom>
          <a:noFill/>
        </p:spPr>
        <p:txBody>
          <a:bodyPr wrap="square" rtlCol="0">
            <a:spAutoFit/>
          </a:bodyPr>
          <a:p>
            <a:r>
              <a:rPr lang="en-US" altLang="zh-CN" sz="2400">
                <a:latin typeface="宋体" panose="02010600030101010101" pitchFamily="2" charset="-122"/>
                <a:ea typeface="宋体" panose="02010600030101010101" pitchFamily="2" charset="-122"/>
                <a:sym typeface="+mn-ea"/>
              </a:rPr>
              <a:t>1.</a:t>
            </a:r>
            <a:r>
              <a:rPr lang="zh-CN" altLang="en-US" sz="2400">
                <a:latin typeface="宋体" panose="02010600030101010101" pitchFamily="2" charset="-122"/>
                <a:ea typeface="宋体" panose="02010600030101010101" pitchFamily="2" charset="-122"/>
                <a:sym typeface="+mn-ea"/>
              </a:rPr>
              <a:t>植物组织培养的相关概念</a:t>
            </a:r>
            <a:endParaRPr lang="zh-CN" altLang="en-US" sz="2400">
              <a:latin typeface="宋体" panose="02010600030101010101" pitchFamily="2" charset="-122"/>
              <a:ea typeface="宋体" panose="02010600030101010101" pitchFamily="2" charset="-122"/>
            </a:endParaRPr>
          </a:p>
        </p:txBody>
      </p:sp>
      <p:sp>
        <p:nvSpPr>
          <p:cNvPr id="6" name="文本框 5"/>
          <p:cNvSpPr txBox="1"/>
          <p:nvPr>
            <p:custDataLst>
              <p:tags r:id="rId5"/>
            </p:custDataLst>
          </p:nvPr>
        </p:nvSpPr>
        <p:spPr>
          <a:xfrm>
            <a:off x="2557780" y="3336925"/>
            <a:ext cx="4008120" cy="460375"/>
          </a:xfrm>
          <a:prstGeom prst="rect">
            <a:avLst/>
          </a:prstGeom>
          <a:noFill/>
        </p:spPr>
        <p:txBody>
          <a:bodyPr wrap="square" rtlCol="0">
            <a:spAutoFit/>
          </a:bodyPr>
          <a:p>
            <a:r>
              <a:rPr lang="en-US" altLang="zh-CN" sz="2400">
                <a:latin typeface="宋体" panose="02010600030101010101" pitchFamily="2" charset="-122"/>
                <a:ea typeface="宋体" panose="02010600030101010101" pitchFamily="2" charset="-122"/>
              </a:rPr>
              <a:t>3.</a:t>
            </a:r>
            <a:r>
              <a:rPr lang="zh-CN" altLang="en-US" sz="2400">
                <a:latin typeface="宋体" panose="02010600030101010101" pitchFamily="2" charset="-122"/>
                <a:ea typeface="宋体" panose="02010600030101010101" pitchFamily="2" charset="-122"/>
              </a:rPr>
              <a:t>植物组织培养的类型</a:t>
            </a:r>
            <a:endParaRPr lang="zh-CN" altLang="en-US" sz="2400">
              <a:latin typeface="宋体" panose="02010600030101010101" pitchFamily="2" charset="-122"/>
              <a:ea typeface="宋体" panose="02010600030101010101" pitchFamily="2" charset="-122"/>
            </a:endParaRPr>
          </a:p>
        </p:txBody>
      </p:sp>
      <p:sp>
        <p:nvSpPr>
          <p:cNvPr id="7" name="文本框 6"/>
          <p:cNvSpPr txBox="1"/>
          <p:nvPr>
            <p:custDataLst>
              <p:tags r:id="rId6"/>
            </p:custDataLst>
          </p:nvPr>
        </p:nvSpPr>
        <p:spPr>
          <a:xfrm>
            <a:off x="2557780" y="4175760"/>
            <a:ext cx="3688715" cy="460375"/>
          </a:xfrm>
          <a:prstGeom prst="rect">
            <a:avLst/>
          </a:prstGeom>
          <a:noFill/>
        </p:spPr>
        <p:txBody>
          <a:bodyPr wrap="square" rtlCol="0">
            <a:spAutoFit/>
          </a:bodyPr>
          <a:p>
            <a:r>
              <a:rPr lang="en-US" altLang="zh-CN" sz="2400">
                <a:latin typeface="宋体" panose="02010600030101010101" pitchFamily="2" charset="-122"/>
                <a:ea typeface="宋体" panose="02010600030101010101" pitchFamily="2" charset="-122"/>
              </a:rPr>
              <a:t>4.</a:t>
            </a:r>
            <a:r>
              <a:rPr lang="zh-CN" altLang="en-US" sz="2400">
                <a:latin typeface="宋体" panose="02010600030101010101" pitchFamily="2" charset="-122"/>
                <a:ea typeface="宋体" panose="02010600030101010101" pitchFamily="2" charset="-122"/>
              </a:rPr>
              <a:t>植物组织培养的特点</a:t>
            </a:r>
            <a:endParaRPr lang="zh-CN" altLang="en-US" sz="240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sp>
        <p:nvSpPr>
          <p:cNvPr id="3" name="文本框 2"/>
          <p:cNvSpPr txBox="1"/>
          <p:nvPr>
            <p:custDataLst>
              <p:tags r:id="rId2"/>
            </p:custDataLst>
          </p:nvPr>
        </p:nvSpPr>
        <p:spPr>
          <a:xfrm>
            <a:off x="554990" y="497840"/>
            <a:ext cx="5659755" cy="583565"/>
          </a:xfrm>
          <a:prstGeom prst="rect">
            <a:avLst/>
          </a:prstGeom>
          <a:noFill/>
        </p:spPr>
        <p:txBody>
          <a:bodyPr wrap="square" rtlCol="0">
            <a:spAutoFit/>
          </a:bodyPr>
          <a:p>
            <a:r>
              <a:rPr lang="zh-CN" altLang="en-US" sz="3200">
                <a:latin typeface="黑体" panose="02010609060101010101" charset="-122"/>
                <a:ea typeface="黑体" panose="02010609060101010101" charset="-122"/>
              </a:rPr>
              <a:t>课后作业</a:t>
            </a:r>
            <a:endParaRPr lang="zh-CN" altLang="en-US" sz="3200">
              <a:latin typeface="黑体" panose="02010609060101010101" charset="-122"/>
              <a:ea typeface="黑体" panose="02010609060101010101" charset="-122"/>
            </a:endParaRPr>
          </a:p>
        </p:txBody>
      </p:sp>
      <p:sp>
        <p:nvSpPr>
          <p:cNvPr id="4" name="文本框 3"/>
          <p:cNvSpPr txBox="1"/>
          <p:nvPr/>
        </p:nvSpPr>
        <p:spPr>
          <a:xfrm>
            <a:off x="1580515" y="1334770"/>
            <a:ext cx="8193405" cy="1863090"/>
          </a:xfrm>
          <a:prstGeom prst="rect">
            <a:avLst/>
          </a:prstGeom>
          <a:noFill/>
        </p:spPr>
        <p:txBody>
          <a:bodyPr wrap="square" rtlCol="0">
            <a:spAutoFit/>
          </a:bodyPr>
          <a:p>
            <a:pPr>
              <a:lnSpc>
                <a:spcPct val="160000"/>
              </a:lnSpc>
            </a:pPr>
            <a:r>
              <a:rPr lang="zh-CN" altLang="en-US" sz="2400">
                <a:latin typeface="宋体" panose="02010600030101010101" pitchFamily="2" charset="-122"/>
                <a:ea typeface="宋体" panose="02010600030101010101" pitchFamily="2" charset="-122"/>
              </a:rPr>
              <a:t>1.什么是外植体？什么是组培苗？</a:t>
            </a:r>
            <a:endParaRPr lang="zh-CN" altLang="en-US" sz="2400">
              <a:latin typeface="宋体" panose="02010600030101010101" pitchFamily="2" charset="-122"/>
              <a:ea typeface="宋体" panose="02010600030101010101" pitchFamily="2" charset="-122"/>
            </a:endParaRPr>
          </a:p>
          <a:p>
            <a:pPr>
              <a:lnSpc>
                <a:spcPct val="160000"/>
              </a:lnSpc>
            </a:pPr>
            <a:r>
              <a:rPr lang="zh-CN" altLang="en-US" sz="2400">
                <a:latin typeface="宋体" panose="02010600030101010101" pitchFamily="2" charset="-122"/>
                <a:ea typeface="宋体" panose="02010600030101010101" pitchFamily="2" charset="-122"/>
              </a:rPr>
              <a:t>2.简述植物组织培养的原理。</a:t>
            </a:r>
            <a:endParaRPr lang="zh-CN" altLang="en-US" sz="2400">
              <a:latin typeface="宋体" panose="02010600030101010101" pitchFamily="2" charset="-122"/>
              <a:ea typeface="宋体" panose="02010600030101010101" pitchFamily="2" charset="-122"/>
            </a:endParaRPr>
          </a:p>
          <a:p>
            <a:pPr>
              <a:lnSpc>
                <a:spcPct val="160000"/>
              </a:lnSpc>
            </a:pPr>
            <a:r>
              <a:rPr lang="zh-CN" altLang="en-US" sz="2400">
                <a:latin typeface="宋体" panose="02010600030101010101" pitchFamily="2" charset="-122"/>
                <a:ea typeface="宋体" panose="02010600030101010101" pitchFamily="2" charset="-122"/>
              </a:rPr>
              <a:t>3.简述植物组织培养的特点。</a:t>
            </a:r>
            <a:endParaRPr lang="zh-CN" altLang="en-US" sz="240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内容占位符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3"/>
            <a:ext cx="12192000" cy="6854653"/>
          </a:xfrm>
          <a:prstGeom prst="rect">
            <a:avLst/>
          </a:prstGeom>
        </p:spPr>
      </p:pic>
      <p:grpSp>
        <p:nvGrpSpPr>
          <p:cNvPr id="13" name="组合 12"/>
          <p:cNvGrpSpPr/>
          <p:nvPr/>
        </p:nvGrpSpPr>
        <p:grpSpPr>
          <a:xfrm>
            <a:off x="2031943" y="2611561"/>
            <a:ext cx="7910945" cy="922060"/>
            <a:chOff x="2140528" y="2317442"/>
            <a:chExt cx="7910945" cy="922060"/>
          </a:xfrm>
        </p:grpSpPr>
        <p:sp>
          <p:nvSpPr>
            <p:cNvPr id="5" name="文本框 4"/>
            <p:cNvSpPr txBox="1"/>
            <p:nvPr/>
          </p:nvSpPr>
          <p:spPr>
            <a:xfrm>
              <a:off x="3834708" y="2317442"/>
              <a:ext cx="4521200" cy="922020"/>
            </a:xfrm>
            <a:prstGeom prst="rect">
              <a:avLst/>
            </a:prstGeom>
            <a:noFill/>
          </p:spPr>
          <p:txBody>
            <a:bodyPr wrap="square" rtlCol="0">
              <a:spAutoFit/>
            </a:bodyPr>
            <a:lstStyle/>
            <a:p>
              <a:pPr algn="ctr"/>
              <a:r>
                <a:rPr lang="zh-CN" altLang="en-US" sz="5400" dirty="0" smtClean="0">
                  <a:solidFill>
                    <a:srgbClr val="00948D"/>
                  </a:solidFill>
                  <a:latin typeface="微软雅黑" panose="020B0503020204020204" pitchFamily="34" charset="-122"/>
                  <a:ea typeface="微软雅黑" panose="020B0503020204020204" pitchFamily="34" charset="-122"/>
                </a:rPr>
                <a:t>谢谢观看！</a:t>
              </a:r>
              <a:endParaRPr lang="zh-CN" altLang="en-US" sz="5400" dirty="0" smtClean="0">
                <a:solidFill>
                  <a:srgbClr val="00948D"/>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2140528" y="3239502"/>
              <a:ext cx="7910945" cy="0"/>
            </a:xfrm>
            <a:prstGeom prst="line">
              <a:avLst/>
            </a:prstGeom>
            <a:ln w="25400">
              <a:solidFill>
                <a:srgbClr val="00948D"/>
              </a:solidFill>
            </a:ln>
          </p:spPr>
          <p:style>
            <a:lnRef idx="1">
              <a:schemeClr val="accent1"/>
            </a:lnRef>
            <a:fillRef idx="0">
              <a:schemeClr val="accent1"/>
            </a:fillRef>
            <a:effectRef idx="0">
              <a:schemeClr val="accent1"/>
            </a:effectRef>
            <a:fontRef idx="minor">
              <a:schemeClr val="tx1"/>
            </a:fontRef>
          </p:style>
        </p:cxnSp>
      </p:grpSp>
      <p:pic>
        <p:nvPicPr>
          <p:cNvPr id="7" name="图片 6" descr="IMG_256"/>
          <p:cNvPicPr>
            <a:picLocks noChangeAspect="1"/>
          </p:cNvPicPr>
          <p:nvPr/>
        </p:nvPicPr>
        <p:blipFill>
          <a:blip r:embed="rId3"/>
          <a:stretch>
            <a:fillRect/>
          </a:stretch>
        </p:blipFill>
        <p:spPr>
          <a:xfrm>
            <a:off x="0" y="1905"/>
            <a:ext cx="2032000" cy="2032000"/>
          </a:xfrm>
          <a:prstGeom prst="ellipse">
            <a:avLst/>
          </a:prstGeom>
          <a:noFill/>
          <a:ln w="9525">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sp>
        <p:nvSpPr>
          <p:cNvPr id="2" name="文本框 1"/>
          <p:cNvSpPr txBox="1"/>
          <p:nvPr/>
        </p:nvSpPr>
        <p:spPr>
          <a:xfrm>
            <a:off x="334645" y="387350"/>
            <a:ext cx="7416165" cy="645160"/>
          </a:xfrm>
          <a:prstGeom prst="rect">
            <a:avLst/>
          </a:prstGeom>
          <a:noFill/>
        </p:spPr>
        <p:txBody>
          <a:bodyPr wrap="square" rtlCol="0">
            <a:spAutoFit/>
          </a:bodyPr>
          <a:p>
            <a:r>
              <a:rPr lang="zh-CN" altLang="en-US" sz="3600">
                <a:latin typeface="黑体" panose="02010609060101010101" charset="-122"/>
                <a:ea typeface="黑体" panose="02010609060101010101" charset="-122"/>
                <a:sym typeface="+mn-ea"/>
              </a:rPr>
              <a:t>一、植物组织培养的相关概念</a:t>
            </a:r>
            <a:endParaRPr lang="zh-CN" altLang="en-US" sz="3600">
              <a:latin typeface="黑体" panose="02010609060101010101" charset="-122"/>
              <a:ea typeface="黑体" panose="02010609060101010101" charset="-122"/>
            </a:endParaRPr>
          </a:p>
        </p:txBody>
      </p:sp>
      <p:sp>
        <p:nvSpPr>
          <p:cNvPr id="12" name="内容占位符 2"/>
          <p:cNvSpPr txBox="1"/>
          <p:nvPr/>
        </p:nvSpPr>
        <p:spPr>
          <a:xfrm>
            <a:off x="426085" y="1162685"/>
            <a:ext cx="9109710" cy="2077720"/>
          </a:xfrm>
          <a:prstGeom prst="rect">
            <a:avLst/>
          </a:prstGeom>
        </p:spPr>
        <p:txBody>
          <a:bodyPr>
            <a:noAutofit/>
          </a:bodyPr>
          <a:p>
            <a:pPr lvl="0" fontAlgn="base">
              <a:lnSpc>
                <a:spcPct val="125000"/>
              </a:lnSpc>
              <a:spcAft>
                <a:spcPct val="0"/>
              </a:spcAft>
              <a:defRPr/>
            </a:pPr>
            <a:r>
              <a:rPr lang="zh-CN" altLang="en-US" sz="2400">
                <a:latin typeface="宋体" panose="02010600030101010101" pitchFamily="2" charset="-122"/>
                <a:ea typeface="宋体" panose="02010600030101010101" pitchFamily="2" charset="-122"/>
              </a:rPr>
              <a:t>1.植物组织培养 </a:t>
            </a:r>
            <a:endParaRPr lang="zh-CN" altLang="en-US" sz="2400">
              <a:latin typeface="宋体" panose="02010600030101010101" pitchFamily="2" charset="-122"/>
              <a:ea typeface="宋体" panose="02010600030101010101" pitchFamily="2" charset="-122"/>
            </a:endParaRPr>
          </a:p>
          <a:p>
            <a:pPr lvl="0" fontAlgn="base">
              <a:lnSpc>
                <a:spcPct val="125000"/>
              </a:lnSpc>
              <a:spcAft>
                <a:spcPct val="0"/>
              </a:spcAft>
              <a:defRPr/>
            </a:pPr>
            <a:r>
              <a:rPr lang="zh-CN" altLang="en-US" sz="2400">
                <a:latin typeface="宋体" panose="02010600030101010101" pitchFamily="2" charset="-122"/>
                <a:ea typeface="宋体" panose="02010600030101010101" pitchFamily="2" charset="-122"/>
              </a:rPr>
              <a:t>    在无菌条件下，将离体的植物器官、组织、细胞以及原生质体培养在人工培养基上，给予适宜的培养条件，使其长成完整植株的过程。</a:t>
            </a:r>
            <a:endParaRPr lang="zh-CN" altLang="en-US" sz="2400">
              <a:latin typeface="宋体" panose="02010600030101010101" pitchFamily="2" charset="-122"/>
              <a:ea typeface="宋体" panose="02010600030101010101" pitchFamily="2" charset="-122"/>
            </a:endParaRPr>
          </a:p>
        </p:txBody>
      </p:sp>
      <p:pic>
        <p:nvPicPr>
          <p:cNvPr id="3"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 r="49319"/>
          <a:stretch>
            <a:fillRect/>
          </a:stretch>
        </p:blipFill>
        <p:spPr bwMode="auto">
          <a:xfrm>
            <a:off x="4153535" y="2806065"/>
            <a:ext cx="3597910" cy="37287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sp>
        <p:nvSpPr>
          <p:cNvPr id="12" name="内容占位符 2"/>
          <p:cNvSpPr txBox="1"/>
          <p:nvPr/>
        </p:nvSpPr>
        <p:spPr>
          <a:xfrm>
            <a:off x="424180" y="1331595"/>
            <a:ext cx="9017635" cy="2346325"/>
          </a:xfrm>
          <a:prstGeom prst="rect">
            <a:avLst/>
          </a:prstGeom>
        </p:spPr>
        <p:txBody>
          <a:bodyPr>
            <a:noAutofit/>
          </a:bodyPr>
          <a:p>
            <a:pPr lvl="0" fontAlgn="base">
              <a:lnSpc>
                <a:spcPct val="125000"/>
              </a:lnSpc>
              <a:spcAft>
                <a:spcPct val="0"/>
              </a:spcAft>
              <a:defRPr/>
            </a:pPr>
            <a:r>
              <a:rPr lang="zh-CN" altLang="en-US" sz="2400">
                <a:latin typeface="宋体" panose="02010600030101010101" pitchFamily="2" charset="-122"/>
                <a:ea typeface="宋体" panose="02010600030101010101" pitchFamily="2" charset="-122"/>
              </a:rPr>
              <a:t>2.植物组织快繁技术 </a:t>
            </a:r>
            <a:endParaRPr lang="zh-CN" altLang="en-US" sz="2400">
              <a:latin typeface="宋体" panose="02010600030101010101" pitchFamily="2" charset="-122"/>
              <a:ea typeface="宋体" panose="02010600030101010101" pitchFamily="2" charset="-122"/>
            </a:endParaRPr>
          </a:p>
          <a:p>
            <a:pPr lvl="0" fontAlgn="base">
              <a:lnSpc>
                <a:spcPct val="150000"/>
              </a:lnSpc>
              <a:spcAft>
                <a:spcPct val="0"/>
              </a:spcAft>
              <a:defRPr/>
            </a:pPr>
            <a:r>
              <a:rPr lang="zh-CN" altLang="en-US" sz="2400">
                <a:latin typeface="宋体" panose="02010600030101010101" pitchFamily="2" charset="-122"/>
                <a:ea typeface="宋体" panose="02010600030101010101" pitchFamily="2" charset="-122"/>
              </a:rPr>
              <a:t>    利用植物组织培养技术，快速繁殖‘名、优、特、新、稀’等植物品种，使其在短时间内繁衍大量植株的一套技术与方法。</a:t>
            </a:r>
            <a:endParaRPr lang="zh-CN" altLang="en-US" sz="2400">
              <a:latin typeface="宋体" panose="02010600030101010101" pitchFamily="2" charset="-122"/>
              <a:ea typeface="宋体" panose="02010600030101010101" pitchFamily="2" charset="-122"/>
            </a:endParaRPr>
          </a:p>
          <a:p>
            <a:pPr lvl="0" fontAlgn="base">
              <a:lnSpc>
                <a:spcPct val="150000"/>
              </a:lnSpc>
              <a:spcAft>
                <a:spcPct val="0"/>
              </a:spcAft>
              <a:defRPr/>
            </a:pPr>
            <a:r>
              <a:rPr lang="zh-CN" altLang="en-US" sz="2400">
                <a:latin typeface="宋体" panose="02010600030101010101" pitchFamily="2" charset="-122"/>
                <a:ea typeface="宋体" panose="02010600030101010101" pitchFamily="2" charset="-122"/>
              </a:rPr>
              <a:t>    又称离体快繁技术、试管快繁技术。</a:t>
            </a:r>
            <a:endParaRPr lang="zh-CN" altLang="en-US" sz="2400">
              <a:latin typeface="宋体" panose="02010600030101010101" pitchFamily="2" charset="-122"/>
              <a:ea typeface="宋体" panose="02010600030101010101" pitchFamily="2" charset="-122"/>
            </a:endParaRPr>
          </a:p>
        </p:txBody>
      </p:sp>
      <p:sp>
        <p:nvSpPr>
          <p:cNvPr id="2" name="文本框 1"/>
          <p:cNvSpPr txBox="1"/>
          <p:nvPr/>
        </p:nvSpPr>
        <p:spPr>
          <a:xfrm>
            <a:off x="334645" y="387350"/>
            <a:ext cx="7416165" cy="645160"/>
          </a:xfrm>
          <a:prstGeom prst="rect">
            <a:avLst/>
          </a:prstGeom>
          <a:noFill/>
        </p:spPr>
        <p:txBody>
          <a:bodyPr wrap="square" rtlCol="0">
            <a:spAutoFit/>
          </a:bodyPr>
          <a:p>
            <a:r>
              <a:rPr lang="zh-CN" altLang="en-US" sz="3600">
                <a:latin typeface="黑体" panose="02010609060101010101" charset="-122"/>
                <a:ea typeface="黑体" panose="02010609060101010101" charset="-122"/>
                <a:sym typeface="+mn-ea"/>
              </a:rPr>
              <a:t>一、植物组织培养的相关概念</a:t>
            </a:r>
            <a:endParaRPr lang="zh-CN" altLang="en-US" sz="3600">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sp>
        <p:nvSpPr>
          <p:cNvPr id="2" name="文本框 1"/>
          <p:cNvSpPr txBox="1"/>
          <p:nvPr/>
        </p:nvSpPr>
        <p:spPr>
          <a:xfrm>
            <a:off x="334645" y="387350"/>
            <a:ext cx="7416165" cy="645160"/>
          </a:xfrm>
          <a:prstGeom prst="rect">
            <a:avLst/>
          </a:prstGeom>
          <a:noFill/>
        </p:spPr>
        <p:txBody>
          <a:bodyPr wrap="square" rtlCol="0">
            <a:spAutoFit/>
          </a:bodyPr>
          <a:p>
            <a:r>
              <a:rPr lang="zh-CN" altLang="en-US" sz="3600">
                <a:latin typeface="黑体" panose="02010609060101010101" charset="-122"/>
                <a:ea typeface="黑体" panose="02010609060101010101" charset="-122"/>
                <a:sym typeface="+mn-ea"/>
              </a:rPr>
              <a:t>一、植物组织培养的相关概念</a:t>
            </a:r>
            <a:endParaRPr lang="zh-CN" altLang="en-US" sz="3600">
              <a:latin typeface="黑体" panose="02010609060101010101" charset="-122"/>
              <a:ea typeface="黑体" panose="02010609060101010101" charset="-122"/>
            </a:endParaRPr>
          </a:p>
        </p:txBody>
      </p:sp>
      <p:sp>
        <p:nvSpPr>
          <p:cNvPr id="12" name="内容占位符 2"/>
          <p:cNvSpPr txBox="1"/>
          <p:nvPr/>
        </p:nvSpPr>
        <p:spPr>
          <a:xfrm>
            <a:off x="395605" y="1172845"/>
            <a:ext cx="9555480" cy="1657985"/>
          </a:xfrm>
          <a:prstGeom prst="rect">
            <a:avLst/>
          </a:prstGeom>
        </p:spPr>
        <p:txBody>
          <a:bodyPr>
            <a:noAutofit/>
          </a:bodyPr>
          <a:p>
            <a:pPr lvl="0" fontAlgn="base">
              <a:lnSpc>
                <a:spcPct val="125000"/>
              </a:lnSpc>
              <a:spcAft>
                <a:spcPct val="0"/>
              </a:spcAft>
              <a:defRPr/>
            </a:pPr>
            <a:r>
              <a:rPr lang="zh-CN" altLang="en-US" sz="2400">
                <a:latin typeface="宋体" panose="02010600030101010101" pitchFamily="2" charset="-122"/>
                <a:ea typeface="宋体" panose="02010600030101010101" pitchFamily="2" charset="-122"/>
              </a:rPr>
              <a:t>3.外植体</a:t>
            </a:r>
            <a:endParaRPr lang="zh-CN" altLang="en-US" sz="2400">
              <a:latin typeface="宋体" panose="02010600030101010101" pitchFamily="2" charset="-122"/>
              <a:ea typeface="宋体" panose="02010600030101010101" pitchFamily="2" charset="-122"/>
            </a:endParaRPr>
          </a:p>
          <a:p>
            <a:pPr lvl="0" fontAlgn="base">
              <a:lnSpc>
                <a:spcPct val="125000"/>
              </a:lnSpc>
              <a:spcAft>
                <a:spcPct val="0"/>
              </a:spcAft>
              <a:defRPr/>
            </a:pPr>
            <a:r>
              <a:rPr lang="zh-CN" altLang="en-US" sz="2400">
                <a:latin typeface="宋体" panose="02010600030101010101" pitchFamily="2" charset="-122"/>
                <a:ea typeface="宋体" panose="02010600030101010101" pitchFamily="2" charset="-122"/>
              </a:rPr>
              <a:t>    在植物组织培养过程中，由植物体上切取的根、茎、叶、花、果实、种子及被培养的部分组织统称为外植体。</a:t>
            </a:r>
            <a:r>
              <a:rPr lang="zh-CN" altLang="en-US" sz="2400" b="1" kern="0" dirty="0">
                <a:solidFill>
                  <a:srgbClr val="000000"/>
                </a:solidFill>
                <a:latin typeface="楷体" panose="02010609060101010101" charset="-122"/>
                <a:ea typeface="楷体" panose="02010609060101010101" charset="-122"/>
              </a:rPr>
              <a:t> </a:t>
            </a:r>
            <a:endParaRPr lang="zh-CN" altLang="en-US" sz="2000" b="1" kern="0" dirty="0">
              <a:solidFill>
                <a:srgbClr val="000000"/>
              </a:solidFill>
              <a:latin typeface="楷体" panose="02010609060101010101" charset="-122"/>
              <a:ea typeface="楷体" panose="02010609060101010101" charset="-122"/>
            </a:endParaRPr>
          </a:p>
        </p:txBody>
      </p:sp>
      <p:pic>
        <p:nvPicPr>
          <p:cNvPr id="3" name="Picture 4" descr="1fenghua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29255" y="2890520"/>
            <a:ext cx="5864225" cy="3285490"/>
          </a:xfrm>
          <a:prstGeom prst="hexagon">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sp>
        <p:nvSpPr>
          <p:cNvPr id="2" name="文本框 1"/>
          <p:cNvSpPr txBox="1"/>
          <p:nvPr/>
        </p:nvSpPr>
        <p:spPr>
          <a:xfrm>
            <a:off x="334645" y="387350"/>
            <a:ext cx="7416165" cy="645160"/>
          </a:xfrm>
          <a:prstGeom prst="rect">
            <a:avLst/>
          </a:prstGeom>
          <a:noFill/>
        </p:spPr>
        <p:txBody>
          <a:bodyPr wrap="square" rtlCol="0">
            <a:spAutoFit/>
          </a:bodyPr>
          <a:p>
            <a:r>
              <a:rPr lang="zh-CN" altLang="en-US" sz="3600">
                <a:latin typeface="黑体" panose="02010609060101010101" charset="-122"/>
                <a:ea typeface="黑体" panose="02010609060101010101" charset="-122"/>
                <a:sym typeface="+mn-ea"/>
              </a:rPr>
              <a:t>一、植物组织培养的相关概念</a:t>
            </a:r>
            <a:endParaRPr lang="zh-CN" altLang="en-US" sz="3600">
              <a:latin typeface="黑体" panose="02010609060101010101" charset="-122"/>
              <a:ea typeface="黑体" panose="02010609060101010101" charset="-122"/>
            </a:endParaRPr>
          </a:p>
        </p:txBody>
      </p:sp>
      <p:sp>
        <p:nvSpPr>
          <p:cNvPr id="12" name="内容占位符 2"/>
          <p:cNvSpPr txBox="1"/>
          <p:nvPr/>
        </p:nvSpPr>
        <p:spPr>
          <a:xfrm>
            <a:off x="334010" y="1341755"/>
            <a:ext cx="9368790" cy="1438910"/>
          </a:xfrm>
          <a:prstGeom prst="rect">
            <a:avLst/>
          </a:prstGeom>
        </p:spPr>
        <p:txBody>
          <a:bodyPr>
            <a:noAutofit/>
          </a:bodyPr>
          <a:p>
            <a:pPr lvl="0" fontAlgn="base">
              <a:lnSpc>
                <a:spcPct val="125000"/>
              </a:lnSpc>
              <a:spcAft>
                <a:spcPct val="0"/>
              </a:spcAft>
              <a:defRPr/>
            </a:pPr>
            <a:r>
              <a:rPr lang="zh-CN" altLang="en-US" sz="2400">
                <a:latin typeface="宋体" panose="02010600030101010101" pitchFamily="2" charset="-122"/>
                <a:ea typeface="宋体" panose="02010600030101010101" pitchFamily="2" charset="-122"/>
              </a:rPr>
              <a:t>4.组培苗</a:t>
            </a:r>
            <a:endParaRPr lang="zh-CN" altLang="en-US" sz="2400">
              <a:latin typeface="宋体" panose="02010600030101010101" pitchFamily="2" charset="-122"/>
              <a:ea typeface="宋体" panose="02010600030101010101" pitchFamily="2" charset="-122"/>
            </a:endParaRPr>
          </a:p>
          <a:p>
            <a:pPr lvl="0" fontAlgn="base">
              <a:lnSpc>
                <a:spcPct val="125000"/>
              </a:lnSpc>
              <a:spcAft>
                <a:spcPct val="0"/>
              </a:spcAft>
              <a:defRPr/>
            </a:pPr>
            <a:r>
              <a:rPr lang="zh-CN" altLang="en-US" sz="2400">
                <a:latin typeface="宋体" panose="02010600030101010101" pitchFamily="2" charset="-122"/>
                <a:ea typeface="宋体" panose="02010600030101010101" pitchFamily="2" charset="-122"/>
              </a:rPr>
              <a:t>    是指以植物的器官、组织、细胞等为材料，在无菌条件下接种培养而成的小苗。</a:t>
            </a:r>
            <a:endParaRPr lang="zh-CN" altLang="en-US" sz="2400">
              <a:latin typeface="宋体" panose="02010600030101010101" pitchFamily="2" charset="-122"/>
              <a:ea typeface="宋体" panose="02010600030101010101" pitchFamily="2" charset="-122"/>
            </a:endParaRPr>
          </a:p>
          <a:p>
            <a:pPr lvl="0" fontAlgn="base">
              <a:lnSpc>
                <a:spcPct val="125000"/>
              </a:lnSpc>
              <a:spcAft>
                <a:spcPct val="0"/>
              </a:spcAft>
              <a:defRPr/>
            </a:pPr>
            <a:endParaRPr lang="zh-CN" altLang="en-US" sz="2000" b="1" kern="0" dirty="0">
              <a:solidFill>
                <a:srgbClr val="000000"/>
              </a:solidFill>
              <a:latin typeface="楷体" panose="02010609060101010101" charset="-122"/>
              <a:ea typeface="楷体" panose="02010609060101010101" charset="-122"/>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95320" y="3089275"/>
            <a:ext cx="5122545" cy="3533140"/>
          </a:xfrm>
          <a:prstGeom prst="hexagon">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sp>
        <p:nvSpPr>
          <p:cNvPr id="2" name="文本框 1"/>
          <p:cNvSpPr txBox="1"/>
          <p:nvPr/>
        </p:nvSpPr>
        <p:spPr>
          <a:xfrm>
            <a:off x="463550" y="368300"/>
            <a:ext cx="5512435"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二、植物组织培养的原理</a:t>
            </a:r>
            <a:endParaRPr lang="zh-CN" altLang="en-US" sz="3600">
              <a:latin typeface="黑体" panose="02010609060101010101" charset="-122"/>
              <a:ea typeface="黑体" panose="02010609060101010101" charset="-122"/>
            </a:endParaRPr>
          </a:p>
        </p:txBody>
      </p:sp>
      <p:sp>
        <p:nvSpPr>
          <p:cNvPr id="12" name="内容占位符 2"/>
          <p:cNvSpPr txBox="1"/>
          <p:nvPr/>
        </p:nvSpPr>
        <p:spPr>
          <a:xfrm>
            <a:off x="463550" y="1114425"/>
            <a:ext cx="10144125" cy="2186305"/>
          </a:xfrm>
          <a:prstGeom prst="rect">
            <a:avLst/>
          </a:prstGeom>
        </p:spPr>
        <p:txBody>
          <a:bodyPr>
            <a:noAutofit/>
          </a:bodyPr>
          <a:p>
            <a:pPr lvl="0" fontAlgn="base">
              <a:lnSpc>
                <a:spcPct val="175000"/>
              </a:lnSpc>
              <a:spcAft>
                <a:spcPct val="0"/>
              </a:spcAft>
              <a:defRPr/>
            </a:pPr>
            <a:r>
              <a:rPr lang="zh-CN" altLang="en-US" sz="2400">
                <a:latin typeface="宋体" panose="02010600030101010101" pitchFamily="2" charset="-122"/>
                <a:ea typeface="宋体" panose="02010600030101010101" pitchFamily="2" charset="-122"/>
              </a:rPr>
              <a:t>1.植物细胞全能性</a:t>
            </a:r>
            <a:endParaRPr lang="zh-CN" altLang="en-US" sz="2400">
              <a:latin typeface="宋体" panose="02010600030101010101" pitchFamily="2" charset="-122"/>
              <a:ea typeface="宋体" panose="02010600030101010101" pitchFamily="2" charset="-122"/>
            </a:endParaRPr>
          </a:p>
          <a:p>
            <a:pPr lvl="0" fontAlgn="base">
              <a:lnSpc>
                <a:spcPct val="175000"/>
              </a:lnSpc>
              <a:spcAft>
                <a:spcPct val="0"/>
              </a:spcAft>
              <a:defRPr/>
            </a:pPr>
            <a:r>
              <a:rPr lang="zh-CN" altLang="en-US" sz="2400">
                <a:latin typeface="宋体" panose="02010600030101010101" pitchFamily="2" charset="-122"/>
                <a:ea typeface="宋体" panose="02010600030101010101" pitchFamily="2" charset="-122"/>
              </a:rPr>
              <a:t>    是指植物体上每个具有完整细胞核的植物细胞，都具有该植物体的全部遗传信息和产生完整植株的能力。</a:t>
            </a:r>
            <a:endParaRPr lang="zh-CN" altLang="en-US" sz="2400">
              <a:latin typeface="宋体" panose="02010600030101010101" pitchFamily="2" charset="-122"/>
              <a:ea typeface="宋体" panose="02010600030101010101" pitchFamily="2" charset="-122"/>
            </a:endParaRPr>
          </a:p>
        </p:txBody>
      </p:sp>
      <p:pic>
        <p:nvPicPr>
          <p:cNvPr id="13" name="Picture 5" descr="S600407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16100" y="3586480"/>
            <a:ext cx="3558540" cy="2734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6" descr="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16725" y="3585845"/>
            <a:ext cx="3250565" cy="273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箭头: 右 14"/>
          <p:cNvSpPr/>
          <p:nvPr/>
        </p:nvSpPr>
        <p:spPr>
          <a:xfrm>
            <a:off x="5621906" y="4693020"/>
            <a:ext cx="947854" cy="481294"/>
          </a:xfrm>
          <a:prstGeom prst="rightArrow">
            <a:avLst/>
          </a:prstGeom>
          <a:solidFill>
            <a:srgbClr val="77AB48"/>
          </a:solidFill>
          <a:ln w="25400" cap="flat" cmpd="sng" algn="ctr">
            <a:noFill/>
            <a:prstDash val="solid"/>
          </a:ln>
          <a:effectLst/>
        </p:spPr>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500"/>
                            </p:stCondLst>
                            <p:childTnLst>
                              <p:par>
                                <p:cTn id="14" presetID="10" presetClass="entr" presetSubtype="0" fill="hold" nodeType="afterEffect">
                                  <p:stCondLst>
                                    <p:cond delay="25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sp>
        <p:nvSpPr>
          <p:cNvPr id="2" name="文本框 1"/>
          <p:cNvSpPr txBox="1"/>
          <p:nvPr/>
        </p:nvSpPr>
        <p:spPr>
          <a:xfrm>
            <a:off x="463550" y="368300"/>
            <a:ext cx="5512435"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二、植物组织培养的原理</a:t>
            </a:r>
            <a:endParaRPr lang="zh-CN" altLang="en-US" sz="3600">
              <a:latin typeface="黑体" panose="02010609060101010101" charset="-122"/>
              <a:ea typeface="黑体" panose="02010609060101010101" charset="-122"/>
            </a:endParaRPr>
          </a:p>
        </p:txBody>
      </p:sp>
      <p:sp>
        <p:nvSpPr>
          <p:cNvPr id="12" name="内容占位符 2"/>
          <p:cNvSpPr txBox="1"/>
          <p:nvPr/>
        </p:nvSpPr>
        <p:spPr>
          <a:xfrm>
            <a:off x="541655" y="1174115"/>
            <a:ext cx="10711180" cy="2493645"/>
          </a:xfrm>
          <a:prstGeom prst="rect">
            <a:avLst/>
          </a:prstGeom>
        </p:spPr>
        <p:txBody>
          <a:bodyPr>
            <a:noAutofit/>
          </a:bodyPr>
          <a:p>
            <a:pPr lvl="0" fontAlgn="base">
              <a:lnSpc>
                <a:spcPct val="145000"/>
              </a:lnSpc>
              <a:spcAft>
                <a:spcPct val="0"/>
              </a:spcAft>
              <a:defRPr/>
            </a:pPr>
            <a:r>
              <a:rPr lang="zh-CN" altLang="en-US" sz="2400">
                <a:latin typeface="宋体" panose="02010600030101010101" pitchFamily="2" charset="-122"/>
                <a:ea typeface="宋体" panose="02010600030101010101" pitchFamily="2" charset="-122"/>
              </a:rPr>
              <a:t>2.细胞的分化和形态建成  </a:t>
            </a:r>
            <a:endParaRPr lang="zh-CN" altLang="en-US" sz="2400">
              <a:latin typeface="宋体" panose="02010600030101010101" pitchFamily="2" charset="-122"/>
              <a:ea typeface="宋体" panose="02010600030101010101" pitchFamily="2" charset="-122"/>
            </a:endParaRPr>
          </a:p>
          <a:p>
            <a:pPr lvl="0" fontAlgn="base">
              <a:lnSpc>
                <a:spcPct val="145000"/>
              </a:lnSpc>
              <a:spcAft>
                <a:spcPct val="0"/>
              </a:spcAft>
              <a:defRPr/>
            </a:pPr>
            <a:r>
              <a:rPr lang="zh-CN" altLang="en-US" sz="2400">
                <a:latin typeface="宋体" panose="02010600030101010101" pitchFamily="2" charset="-122"/>
                <a:ea typeface="宋体" panose="02010600030101010101" pitchFamily="2" charset="-122"/>
              </a:rPr>
              <a:t>    通常情况下，性细胞结合成合子，合子进一步发育成胚。构成胚的所有细胞几乎都保持着未分化的状态和旺盛的细胞分裂能力，称为胚性细胞，或分生性细胞。</a:t>
            </a:r>
            <a:endParaRPr lang="zh-CN" altLang="en-US" sz="2400">
              <a:latin typeface="宋体" panose="02010600030101010101" pitchFamily="2" charset="-122"/>
              <a:ea typeface="宋体" panose="02010600030101010101" pitchFamily="2" charset="-122"/>
            </a:endParaRPr>
          </a:p>
        </p:txBody>
      </p:sp>
      <p:sp>
        <p:nvSpPr>
          <p:cNvPr id="3" name="文本框 2"/>
          <p:cNvSpPr txBox="1"/>
          <p:nvPr/>
        </p:nvSpPr>
        <p:spPr>
          <a:xfrm>
            <a:off x="541655" y="3308985"/>
            <a:ext cx="10711815" cy="1938020"/>
          </a:xfrm>
          <a:prstGeom prst="rect">
            <a:avLst/>
          </a:prstGeom>
          <a:noFill/>
        </p:spPr>
        <p:txBody>
          <a:bodyPr wrap="square" rtlCol="0">
            <a:spAutoFit/>
          </a:bodyPr>
          <a:p>
            <a:pPr lvl="0" fontAlgn="base">
              <a:lnSpc>
                <a:spcPct val="125000"/>
              </a:lnSpc>
              <a:spcAft>
                <a:spcPct val="0"/>
              </a:spcAft>
              <a:defRPr/>
            </a:pPr>
            <a:r>
              <a:rPr lang="en-US" altLang="zh-CN" sz="2400">
                <a:latin typeface="宋体" panose="02010600030101010101" pitchFamily="2" charset="-122"/>
                <a:ea typeface="宋体" panose="02010600030101010101" pitchFamily="2" charset="-122"/>
                <a:sym typeface="+mn-ea"/>
              </a:rPr>
              <a:t>    </a:t>
            </a:r>
            <a:r>
              <a:rPr lang="zh-CN" altLang="en-US" sz="2400">
                <a:latin typeface="宋体" panose="02010600030101010101" pitchFamily="2" charset="-122"/>
                <a:ea typeface="宋体" panose="02010600030101010101" pitchFamily="2" charset="-122"/>
                <a:sym typeface="+mn-ea"/>
              </a:rPr>
              <a:t>已分化的细胞恢复分裂转变为分生性状态，并形成愈伤组织的过程称为脱分化。</a:t>
            </a:r>
            <a:endParaRPr lang="zh-CN" altLang="en-US" sz="2400">
              <a:latin typeface="宋体" panose="02010600030101010101" pitchFamily="2" charset="-122"/>
              <a:ea typeface="宋体" panose="02010600030101010101" pitchFamily="2" charset="-122"/>
            </a:endParaRPr>
          </a:p>
          <a:p>
            <a:pPr lvl="0" fontAlgn="base">
              <a:lnSpc>
                <a:spcPct val="125000"/>
              </a:lnSpc>
              <a:spcAft>
                <a:spcPct val="0"/>
              </a:spcAft>
              <a:defRPr/>
            </a:pPr>
            <a:r>
              <a:rPr lang="zh-CN" altLang="en-US" sz="2400">
                <a:latin typeface="宋体" panose="02010600030101010101" pitchFamily="2" charset="-122"/>
                <a:ea typeface="宋体" panose="02010600030101010101" pitchFamily="2" charset="-122"/>
                <a:sym typeface="+mn-ea"/>
              </a:rPr>
              <a:t>    愈伤组织是指在人工培养基上通过诱导外植体而形成的一团无序生长的薄壁细胞团。</a:t>
            </a:r>
            <a:endParaRPr lang="zh-CN" altLang="en-US" sz="2400">
              <a:latin typeface="宋体" panose="02010600030101010101" pitchFamily="2" charset="-122"/>
              <a:ea typeface="宋体" panose="02010600030101010101" pitchFamily="2" charset="-122"/>
            </a:endParaRPr>
          </a:p>
        </p:txBody>
      </p:sp>
      <p:pic>
        <p:nvPicPr>
          <p:cNvPr id="8" name="图片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12308" y="4927468"/>
            <a:ext cx="2869233" cy="1776192"/>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sp>
        <p:nvSpPr>
          <p:cNvPr id="2" name="文本框 1"/>
          <p:cNvSpPr txBox="1"/>
          <p:nvPr/>
        </p:nvSpPr>
        <p:spPr>
          <a:xfrm>
            <a:off x="463550" y="368300"/>
            <a:ext cx="5512435"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二、植物组织培养的原理</a:t>
            </a:r>
            <a:endParaRPr lang="zh-CN" altLang="en-US" sz="3600">
              <a:latin typeface="黑体" panose="02010609060101010101" charset="-122"/>
              <a:ea typeface="黑体" panose="02010609060101010101" charset="-122"/>
            </a:endParaRPr>
          </a:p>
        </p:txBody>
      </p:sp>
      <p:sp>
        <p:nvSpPr>
          <p:cNvPr id="12" name="内容占位符 2"/>
          <p:cNvSpPr txBox="1"/>
          <p:nvPr/>
        </p:nvSpPr>
        <p:spPr>
          <a:xfrm>
            <a:off x="463550" y="1303655"/>
            <a:ext cx="11309985" cy="2853690"/>
          </a:xfrm>
          <a:prstGeom prst="rect">
            <a:avLst/>
          </a:prstGeom>
        </p:spPr>
        <p:txBody>
          <a:bodyPr>
            <a:noAutofit/>
          </a:bodyPr>
          <a:p>
            <a:pPr lvl="0" algn="l" fontAlgn="base">
              <a:lnSpc>
                <a:spcPct val="145000"/>
              </a:lnSpc>
              <a:buClrTx/>
              <a:buSzTx/>
              <a:buFontTx/>
              <a:defRPr/>
            </a:pPr>
            <a:r>
              <a:rPr lang="zh-CN" altLang="en-US" sz="2400">
                <a:latin typeface="宋体" panose="02010600030101010101" pitchFamily="2" charset="-122"/>
                <a:ea typeface="宋体" panose="02010600030101010101" pitchFamily="2" charset="-122"/>
              </a:rPr>
              <a:t>2.细胞的分化和形态建成 </a:t>
            </a:r>
            <a:endParaRPr lang="zh-CN" altLang="en-US" sz="2400">
              <a:latin typeface="宋体" panose="02010600030101010101" pitchFamily="2" charset="-122"/>
              <a:ea typeface="宋体" panose="02010600030101010101" pitchFamily="2" charset="-122"/>
            </a:endParaRPr>
          </a:p>
          <a:p>
            <a:pPr lvl="0" algn="l" fontAlgn="base">
              <a:lnSpc>
                <a:spcPct val="145000"/>
              </a:lnSpc>
              <a:buClrTx/>
              <a:buSzTx/>
              <a:buFontTx/>
              <a:defRPr/>
            </a:pPr>
            <a:r>
              <a:rPr lang="zh-CN" altLang="en-US" sz="2400">
                <a:latin typeface="宋体" panose="02010600030101010101" pitchFamily="2" charset="-122"/>
                <a:ea typeface="宋体" panose="02010600030101010101" pitchFamily="2" charset="-122"/>
              </a:rPr>
              <a:t>    由脱分化的愈伤组织细胞再转变成为具有一定结构，执行一定生理功能的细胞团和组织，形成一个完整的植物体或植物器官的现象称为再分化。</a:t>
            </a:r>
            <a:endParaRPr lang="zh-CN" altLang="en-US" sz="2400">
              <a:latin typeface="宋体" panose="02010600030101010101" pitchFamily="2" charset="-122"/>
              <a:ea typeface="宋体" panose="02010600030101010101" pitchFamily="2" charset="-122"/>
            </a:endParaRPr>
          </a:p>
          <a:p>
            <a:pPr lvl="0" algn="l" fontAlgn="base">
              <a:lnSpc>
                <a:spcPct val="145000"/>
              </a:lnSpc>
              <a:buClrTx/>
              <a:buSzTx/>
              <a:buFontTx/>
              <a:defRPr/>
            </a:pPr>
            <a:r>
              <a:rPr lang="zh-CN" altLang="en-US" sz="2400">
                <a:latin typeface="宋体" panose="02010600030101010101" pitchFamily="2" charset="-122"/>
                <a:ea typeface="宋体" panose="02010600030101010101" pitchFamily="2" charset="-122"/>
              </a:rPr>
              <a:t>    一个已分化细胞要表达出其全能性，就要经过脱分化和再分化的过程，这就是植物组织培养所要达到的目的。</a:t>
            </a:r>
            <a:endParaRPr lang="zh-CN" altLang="en-US" sz="240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sp>
        <p:nvSpPr>
          <p:cNvPr id="2" name="文本框 1"/>
          <p:cNvSpPr txBox="1"/>
          <p:nvPr/>
        </p:nvSpPr>
        <p:spPr>
          <a:xfrm>
            <a:off x="463550" y="796925"/>
            <a:ext cx="5512435"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二、植物组织培养的原理</a:t>
            </a:r>
            <a:endParaRPr lang="zh-CN" altLang="en-US" sz="3600">
              <a:latin typeface="黑体" panose="02010609060101010101" charset="-122"/>
              <a:ea typeface="黑体" panose="02010609060101010101" charset="-122"/>
            </a:endParaRPr>
          </a:p>
        </p:txBody>
      </p:sp>
      <p:sp>
        <p:nvSpPr>
          <p:cNvPr id="12" name="内容占位符 2"/>
          <p:cNvSpPr txBox="1"/>
          <p:nvPr/>
        </p:nvSpPr>
        <p:spPr>
          <a:xfrm>
            <a:off x="463550" y="2110740"/>
            <a:ext cx="10453370" cy="1687195"/>
          </a:xfrm>
          <a:prstGeom prst="rect">
            <a:avLst/>
          </a:prstGeom>
        </p:spPr>
        <p:txBody>
          <a:bodyPr>
            <a:noAutofit/>
          </a:bodyPr>
          <a:p>
            <a:pPr lvl="0" fontAlgn="base">
              <a:lnSpc>
                <a:spcPct val="125000"/>
              </a:lnSpc>
              <a:spcAft>
                <a:spcPct val="0"/>
              </a:spcAft>
              <a:defRPr/>
            </a:pPr>
            <a:r>
              <a:rPr lang="zh-CN" altLang="en-US" sz="2400">
                <a:latin typeface="宋体" panose="02010600030101010101" pitchFamily="2" charset="-122"/>
                <a:ea typeface="宋体" panose="02010600030101010101" pitchFamily="2" charset="-122"/>
              </a:rPr>
              <a:t>3.植物的再生功能</a:t>
            </a:r>
            <a:endParaRPr lang="zh-CN" altLang="en-US" sz="2400">
              <a:latin typeface="宋体" panose="02010600030101010101" pitchFamily="2" charset="-122"/>
              <a:ea typeface="宋体" panose="02010600030101010101" pitchFamily="2" charset="-122"/>
            </a:endParaRPr>
          </a:p>
          <a:p>
            <a:pPr lvl="0" fontAlgn="base">
              <a:lnSpc>
                <a:spcPct val="150000"/>
              </a:lnSpc>
              <a:spcAft>
                <a:spcPct val="0"/>
              </a:spcAft>
              <a:defRPr/>
            </a:pPr>
            <a:r>
              <a:rPr lang="zh-CN" altLang="en-US" sz="2400">
                <a:latin typeface="宋体" panose="02010600030101010101" pitchFamily="2" charset="-122"/>
                <a:ea typeface="宋体" panose="02010600030101010101" pitchFamily="2" charset="-122"/>
              </a:rPr>
              <a:t>    是指植物体因受伤或生理上分离而失掉组织或器官后，恢复或复制失去部分，形成新的完整植株的能力。</a:t>
            </a:r>
            <a:endParaRPr lang="zh-CN" altLang="en-US" sz="240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PP_MARK_KEY" val="79f6a830-89a9-46aa-a994-13654d77af6d"/>
  <p:tag name="COMMONDATA" val="eyJoZGlkIjoiYjQ5ZDdlZTYzZjY4MGY3OTU5OWY4NmEwYmUwOTYzZWEifQ=="/>
</p:tagLst>
</file>

<file path=ppt/theme/theme1.xml><?xml version="1.0" encoding="utf-8"?>
<a:theme xmlns:a="http://schemas.openxmlformats.org/drawingml/2006/main" name="更多模板亮亮图文旗舰店：https://liangliangtuwen.tmall.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1101</Words>
  <Application>WPS 演示</Application>
  <PresentationFormat>宽屏</PresentationFormat>
  <Paragraphs>115</Paragraphs>
  <Slides>17</Slides>
  <Notes>2</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17</vt:i4>
      </vt:variant>
    </vt:vector>
  </HeadingPairs>
  <TitlesOfParts>
    <vt:vector size="29" baseType="lpstr">
      <vt:lpstr>Arial</vt:lpstr>
      <vt:lpstr>宋体</vt:lpstr>
      <vt:lpstr>Wingdings</vt:lpstr>
      <vt:lpstr>微软雅黑</vt:lpstr>
      <vt:lpstr>方正准圆简体</vt:lpstr>
      <vt:lpstr>楷体</vt:lpstr>
      <vt:lpstr>黑体</vt:lpstr>
      <vt:lpstr>Arial Unicode MS</vt:lpstr>
      <vt:lpstr>等线 Light</vt:lpstr>
      <vt:lpstr>Calibri</vt:lpstr>
      <vt:lpstr>等线</vt:lpstr>
      <vt:lpstr>更多模板亮亮图文旗舰店：https://liangliangtuwen.tmall.com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更多模版：亮亮图文旗舰店https:/liangliangtuwen.tmall.com</cp:keywords>
  <dc:description>更多模版：亮亮图文旗舰店https://liangliangtuwen.tmall.com</dc:description>
  <cp:lastModifiedBy>钱文祥</cp:lastModifiedBy>
  <cp:revision>41</cp:revision>
  <dcterms:created xsi:type="dcterms:W3CDTF">2017-11-29T05:22:00Z</dcterms:created>
  <dcterms:modified xsi:type="dcterms:W3CDTF">2023-04-09T01:52:56Z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2052-11.1.0.14036</vt:lpwstr>
  </property>
  <property fmtid="{D5CDD505-2E9C-101B-9397-08002B2CF9AE}" pid="3" name="ICV">
    <vt:lpwstr>3FC2B443B63A4898A40DCC12868DDF1F</vt:lpwstr>
  </property>
</Properties>
</file>