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4"/>
  </p:handoutMasterIdLst>
  <p:sldIdLst>
    <p:sldId id="256" r:id="rId3"/>
    <p:sldId id="286" r:id="rId5"/>
    <p:sldId id="257" r:id="rId6"/>
    <p:sldId id="287" r:id="rId7"/>
    <p:sldId id="288" r:id="rId8"/>
    <p:sldId id="265" r:id="rId9"/>
    <p:sldId id="289" r:id="rId10"/>
    <p:sldId id="293" r:id="rId11"/>
    <p:sldId id="294" r:id="rId12"/>
    <p:sldId id="280" r:id="rId13"/>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76"/>
    <a:srgbClr val="005D4B"/>
    <a:srgbClr val="00D2AA"/>
    <a:srgbClr val="00B895"/>
    <a:srgbClr val="F1995D"/>
    <a:srgbClr val="00948D"/>
    <a:srgbClr val="009A7D"/>
    <a:srgbClr val="ED7D31"/>
    <a:srgbClr val="92D050"/>
    <a:srgbClr val="B2E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68" d="100"/>
          <a:sy n="68" d="100"/>
        </p:scale>
        <p:origin x="-58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gs" Target="tags/tag2.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84758" y="749794"/>
            <a:ext cx="1518191" cy="104200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A754EA8-6408-4C2F-9917-121ACF39C7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sp>
        <p:nvSpPr>
          <p:cNvPr id="5" name="文本框 4"/>
          <p:cNvSpPr txBox="1"/>
          <p:nvPr/>
        </p:nvSpPr>
        <p:spPr>
          <a:xfrm>
            <a:off x="3609340" y="2380615"/>
            <a:ext cx="7343140" cy="922020"/>
          </a:xfrm>
          <a:prstGeom prst="rect">
            <a:avLst/>
          </a:prstGeom>
          <a:noFill/>
        </p:spPr>
        <p:txBody>
          <a:bodyPr wrap="square" rtlCol="0">
            <a:spAutoFit/>
          </a:bodyPr>
          <a:lstStyle/>
          <a:p>
            <a:r>
              <a:rPr lang="zh-CN" altLang="en-US" sz="5400" b="1" dirty="0" smtClean="0">
                <a:solidFill>
                  <a:srgbClr val="00948D"/>
                </a:solidFill>
                <a:latin typeface="方正准圆简体" panose="02010601030101010101" charset="-122"/>
                <a:ea typeface="方正准圆简体" panose="02010601030101010101" charset="-122"/>
              </a:rPr>
              <a:t>    选择育种</a:t>
            </a:r>
            <a:endParaRPr lang="zh-CN" altLang="en-US" sz="5400" b="1" dirty="0">
              <a:solidFill>
                <a:srgbClr val="00948D"/>
              </a:solidFill>
              <a:latin typeface="方正准圆简体" panose="02010601030101010101" charset="-122"/>
              <a:ea typeface="方正准圆简体" panose="02010601030101010101" charset="-122"/>
            </a:endParaRPr>
          </a:p>
        </p:txBody>
      </p:sp>
      <p:cxnSp>
        <p:nvCxnSpPr>
          <p:cNvPr id="3" name="直接连接符 2"/>
          <p:cNvCxnSpPr/>
          <p:nvPr/>
        </p:nvCxnSpPr>
        <p:spPr>
          <a:xfrm>
            <a:off x="2140528" y="3303751"/>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pic>
        <p:nvPicPr>
          <p:cNvPr id="7" name="图片 6" descr="IMG_256"/>
          <p:cNvPicPr>
            <a:picLocks noChangeAspect="1"/>
          </p:cNvPicPr>
          <p:nvPr/>
        </p:nvPicPr>
        <p:blipFill>
          <a:blip r:embed="rId3"/>
          <a:stretch>
            <a:fillRect/>
          </a:stretch>
        </p:blipFill>
        <p:spPr>
          <a:xfrm>
            <a:off x="448310" y="261620"/>
            <a:ext cx="2032000" cy="2032000"/>
          </a:xfrm>
          <a:prstGeom prst="ellipse">
            <a:avLst/>
          </a:prstGeom>
          <a:noFill/>
          <a:ln w="9525">
            <a:noFill/>
          </a:ln>
        </p:spPr>
      </p:pic>
      <p:sp>
        <p:nvSpPr>
          <p:cNvPr id="8" name="文本框 7"/>
          <p:cNvSpPr txBox="1"/>
          <p:nvPr/>
        </p:nvSpPr>
        <p:spPr>
          <a:xfrm>
            <a:off x="7569835" y="5331460"/>
            <a:ext cx="2971165"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主讲人</a:t>
            </a:r>
            <a:r>
              <a:rPr lang="zh-CN" altLang="en-US" sz="2800" dirty="0" smtClean="0">
                <a:latin typeface="楷体" panose="02010609060101010101" charset="-122"/>
                <a:ea typeface="楷体" panose="02010609060101010101" charset="-122"/>
              </a:rPr>
              <a:t>：方鑫佳</a:t>
            </a:r>
            <a:endParaRPr lang="zh-CN" altLang="en-US" sz="2800" dirty="0">
              <a:latin typeface="楷体" panose="02010609060101010101" charset="-122"/>
              <a:ea typeface="楷体" panose="02010609060101010101" charset="-122"/>
            </a:endParaRPr>
          </a:p>
        </p:txBody>
      </p:sp>
      <p:sp>
        <p:nvSpPr>
          <p:cNvPr id="6" name="文本框 5"/>
          <p:cNvSpPr txBox="1"/>
          <p:nvPr>
            <p:custDataLst>
              <p:tags r:id="rId4"/>
            </p:custDataLst>
          </p:nvPr>
        </p:nvSpPr>
        <p:spPr>
          <a:xfrm>
            <a:off x="6553200" y="3578225"/>
            <a:ext cx="3798570" cy="583565"/>
          </a:xfrm>
          <a:prstGeom prst="rect">
            <a:avLst/>
          </a:prstGeom>
          <a:noFill/>
        </p:spPr>
        <p:txBody>
          <a:bodyPr wrap="square" rtlCol="0">
            <a:spAutoFit/>
          </a:bodyPr>
          <a:p>
            <a:r>
              <a:rPr lang="zh-CN" altLang="en-US" sz="3200">
                <a:latin typeface="楷体" panose="02010609060101010101" charset="-122"/>
                <a:ea typeface="楷体" panose="02010609060101010101" charset="-122"/>
              </a:rPr>
              <a:t>《农业生物技术》</a:t>
            </a:r>
            <a:endParaRPr lang="zh-CN" altLang="en-US" sz="320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grpSp>
        <p:nvGrpSpPr>
          <p:cNvPr id="13" name="组合 12"/>
          <p:cNvGrpSpPr/>
          <p:nvPr/>
        </p:nvGrpSpPr>
        <p:grpSpPr>
          <a:xfrm>
            <a:off x="2140528" y="2381691"/>
            <a:ext cx="7910945" cy="922060"/>
            <a:chOff x="2140528" y="2317442"/>
            <a:chExt cx="7910945" cy="922060"/>
          </a:xfrm>
        </p:grpSpPr>
        <p:sp>
          <p:nvSpPr>
            <p:cNvPr id="5" name="文本框 4"/>
            <p:cNvSpPr txBox="1"/>
            <p:nvPr/>
          </p:nvSpPr>
          <p:spPr>
            <a:xfrm>
              <a:off x="3834708" y="2317442"/>
              <a:ext cx="4521200" cy="922020"/>
            </a:xfrm>
            <a:prstGeom prst="rect">
              <a:avLst/>
            </a:prstGeom>
            <a:noFill/>
          </p:spPr>
          <p:txBody>
            <a:bodyPr wrap="square" rtlCol="0">
              <a:spAutoFit/>
            </a:bodyPr>
            <a:lstStyle/>
            <a:p>
              <a:pPr algn="ctr"/>
              <a:r>
                <a:rPr lang="zh-CN" altLang="en-US" sz="5400" dirty="0" smtClean="0">
                  <a:solidFill>
                    <a:srgbClr val="00948D"/>
                  </a:solidFill>
                  <a:latin typeface="微软雅黑" panose="020B0503020204020204" pitchFamily="34" charset="-122"/>
                  <a:ea typeface="微软雅黑" panose="020B0503020204020204" pitchFamily="34" charset="-122"/>
                </a:rPr>
                <a:t>谢谢观看！</a:t>
              </a:r>
              <a:r>
                <a:rPr lang="en-US" altLang="zh-CN" sz="5400" dirty="0" smtClean="0">
                  <a:solidFill>
                    <a:srgbClr val="00948D"/>
                  </a:solidFill>
                  <a:latin typeface="微软雅黑" panose="020B0503020204020204" pitchFamily="34" charset="-122"/>
                  <a:ea typeface="微软雅黑" panose="020B0503020204020204" pitchFamily="34" charset="-122"/>
                </a:rPr>
                <a:t> </a:t>
              </a:r>
              <a:endParaRPr lang="zh-CN" altLang="en-US" sz="5400" dirty="0">
                <a:solidFill>
                  <a:srgbClr val="00948D"/>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2140528" y="3239502"/>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pic>
        <p:nvPicPr>
          <p:cNvPr id="7" name="图片 6" descr="IMG_256"/>
          <p:cNvPicPr>
            <a:picLocks noChangeAspect="1"/>
          </p:cNvPicPr>
          <p:nvPr/>
        </p:nvPicPr>
        <p:blipFill>
          <a:blip r:embed="rId3"/>
          <a:stretch>
            <a:fillRect/>
          </a:stretch>
        </p:blipFill>
        <p:spPr>
          <a:xfrm>
            <a:off x="0" y="1905"/>
            <a:ext cx="2032000" cy="2032000"/>
          </a:xfrm>
          <a:prstGeom prst="ellipse">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nvPicPr>
        <p:blipFill rotWithShape="1">
          <a:blip r:embed="rId2"/>
          <a:srcRect l="18654" t="17763"/>
          <a:stretch>
            <a:fillRect/>
          </a:stretch>
        </p:blipFill>
        <p:spPr>
          <a:xfrm>
            <a:off x="-27709" y="-13856"/>
            <a:ext cx="2013450" cy="1784837"/>
          </a:xfrm>
          <a:prstGeom prst="rect">
            <a:avLst/>
          </a:prstGeom>
        </p:spPr>
      </p:pic>
      <p:sp>
        <p:nvSpPr>
          <p:cNvPr id="2" name="文本框 1"/>
          <p:cNvSpPr txBox="1"/>
          <p:nvPr/>
        </p:nvSpPr>
        <p:spPr>
          <a:xfrm>
            <a:off x="1017905" y="636905"/>
            <a:ext cx="4879042" cy="646331"/>
          </a:xfrm>
          <a:prstGeom prst="rect">
            <a:avLst/>
          </a:prstGeom>
          <a:noFill/>
        </p:spPr>
        <p:txBody>
          <a:bodyPr wrap="square" rtlCol="0">
            <a:spAutoFit/>
          </a:bodyPr>
          <a:lstStyle/>
          <a:p>
            <a:r>
              <a:rPr lang="zh-CN" altLang="en-US" sz="3600" dirty="0">
                <a:latin typeface="黑体" panose="02010609060101010101" charset="-122"/>
                <a:ea typeface="黑体" panose="02010609060101010101" charset="-122"/>
              </a:rPr>
              <a:t>一</a:t>
            </a:r>
            <a:r>
              <a:rPr lang="zh-CN" altLang="en-US" sz="3600" dirty="0" smtClean="0">
                <a:latin typeface="黑体" panose="02010609060101010101" charset="-122"/>
                <a:ea typeface="黑体" panose="02010609060101010101" charset="-122"/>
              </a:rPr>
              <a:t>、选择育种的概念</a:t>
            </a:r>
            <a:endParaRPr lang="zh-CN" altLang="en-US" sz="3600" dirty="0">
              <a:latin typeface="黑体" panose="02010609060101010101" charset="-122"/>
              <a:ea typeface="黑体" panose="02010609060101010101" charset="-122"/>
            </a:endParaRPr>
          </a:p>
        </p:txBody>
      </p:sp>
      <p:sp>
        <p:nvSpPr>
          <p:cNvPr id="8" name="TextBox 7"/>
          <p:cNvSpPr txBox="1"/>
          <p:nvPr/>
        </p:nvSpPr>
        <p:spPr>
          <a:xfrm>
            <a:off x="1212980" y="1856792"/>
            <a:ext cx="7977673" cy="3329758"/>
          </a:xfrm>
          <a:prstGeom prst="rect">
            <a:avLst/>
          </a:prstGeom>
          <a:noFill/>
        </p:spPr>
        <p:txBody>
          <a:bodyPr wrap="square" rtlCol="0">
            <a:spAutoFit/>
          </a:bodyPr>
          <a:lstStyle/>
          <a:p>
            <a:pPr>
              <a:lnSpc>
                <a:spcPct val="150000"/>
              </a:lnSpc>
            </a:pPr>
            <a:r>
              <a:rPr lang="zh-CN" altLang="en-US" sz="2400" b="1" dirty="0" smtClean="0">
                <a:latin typeface="楷体" panose="02010609060101010101" charset="-122"/>
                <a:ea typeface="楷体" panose="02010609060101010101" charset="-122"/>
              </a:rPr>
              <a:t>选择育种是对现有品种群体中出现的自然变异进行性状鉴定、选择并通过品种比较实验、区域实验和生产实验培育新品种的育种途径。</a:t>
            </a:r>
            <a:endParaRPr lang="en-US" altLang="zh-CN" sz="2400" b="1" dirty="0" smtClean="0">
              <a:latin typeface="楷体" panose="02010609060101010101" charset="-122"/>
              <a:ea typeface="楷体" panose="02010609060101010101" charset="-122"/>
            </a:endParaRPr>
          </a:p>
          <a:p>
            <a:pPr>
              <a:lnSpc>
                <a:spcPct val="150000"/>
              </a:lnSpc>
            </a:pPr>
            <a:r>
              <a:rPr lang="zh-CN" altLang="en-US" sz="2400" b="1" dirty="0" smtClean="0">
                <a:latin typeface="楷体" panose="02010609060101010101" charset="-122"/>
                <a:ea typeface="楷体" panose="02010609060101010101" charset="-122"/>
              </a:rPr>
              <a:t>实质：差别选择</a:t>
            </a:r>
            <a:endParaRPr lang="en-US" altLang="zh-CN" sz="2400" b="1" dirty="0" smtClean="0">
              <a:latin typeface="楷体" panose="02010609060101010101" charset="-122"/>
              <a:ea typeface="楷体" panose="02010609060101010101" charset="-122"/>
            </a:endParaRPr>
          </a:p>
          <a:p>
            <a:pPr>
              <a:lnSpc>
                <a:spcPct val="150000"/>
              </a:lnSpc>
            </a:pPr>
            <a:r>
              <a:rPr lang="zh-CN" altLang="en-US" sz="2400" b="1" dirty="0" smtClean="0">
                <a:latin typeface="楷体" panose="02010609060101010101" charset="-122"/>
                <a:ea typeface="楷体" panose="02010609060101010101" charset="-122"/>
              </a:rPr>
              <a:t>要点：优中选优、连续选优</a:t>
            </a:r>
            <a:endParaRPr lang="en-US" altLang="zh-CN" sz="2400" b="1" dirty="0" smtClean="0">
              <a:latin typeface="楷体" panose="02010609060101010101" charset="-122"/>
              <a:ea typeface="楷体" panose="02010609060101010101" charset="-122"/>
            </a:endParaRPr>
          </a:p>
          <a:p>
            <a:pPr>
              <a:lnSpc>
                <a:spcPct val="150000"/>
              </a:lnSpc>
            </a:pPr>
            <a:endParaRPr lang="zh-CN" altLang="en-US" sz="2400" b="1" dirty="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44" name="文本框 1"/>
          <p:cNvSpPr txBox="1"/>
          <p:nvPr/>
        </p:nvSpPr>
        <p:spPr>
          <a:xfrm>
            <a:off x="951865" y="476885"/>
            <a:ext cx="4879042" cy="645160"/>
          </a:xfrm>
          <a:prstGeom prst="rect">
            <a:avLst/>
          </a:prstGeom>
          <a:noFill/>
        </p:spPr>
        <p:txBody>
          <a:bodyPr wrap="square" rtlCol="0">
            <a:spAutoFit/>
          </a:bodyPr>
          <a:lstStyle/>
          <a:p>
            <a:r>
              <a:rPr lang="zh-CN" altLang="en-US" sz="3600" dirty="0" smtClean="0">
                <a:latin typeface="黑体" panose="02010609060101010101" charset="-122"/>
                <a:ea typeface="黑体" panose="02010609060101010101" charset="-122"/>
              </a:rPr>
              <a:t>二、选择的基本方法</a:t>
            </a:r>
            <a:endParaRPr lang="zh-CN" altLang="en-US" sz="3600" dirty="0">
              <a:latin typeface="黑体" panose="02010609060101010101" charset="-122"/>
              <a:ea typeface="黑体" panose="02010609060101010101" charset="-122"/>
            </a:endParaRPr>
          </a:p>
        </p:txBody>
      </p:sp>
      <p:sp>
        <p:nvSpPr>
          <p:cNvPr id="45" name="内容占位符 2"/>
          <p:cNvSpPr txBox="1"/>
          <p:nvPr/>
        </p:nvSpPr>
        <p:spPr>
          <a:xfrm>
            <a:off x="951592" y="1470154"/>
            <a:ext cx="8075930" cy="740410"/>
          </a:xfrm>
          <a:prstGeom prst="rect">
            <a:avLst/>
          </a:prstGeom>
        </p:spPr>
        <p:txBody>
          <a:bodyPr>
            <a:noAutofit/>
          </a:bodyPr>
          <a:lstStyle/>
          <a:p>
            <a:pPr fontAlgn="base">
              <a:lnSpc>
                <a:spcPct val="125000"/>
              </a:lnSpc>
              <a:spcAft>
                <a:spcPct val="0"/>
              </a:spcAft>
              <a:defRPr/>
            </a:pPr>
            <a:r>
              <a:rPr lang="en-US" altLang="zh-CN" sz="2800" kern="0"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kern="0"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单株选择法</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46" name="内容占位符 2"/>
          <p:cNvSpPr txBox="1"/>
          <p:nvPr/>
        </p:nvSpPr>
        <p:spPr>
          <a:xfrm>
            <a:off x="903859" y="2116495"/>
            <a:ext cx="8585374" cy="3584508"/>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单株选择法是将当选的优良个体分别脱粒、保存，下一年分别种成一行（或小区），根据后代株行的表现来鉴定上年当选单株的优劣，淘汰不良株行。单株选择法可分为一次单株选择法和多次单株选择法。</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    </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单株选择法适用于自花授粉植物及常异花授粉植物群体中自然变异和人工变异个体的选择。</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1"/>
          <p:cNvSpPr>
            <a:spLocks noChangeArrowheads="1"/>
          </p:cNvSpPr>
          <p:nvPr/>
        </p:nvSpPr>
        <p:spPr bwMode="auto">
          <a:xfrm>
            <a:off x="0" y="2152650"/>
            <a:ext cx="518091" cy="223138"/>
          </a:xfrm>
          <a:prstGeom prst="rect">
            <a:avLst/>
          </a:prstGeom>
          <a:noFill/>
          <a:ln w="9525">
            <a:noFill/>
            <a:miter lim="800000"/>
          </a:ln>
        </p:spPr>
        <p:txBody>
          <a:bodyPr wrap="none" anchor="ctr">
            <a:spAutoFit/>
          </a:bodyPr>
          <a:lstStyle/>
          <a:p>
            <a:pPr indent="266700" eaLnBrk="0" hangingPunct="0">
              <a:lnSpc>
                <a:spcPct val="85000"/>
              </a:lnSpc>
            </a:pPr>
            <a:r>
              <a:rPr lang="en-US" altLang="zh-CN" sz="1000" b="1">
                <a:solidFill>
                  <a:srgbClr val="FFFF00"/>
                </a:solidFill>
                <a:latin typeface="宋体" panose="02010600030101010101" pitchFamily="2" charset="-122"/>
                <a:cs typeface="Times New Roman" panose="02020603050405020304" pitchFamily="18" charset="0"/>
              </a:rPr>
              <a:t> </a:t>
            </a:r>
            <a:endParaRPr lang="en-US" altLang="zh-CN" sz="2000" b="1">
              <a:solidFill>
                <a:srgbClr val="FFFF00"/>
              </a:solidFill>
            </a:endParaRPr>
          </a:p>
        </p:txBody>
      </p:sp>
      <p:sp>
        <p:nvSpPr>
          <p:cNvPr id="7" name="标题 1"/>
          <p:cNvSpPr txBox="1"/>
          <p:nvPr/>
        </p:nvSpPr>
        <p:spPr>
          <a:xfrm>
            <a:off x="518160" y="238125"/>
            <a:ext cx="3265805" cy="763905"/>
          </a:xfrm>
          <a:prstGeom prst="rect">
            <a:avLst/>
          </a:prstGeom>
        </p:spPr>
        <p:txBody>
          <a:bodyPr>
            <a:normAutofit/>
          </a:bodyPr>
          <a:lstStyle/>
          <a:p>
            <a:pPr marL="0" marR="0" lvl="0" indent="0" algn="l" defTabSz="914400" rtl="0" eaLnBrk="0" fontAlgn="base" latinLnBrk="0" hangingPunct="0">
              <a:lnSpc>
                <a:spcPct val="150000"/>
              </a:lnSpc>
              <a:spcBef>
                <a:spcPct val="0"/>
              </a:spcBef>
              <a:spcAft>
                <a:spcPct val="0"/>
              </a:spcAft>
              <a:buClrTx/>
              <a:buSzTx/>
              <a:buFontTx/>
              <a:buNone/>
              <a:defRPr/>
            </a:pPr>
            <a:r>
              <a:rPr lang="en-US" altLang="zh-CN" sz="2800" b="1"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b="1"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单株选择法</a:t>
            </a:r>
            <a:endParaRPr kumimoji="0" lang="en-US" altLang="zh-CN" sz="2800" b="1" i="0" u="none" strike="noStrike" kern="0" cap="none" spc="0" normalizeH="0" baseline="0" noProof="0" dirty="0">
              <a:ln>
                <a:noFill/>
              </a:ln>
              <a:solidFill>
                <a:srgbClr val="002060"/>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pic>
        <p:nvPicPr>
          <p:cNvPr id="47" name="图片 33" descr="1-19"/>
          <p:cNvPicPr>
            <a:picLocks noChangeAspect="1" noChangeArrowheads="1"/>
          </p:cNvPicPr>
          <p:nvPr/>
        </p:nvPicPr>
        <p:blipFill>
          <a:blip r:embed="rId1" cstate="print"/>
          <a:srcRect b="5958"/>
          <a:stretch>
            <a:fillRect/>
          </a:stretch>
        </p:blipFill>
        <p:spPr>
          <a:xfrm>
            <a:off x="874395" y="1299210"/>
            <a:ext cx="6496050" cy="4857750"/>
          </a:xfrm>
          <a:prstGeom prst="rect">
            <a:avLst/>
          </a:prstGeom>
          <a:noFill/>
          <a:ln w="9525">
            <a:noFill/>
            <a:miter lim="800000"/>
            <a:headEnd/>
            <a:tailEnd/>
          </a:ln>
        </p:spPr>
      </p:pic>
      <p:grpSp>
        <p:nvGrpSpPr>
          <p:cNvPr id="2" name="组合 7"/>
          <p:cNvGrpSpPr/>
          <p:nvPr/>
        </p:nvGrpSpPr>
        <p:grpSpPr>
          <a:xfrm>
            <a:off x="7960360" y="3925571"/>
            <a:ext cx="3003973" cy="768985"/>
            <a:chOff x="9921" y="4000"/>
            <a:chExt cx="3548" cy="1211"/>
          </a:xfrm>
        </p:grpSpPr>
        <p:sp>
          <p:nvSpPr>
            <p:cNvPr id="3" name="椭圆 2"/>
            <p:cNvSpPr/>
            <p:nvPr/>
          </p:nvSpPr>
          <p:spPr>
            <a:xfrm>
              <a:off x="9921" y="4152"/>
              <a:ext cx="227" cy="227"/>
            </a:xfrm>
            <a:prstGeom prst="ellipse">
              <a:avLst/>
            </a:prstGeom>
            <a:solidFill>
              <a:srgbClr val="000000"/>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椭圆 3"/>
            <p:cNvSpPr/>
            <p:nvPr/>
          </p:nvSpPr>
          <p:spPr>
            <a:xfrm>
              <a:off x="9921" y="4833"/>
              <a:ext cx="227" cy="227"/>
            </a:xfrm>
            <a:prstGeom prst="ellipse">
              <a:avLst/>
            </a:prstGeom>
            <a:noFill/>
            <a:ln w="9525" cap="flat" cmpd="sng" algn="ctr">
              <a:solidFill>
                <a:srgbClr val="000000"/>
              </a:solidFill>
              <a:prstDash val="solid"/>
              <a:round/>
              <a:headEnd type="none" w="med" len="med"/>
              <a:tailEnd type="none" w="med" len="med"/>
            </a:ln>
            <a:effectLst>
              <a:outerShdw dist="17961" dir="2700000" algn="ctr" rotWithShape="0">
                <a:schemeClr val="tx1">
                  <a:gamma/>
                  <a:shade val="60000"/>
                  <a:invGamma/>
                </a:schemeClr>
              </a:outerShdw>
            </a:effectLst>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文本框 4"/>
            <p:cNvSpPr txBox="1"/>
            <p:nvPr/>
          </p:nvSpPr>
          <p:spPr>
            <a:xfrm>
              <a:off x="10327" y="4000"/>
              <a:ext cx="3094" cy="531"/>
            </a:xfrm>
            <a:prstGeom prst="rect">
              <a:avLst/>
            </a:prstGeom>
            <a:noFill/>
          </p:spPr>
          <p:txBody>
            <a:bodyPr wrap="square" rtlCol="0">
              <a:spAutoFit/>
            </a:bodyPr>
            <a:lstStyle/>
            <a:p>
              <a:r>
                <a:rPr lang="zh-CN" altLang="en-US" sz="1600">
                  <a:solidFill>
                    <a:srgbClr val="000000"/>
                  </a:solidFill>
                </a:rPr>
                <a:t>表示优良单株</a:t>
              </a:r>
              <a:endParaRPr lang="zh-CN" altLang="en-US" sz="1600">
                <a:solidFill>
                  <a:srgbClr val="000000"/>
                </a:solidFill>
              </a:endParaRPr>
            </a:p>
          </p:txBody>
        </p:sp>
        <p:sp>
          <p:nvSpPr>
            <p:cNvPr id="6" name="文本框 5"/>
            <p:cNvSpPr txBox="1"/>
            <p:nvPr/>
          </p:nvSpPr>
          <p:spPr>
            <a:xfrm>
              <a:off x="10375" y="4681"/>
              <a:ext cx="3094" cy="531"/>
            </a:xfrm>
            <a:prstGeom prst="rect">
              <a:avLst/>
            </a:prstGeom>
            <a:noFill/>
          </p:spPr>
          <p:txBody>
            <a:bodyPr wrap="square" rtlCol="0">
              <a:spAutoFit/>
            </a:bodyPr>
            <a:lstStyle/>
            <a:p>
              <a:r>
                <a:rPr lang="zh-CN" altLang="en-US" sz="1600">
                  <a:solidFill>
                    <a:srgbClr val="000000"/>
                  </a:solidFill>
                </a:rPr>
                <a:t>表示不良单株</a:t>
              </a:r>
              <a:endParaRPr lang="zh-CN" altLang="en-US" sz="1600">
                <a:solidFill>
                  <a:srgbClr val="000000"/>
                </a:solidFill>
              </a:endParaRPr>
            </a:p>
          </p:txBody>
        </p:sp>
      </p:grpSp>
      <p:sp>
        <p:nvSpPr>
          <p:cNvPr id="9" name="文本框 8"/>
          <p:cNvSpPr txBox="1"/>
          <p:nvPr/>
        </p:nvSpPr>
        <p:spPr>
          <a:xfrm>
            <a:off x="3213524" y="6285865"/>
            <a:ext cx="3375660" cy="398780"/>
          </a:xfrm>
          <a:prstGeom prst="rect">
            <a:avLst/>
          </a:prstGeom>
          <a:noFill/>
        </p:spPr>
        <p:txBody>
          <a:bodyPr wrap="square" rtlCol="0">
            <a:spAutoFit/>
          </a:bodyPr>
          <a:lstStyle/>
          <a:p>
            <a:r>
              <a:rPr lang="en-US" altLang="zh-CN" sz="1050" b="1">
                <a:solidFill>
                  <a:srgbClr val="000000"/>
                </a:solidFill>
                <a:latin typeface="Times New Roman" panose="02020603050405020304" pitchFamily="18" charset="0"/>
                <a:ea typeface="宋体" panose="02010600030101010101" pitchFamily="2" charset="-122"/>
              </a:rPr>
              <a:t>  </a:t>
            </a:r>
            <a:r>
              <a:rPr lang="zh-CN" sz="1050" b="1">
                <a:solidFill>
                  <a:srgbClr val="000000"/>
                </a:solidFill>
                <a:latin typeface="Times New Roman" panose="02020603050405020304" pitchFamily="18" charset="0"/>
                <a:ea typeface="宋体" panose="02010600030101010101" pitchFamily="2" charset="-122"/>
              </a:rPr>
              <a:t> </a:t>
            </a:r>
            <a:r>
              <a:rPr lang="zh-CN" sz="2000" b="1">
                <a:solidFill>
                  <a:srgbClr val="000000"/>
                </a:solidFill>
                <a:latin typeface="Times New Roman" panose="02020603050405020304" pitchFamily="18" charset="0"/>
                <a:ea typeface="宋体" panose="02010600030101010101" pitchFamily="2" charset="-122"/>
              </a:rPr>
              <a:t>一次单株选择法</a:t>
            </a:r>
            <a:endParaRPr lang="zh-CN" sz="2000" b="1">
              <a:solidFill>
                <a:srgbClr val="000000"/>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1"/>
          <p:cNvSpPr>
            <a:spLocks noChangeArrowheads="1"/>
          </p:cNvSpPr>
          <p:nvPr/>
        </p:nvSpPr>
        <p:spPr bwMode="auto">
          <a:xfrm>
            <a:off x="0" y="2152650"/>
            <a:ext cx="518091" cy="223138"/>
          </a:xfrm>
          <a:prstGeom prst="rect">
            <a:avLst/>
          </a:prstGeom>
          <a:noFill/>
          <a:ln w="9525">
            <a:noFill/>
            <a:miter lim="800000"/>
          </a:ln>
        </p:spPr>
        <p:txBody>
          <a:bodyPr wrap="none" anchor="ctr">
            <a:spAutoFit/>
          </a:bodyPr>
          <a:lstStyle/>
          <a:p>
            <a:pPr indent="266700" eaLnBrk="0" hangingPunct="0">
              <a:lnSpc>
                <a:spcPct val="85000"/>
              </a:lnSpc>
            </a:pPr>
            <a:r>
              <a:rPr lang="en-US" altLang="zh-CN" sz="1000" b="1">
                <a:solidFill>
                  <a:srgbClr val="FFFF00"/>
                </a:solidFill>
                <a:latin typeface="宋体" panose="02010600030101010101" pitchFamily="2" charset="-122"/>
                <a:cs typeface="Times New Roman" panose="02020603050405020304" pitchFamily="18" charset="0"/>
              </a:rPr>
              <a:t> </a:t>
            </a:r>
            <a:endParaRPr lang="en-US" altLang="zh-CN" sz="2000" b="1">
              <a:solidFill>
                <a:srgbClr val="FFFF00"/>
              </a:solidFill>
            </a:endParaRPr>
          </a:p>
        </p:txBody>
      </p:sp>
      <p:grpSp>
        <p:nvGrpSpPr>
          <p:cNvPr id="2" name="组合 7"/>
          <p:cNvGrpSpPr/>
          <p:nvPr/>
        </p:nvGrpSpPr>
        <p:grpSpPr>
          <a:xfrm>
            <a:off x="5821045" y="3174366"/>
            <a:ext cx="3003973" cy="768985"/>
            <a:chOff x="9921" y="4000"/>
            <a:chExt cx="3548" cy="1211"/>
          </a:xfrm>
        </p:grpSpPr>
        <p:sp>
          <p:nvSpPr>
            <p:cNvPr id="3" name="椭圆 2"/>
            <p:cNvSpPr/>
            <p:nvPr/>
          </p:nvSpPr>
          <p:spPr>
            <a:xfrm>
              <a:off x="9921" y="4152"/>
              <a:ext cx="227" cy="227"/>
            </a:xfrm>
            <a:prstGeom prst="ellipse">
              <a:avLst/>
            </a:prstGeom>
            <a:solidFill>
              <a:srgbClr val="000000"/>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椭圆 3"/>
            <p:cNvSpPr/>
            <p:nvPr/>
          </p:nvSpPr>
          <p:spPr>
            <a:xfrm>
              <a:off x="9921" y="4833"/>
              <a:ext cx="227" cy="227"/>
            </a:xfrm>
            <a:prstGeom prst="ellipse">
              <a:avLst/>
            </a:prstGeom>
            <a:noFill/>
            <a:ln w="9525" cap="flat" cmpd="sng" algn="ctr">
              <a:solidFill>
                <a:srgbClr val="000000"/>
              </a:solidFill>
              <a:prstDash val="solid"/>
              <a:round/>
              <a:headEnd type="none" w="med" len="med"/>
              <a:tailEnd type="none" w="med" len="med"/>
            </a:ln>
            <a:effectLst>
              <a:outerShdw dist="17961" dir="2700000" algn="ctr" rotWithShape="0">
                <a:schemeClr val="tx1">
                  <a:gamma/>
                  <a:shade val="60000"/>
                  <a:invGamma/>
                </a:schemeClr>
              </a:outerShdw>
            </a:effectLst>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文本框 4"/>
            <p:cNvSpPr txBox="1"/>
            <p:nvPr/>
          </p:nvSpPr>
          <p:spPr>
            <a:xfrm>
              <a:off x="10327" y="4000"/>
              <a:ext cx="3094" cy="531"/>
            </a:xfrm>
            <a:prstGeom prst="rect">
              <a:avLst/>
            </a:prstGeom>
            <a:noFill/>
          </p:spPr>
          <p:txBody>
            <a:bodyPr wrap="square" rtlCol="0">
              <a:spAutoFit/>
            </a:bodyPr>
            <a:lstStyle/>
            <a:p>
              <a:r>
                <a:rPr lang="zh-CN" altLang="en-US" sz="1600">
                  <a:solidFill>
                    <a:srgbClr val="000000"/>
                  </a:solidFill>
                </a:rPr>
                <a:t>表示优良单株</a:t>
              </a:r>
              <a:endParaRPr lang="zh-CN" altLang="en-US" sz="1600">
                <a:solidFill>
                  <a:srgbClr val="000000"/>
                </a:solidFill>
              </a:endParaRPr>
            </a:p>
          </p:txBody>
        </p:sp>
        <p:sp>
          <p:nvSpPr>
            <p:cNvPr id="6" name="文本框 5"/>
            <p:cNvSpPr txBox="1"/>
            <p:nvPr/>
          </p:nvSpPr>
          <p:spPr>
            <a:xfrm>
              <a:off x="10375" y="4681"/>
              <a:ext cx="3094" cy="531"/>
            </a:xfrm>
            <a:prstGeom prst="rect">
              <a:avLst/>
            </a:prstGeom>
            <a:noFill/>
          </p:spPr>
          <p:txBody>
            <a:bodyPr wrap="square" rtlCol="0">
              <a:spAutoFit/>
            </a:bodyPr>
            <a:lstStyle/>
            <a:p>
              <a:r>
                <a:rPr lang="zh-CN" altLang="en-US" sz="1600">
                  <a:solidFill>
                    <a:srgbClr val="000000"/>
                  </a:solidFill>
                </a:rPr>
                <a:t>表示不良单株</a:t>
              </a:r>
              <a:endParaRPr lang="zh-CN" altLang="en-US" sz="1600">
                <a:solidFill>
                  <a:srgbClr val="000000"/>
                </a:solidFill>
              </a:endParaRPr>
            </a:p>
          </p:txBody>
        </p:sp>
      </p:grpSp>
      <p:sp>
        <p:nvSpPr>
          <p:cNvPr id="9" name="文本框 8"/>
          <p:cNvSpPr txBox="1"/>
          <p:nvPr/>
        </p:nvSpPr>
        <p:spPr>
          <a:xfrm>
            <a:off x="2297430" y="6096635"/>
            <a:ext cx="2169795" cy="398780"/>
          </a:xfrm>
          <a:prstGeom prst="rect">
            <a:avLst/>
          </a:prstGeom>
          <a:noFill/>
        </p:spPr>
        <p:txBody>
          <a:bodyPr wrap="square" rtlCol="0">
            <a:spAutoFit/>
          </a:bodyPr>
          <a:lstStyle/>
          <a:p>
            <a:r>
              <a:rPr lang="en-US" altLang="zh-CN" sz="1050" b="1">
                <a:solidFill>
                  <a:srgbClr val="000000"/>
                </a:solidFill>
                <a:latin typeface="Times New Roman" panose="02020603050405020304" pitchFamily="18" charset="0"/>
                <a:ea typeface="宋体" panose="02010600030101010101" pitchFamily="2" charset="-122"/>
              </a:rPr>
              <a:t> </a:t>
            </a:r>
            <a:r>
              <a:rPr lang="en-US" altLang="zh-CN" sz="2000" b="1">
                <a:solidFill>
                  <a:srgbClr val="000000"/>
                </a:solidFill>
                <a:latin typeface="Times New Roman" panose="02020603050405020304" pitchFamily="18" charset="0"/>
                <a:ea typeface="宋体" panose="02010600030101010101" pitchFamily="2" charset="-122"/>
              </a:rPr>
              <a:t> </a:t>
            </a:r>
            <a:r>
              <a:rPr lang="zh-CN" sz="2000" b="1">
                <a:solidFill>
                  <a:srgbClr val="000000"/>
                </a:solidFill>
                <a:latin typeface="Times New Roman" panose="02020603050405020304" pitchFamily="18" charset="0"/>
                <a:ea typeface="宋体" panose="02010600030101010101" pitchFamily="2" charset="-122"/>
              </a:rPr>
              <a:t>多次单株选择法</a:t>
            </a:r>
            <a:endParaRPr lang="zh-CN" sz="2000" b="1">
              <a:solidFill>
                <a:srgbClr val="000000"/>
              </a:solidFill>
              <a:latin typeface="Times New Roman" panose="02020603050405020304" pitchFamily="18" charset="0"/>
              <a:ea typeface="宋体" panose="02010600030101010101" pitchFamily="2" charset="-122"/>
            </a:endParaRPr>
          </a:p>
        </p:txBody>
      </p:sp>
      <p:pic>
        <p:nvPicPr>
          <p:cNvPr id="48" name="图片 34" descr="1-20"/>
          <p:cNvPicPr>
            <a:picLocks noChangeAspect="1" noChangeArrowheads="1"/>
          </p:cNvPicPr>
          <p:nvPr/>
        </p:nvPicPr>
        <p:blipFill>
          <a:blip r:embed="rId1" cstate="print"/>
          <a:srcRect b="3411"/>
          <a:stretch>
            <a:fillRect/>
          </a:stretch>
        </p:blipFill>
        <p:spPr>
          <a:xfrm>
            <a:off x="684530" y="1146175"/>
            <a:ext cx="4918075" cy="4806315"/>
          </a:xfrm>
          <a:prstGeom prst="rect">
            <a:avLst/>
          </a:prstGeom>
          <a:noFill/>
          <a:ln w="9525">
            <a:noFill/>
            <a:miter lim="800000"/>
            <a:headEnd/>
            <a:tailEnd/>
          </a:ln>
        </p:spPr>
      </p:pic>
      <p:sp>
        <p:nvSpPr>
          <p:cNvPr id="7" name="标题 1"/>
          <p:cNvSpPr txBox="1"/>
          <p:nvPr/>
        </p:nvSpPr>
        <p:spPr>
          <a:xfrm>
            <a:off x="518160" y="238125"/>
            <a:ext cx="3265805" cy="763905"/>
          </a:xfrm>
          <a:prstGeom prst="rect">
            <a:avLst/>
          </a:prstGeom>
        </p:spPr>
        <p:txBody>
          <a:bodyPr>
            <a:normAutofit/>
          </a:bodyPr>
          <a:p>
            <a:pPr marL="0" marR="0" lvl="0" indent="0" algn="l" defTabSz="914400" rtl="0" eaLnBrk="0" fontAlgn="base" latinLnBrk="0" hangingPunct="0">
              <a:lnSpc>
                <a:spcPct val="150000"/>
              </a:lnSpc>
              <a:spcBef>
                <a:spcPct val="0"/>
              </a:spcBef>
              <a:spcAft>
                <a:spcPct val="0"/>
              </a:spcAft>
              <a:buClrTx/>
              <a:buSzTx/>
              <a:buFontTx/>
              <a:buNone/>
              <a:defRPr/>
            </a:pPr>
            <a:r>
              <a:rPr lang="en-US" altLang="zh-CN" sz="2800" b="1"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b="1"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单株选择法</a:t>
            </a:r>
            <a:endParaRPr kumimoji="0" lang="en-US" altLang="zh-CN" sz="2800" b="1" i="0" u="none" strike="noStrike" kern="0" cap="none" spc="0" normalizeH="0" baseline="0" noProof="0" dirty="0">
              <a:ln>
                <a:noFill/>
              </a:ln>
              <a:solidFill>
                <a:srgbClr val="002060"/>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37" name="内容占位符 2"/>
          <p:cNvSpPr txBox="1"/>
          <p:nvPr/>
        </p:nvSpPr>
        <p:spPr>
          <a:xfrm>
            <a:off x="915035" y="502285"/>
            <a:ext cx="2623185" cy="740410"/>
          </a:xfrm>
          <a:prstGeom prst="rect">
            <a:avLst/>
          </a:prstGeom>
        </p:spPr>
        <p:txBody>
          <a:bodyPr>
            <a:noAutofit/>
          </a:bodyPr>
          <a:lstStyle/>
          <a:p>
            <a:pPr fontAlgn="base">
              <a:lnSpc>
                <a:spcPct val="125000"/>
              </a:lnSpc>
              <a:spcAft>
                <a:spcPct val="0"/>
              </a:spcAft>
              <a:defRPr/>
            </a:pPr>
            <a:r>
              <a:rPr lang="zh-CN" altLang="en-US" sz="2800" kern="0" dirty="0">
                <a:latin typeface="宋体" panose="02010600030101010101" pitchFamily="2" charset="-122"/>
                <a:ea typeface="宋体" panose="02010600030101010101" pitchFamily="2" charset="-122"/>
                <a:cs typeface="宋体" panose="02010600030101010101" pitchFamily="2" charset="-122"/>
                <a:sym typeface="+mn-ea"/>
              </a:rPr>
              <a:t>2.混合选择法</a:t>
            </a:r>
            <a:r>
              <a:rPr lang="en-US" altLang="zh-CN" sz="2800" b="1" kern="0" dirty="0">
                <a:solidFill>
                  <a:srgbClr val="FF0000"/>
                </a:solidFill>
                <a:latin typeface="楷体" panose="02010609060101010101" charset="-122"/>
                <a:ea typeface="楷体" panose="02010609060101010101" charset="-122"/>
                <a:sym typeface="+mn-ea"/>
              </a:rPr>
              <a:t> </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38" name="内容占位符 2"/>
          <p:cNvSpPr txBox="1"/>
          <p:nvPr/>
        </p:nvSpPr>
        <p:spPr>
          <a:xfrm>
            <a:off x="701675" y="1322705"/>
            <a:ext cx="9769475" cy="4201160"/>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lang="en-US"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 </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混合选择法是从供选群体中，选择性状优良、相似的个体（单株、单穗、或单铃），混合脱粒，下年播种成小区，与原品种进行比较、鉴定。混合选择法可分为一次混合选择法和多次混合选择法。</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    </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混合选择法比较适用于对异花授粉植物进行改良和提纯，因混合选择获得的群体是由经过选择的优良植株组成的，其性状和纯度比原始品种有所提高，同时由于群体内植株间存在一定的遗传性差异，能保持较高的生活力，可避免近亲繁殖引起的生活力衰退。</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b="1" kern="0" dirty="0">
                <a:solidFill>
                  <a:srgbClr val="000000"/>
                </a:solidFill>
                <a:latin typeface="楷体" panose="02010609060101010101" charset="-122"/>
                <a:ea typeface="楷体" panose="02010609060101010101" charset="-122"/>
              </a:rPr>
              <a:t>   </a:t>
            </a:r>
            <a:endParaRPr b="1" kern="0" dirty="0">
              <a:solidFill>
                <a:srgbClr val="000000"/>
              </a:solidFill>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1"/>
          <p:cNvSpPr>
            <a:spLocks noChangeArrowheads="1"/>
          </p:cNvSpPr>
          <p:nvPr/>
        </p:nvSpPr>
        <p:spPr bwMode="auto">
          <a:xfrm>
            <a:off x="0" y="2152650"/>
            <a:ext cx="518091" cy="223138"/>
          </a:xfrm>
          <a:prstGeom prst="rect">
            <a:avLst/>
          </a:prstGeom>
          <a:noFill/>
          <a:ln w="9525">
            <a:noFill/>
            <a:miter lim="800000"/>
          </a:ln>
        </p:spPr>
        <p:txBody>
          <a:bodyPr wrap="none" anchor="ctr">
            <a:spAutoFit/>
          </a:bodyPr>
          <a:lstStyle/>
          <a:p>
            <a:pPr indent="266700" eaLnBrk="0" hangingPunct="0">
              <a:lnSpc>
                <a:spcPct val="85000"/>
              </a:lnSpc>
            </a:pPr>
            <a:r>
              <a:rPr lang="en-US" altLang="zh-CN" sz="1000" b="1">
                <a:solidFill>
                  <a:srgbClr val="FFFF00"/>
                </a:solidFill>
                <a:latin typeface="宋体" panose="02010600030101010101" pitchFamily="2" charset="-122"/>
                <a:cs typeface="Times New Roman" panose="02020603050405020304" pitchFamily="18" charset="0"/>
              </a:rPr>
              <a:t> </a:t>
            </a:r>
            <a:endParaRPr lang="en-US" altLang="zh-CN" sz="2000" b="1">
              <a:solidFill>
                <a:srgbClr val="FFFF00"/>
              </a:solidFill>
            </a:endParaRPr>
          </a:p>
        </p:txBody>
      </p:sp>
      <p:pic>
        <p:nvPicPr>
          <p:cNvPr id="20486" name="Picture 4" descr="后">
            <a:hlinkClick r:id="" action="ppaction://hlinkshowjump?jump=nextslide" highlightClick="1"/>
          </p:cNvPr>
          <p:cNvPicPr>
            <a:picLocks noChangeAspect="1" noChangeArrowheads="1"/>
          </p:cNvPicPr>
          <p:nvPr/>
        </p:nvPicPr>
        <p:blipFill>
          <a:blip r:embed="rId1" cstate="print"/>
          <a:srcRect/>
          <a:stretch>
            <a:fillRect/>
          </a:stretch>
        </p:blipFill>
        <p:spPr bwMode="auto">
          <a:xfrm>
            <a:off x="11220451" y="6402389"/>
            <a:ext cx="666749" cy="382587"/>
          </a:xfrm>
          <a:prstGeom prst="rect">
            <a:avLst/>
          </a:prstGeom>
          <a:noFill/>
        </p:spPr>
      </p:pic>
      <p:pic>
        <p:nvPicPr>
          <p:cNvPr id="20487" name="Picture 5" descr="前">
            <a:hlinkClick r:id="" action="ppaction://hlinkshowjump?jump=previousslide" highlightClick="1"/>
          </p:cNvPr>
          <p:cNvPicPr>
            <a:picLocks noChangeAspect="1" noChangeArrowheads="1"/>
          </p:cNvPicPr>
          <p:nvPr/>
        </p:nvPicPr>
        <p:blipFill>
          <a:blip r:embed="rId2" cstate="print"/>
          <a:srcRect/>
          <a:stretch>
            <a:fillRect/>
          </a:stretch>
        </p:blipFill>
        <p:spPr bwMode="auto">
          <a:xfrm>
            <a:off x="9719734" y="6402389"/>
            <a:ext cx="666751" cy="382587"/>
          </a:xfrm>
          <a:prstGeom prst="rect">
            <a:avLst/>
          </a:prstGeom>
          <a:noFill/>
        </p:spPr>
      </p:pic>
      <p:pic>
        <p:nvPicPr>
          <p:cNvPr id="20489" name="Picture 9" descr="刷新">
            <a:hlinkClick r:id="" action="ppaction://noaction"/>
          </p:cNvPr>
          <p:cNvPicPr>
            <a:picLocks noChangeAspect="1" noChangeArrowheads="1"/>
          </p:cNvPicPr>
          <p:nvPr/>
        </p:nvPicPr>
        <p:blipFill>
          <a:blip r:embed="rId3" cstate="print"/>
          <a:srcRect/>
          <a:stretch>
            <a:fillRect/>
          </a:stretch>
        </p:blipFill>
        <p:spPr bwMode="auto">
          <a:xfrm>
            <a:off x="10464801" y="6400800"/>
            <a:ext cx="666751" cy="382588"/>
          </a:xfrm>
          <a:prstGeom prst="rect">
            <a:avLst/>
          </a:prstGeom>
          <a:noFill/>
        </p:spPr>
      </p:pic>
      <p:sp>
        <p:nvSpPr>
          <p:cNvPr id="4" name="内容占位符 2"/>
          <p:cNvSpPr txBox="1"/>
          <p:nvPr/>
        </p:nvSpPr>
        <p:spPr>
          <a:xfrm>
            <a:off x="518160" y="509270"/>
            <a:ext cx="2904490" cy="740410"/>
          </a:xfrm>
          <a:prstGeom prst="rect">
            <a:avLst/>
          </a:prstGeom>
        </p:spPr>
        <p:txBody>
          <a:bodyPr>
            <a:noAutofit/>
          </a:bodyPr>
          <a:lstStyle/>
          <a:p>
            <a:pPr algn="l" fontAlgn="base">
              <a:lnSpc>
                <a:spcPct val="125000"/>
              </a:lnSpc>
              <a:spcAft>
                <a:spcPct val="0"/>
              </a:spcAft>
              <a:defRPr/>
            </a:pPr>
            <a:r>
              <a:rPr lang="zh-CN" altLang="en-US" sz="2800" kern="0" dirty="0">
                <a:latin typeface="宋体" panose="02010600030101010101" pitchFamily="2" charset="-122"/>
                <a:ea typeface="宋体" panose="02010600030101010101" pitchFamily="2" charset="-122"/>
                <a:cs typeface="宋体" panose="02010600030101010101" pitchFamily="2" charset="-122"/>
                <a:sym typeface="+mn-ea"/>
              </a:rPr>
              <a:t>2.混合选择法</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pic>
        <p:nvPicPr>
          <p:cNvPr id="49" name="图片 35" descr="1-21"/>
          <p:cNvPicPr>
            <a:picLocks noChangeAspect="1" noChangeArrowheads="1"/>
          </p:cNvPicPr>
          <p:nvPr/>
        </p:nvPicPr>
        <p:blipFill>
          <a:blip r:embed="rId4" cstate="print"/>
          <a:srcRect b="19052"/>
          <a:stretch>
            <a:fillRect/>
          </a:stretch>
        </p:blipFill>
        <p:spPr>
          <a:xfrm>
            <a:off x="270510" y="1587500"/>
            <a:ext cx="5500370" cy="2167890"/>
          </a:xfrm>
          <a:prstGeom prst="rect">
            <a:avLst/>
          </a:prstGeom>
          <a:noFill/>
          <a:ln w="9525">
            <a:noFill/>
            <a:miter lim="800000"/>
            <a:headEnd/>
            <a:tailEnd/>
          </a:ln>
        </p:spPr>
      </p:pic>
      <p:sp>
        <p:nvSpPr>
          <p:cNvPr id="9" name="文本框 8"/>
          <p:cNvSpPr txBox="1"/>
          <p:nvPr/>
        </p:nvSpPr>
        <p:spPr>
          <a:xfrm>
            <a:off x="1425575" y="3906520"/>
            <a:ext cx="2843107" cy="398780"/>
          </a:xfrm>
          <a:prstGeom prst="rect">
            <a:avLst/>
          </a:prstGeom>
          <a:noFill/>
        </p:spPr>
        <p:txBody>
          <a:bodyPr wrap="square" rtlCol="0">
            <a:spAutoFit/>
          </a:bodyPr>
          <a:lstStyle/>
          <a:p>
            <a:r>
              <a:rPr lang="en-US" altLang="zh-CN" sz="1050" b="1">
                <a:solidFill>
                  <a:srgbClr val="000000"/>
                </a:solidFill>
                <a:latin typeface="Times New Roman" panose="02020603050405020304" pitchFamily="18" charset="0"/>
                <a:ea typeface="宋体" panose="02010600030101010101" pitchFamily="2" charset="-122"/>
              </a:rPr>
              <a:t> </a:t>
            </a:r>
            <a:r>
              <a:rPr lang="zh-CN" altLang="en-US" sz="2000" b="1">
                <a:solidFill>
                  <a:srgbClr val="000000"/>
                </a:solidFill>
                <a:latin typeface="Times New Roman" panose="02020603050405020304" pitchFamily="18" charset="0"/>
                <a:ea typeface="宋体" panose="02010600030101010101" pitchFamily="2" charset="-122"/>
              </a:rPr>
              <a:t>一次混合</a:t>
            </a:r>
            <a:r>
              <a:rPr lang="zh-CN" sz="2000" b="1">
                <a:solidFill>
                  <a:srgbClr val="000000"/>
                </a:solidFill>
                <a:latin typeface="Times New Roman" panose="02020603050405020304" pitchFamily="18" charset="0"/>
                <a:ea typeface="宋体" panose="02010600030101010101" pitchFamily="2" charset="-122"/>
              </a:rPr>
              <a:t>选择法</a:t>
            </a:r>
            <a:endParaRPr lang="zh-CN" sz="2000" b="1">
              <a:solidFill>
                <a:srgbClr val="000000"/>
              </a:solidFill>
              <a:latin typeface="Times New Roman" panose="02020603050405020304" pitchFamily="18" charset="0"/>
              <a:ea typeface="宋体" panose="02010600030101010101" pitchFamily="2" charset="-122"/>
            </a:endParaRPr>
          </a:p>
        </p:txBody>
      </p:sp>
      <p:pic>
        <p:nvPicPr>
          <p:cNvPr id="2" name="图片 36" descr="1-22"/>
          <p:cNvPicPr>
            <a:picLocks noChangeAspect="1" noChangeArrowheads="1"/>
          </p:cNvPicPr>
          <p:nvPr/>
        </p:nvPicPr>
        <p:blipFill>
          <a:blip r:embed="rId5" cstate="print"/>
          <a:srcRect b="10206"/>
          <a:stretch>
            <a:fillRect/>
          </a:stretch>
        </p:blipFill>
        <p:spPr>
          <a:xfrm>
            <a:off x="5344795" y="1527810"/>
            <a:ext cx="4504690" cy="3192780"/>
          </a:xfrm>
          <a:prstGeom prst="rect">
            <a:avLst/>
          </a:prstGeom>
          <a:noFill/>
          <a:ln w="9525">
            <a:noFill/>
            <a:miter lim="800000"/>
            <a:headEnd/>
            <a:tailEnd/>
          </a:ln>
        </p:spPr>
      </p:pic>
      <p:sp>
        <p:nvSpPr>
          <p:cNvPr id="3" name="文本框 2"/>
          <p:cNvSpPr txBox="1"/>
          <p:nvPr/>
        </p:nvSpPr>
        <p:spPr>
          <a:xfrm>
            <a:off x="6617335" y="4793615"/>
            <a:ext cx="2142490" cy="398780"/>
          </a:xfrm>
          <a:prstGeom prst="rect">
            <a:avLst/>
          </a:prstGeom>
          <a:noFill/>
        </p:spPr>
        <p:txBody>
          <a:bodyPr wrap="square" rtlCol="0">
            <a:spAutoFit/>
          </a:bodyPr>
          <a:lstStyle/>
          <a:p>
            <a:r>
              <a:rPr lang="en-US" altLang="zh-CN" sz="2000" b="1">
                <a:solidFill>
                  <a:srgbClr val="000000"/>
                </a:solidFill>
                <a:latin typeface="Times New Roman" panose="02020603050405020304" pitchFamily="18" charset="0"/>
                <a:ea typeface="宋体" panose="02010600030101010101" pitchFamily="2" charset="-122"/>
              </a:rPr>
              <a:t> </a:t>
            </a:r>
            <a:r>
              <a:rPr lang="zh-CN" altLang="en-US" sz="2000" b="1">
                <a:solidFill>
                  <a:srgbClr val="000000"/>
                </a:solidFill>
                <a:latin typeface="Times New Roman" panose="02020603050405020304" pitchFamily="18" charset="0"/>
                <a:ea typeface="宋体" panose="02010600030101010101" pitchFamily="2" charset="-122"/>
              </a:rPr>
              <a:t>多次混合</a:t>
            </a:r>
            <a:r>
              <a:rPr lang="zh-CN" sz="2000" b="1">
                <a:solidFill>
                  <a:srgbClr val="000000"/>
                </a:solidFill>
                <a:latin typeface="Times New Roman" panose="02020603050405020304" pitchFamily="18" charset="0"/>
                <a:ea typeface="宋体" panose="02010600030101010101" pitchFamily="2" charset="-122"/>
              </a:rPr>
              <a:t>选择法</a:t>
            </a:r>
            <a:endParaRPr lang="zh-CN" sz="2000" b="1">
              <a:solidFill>
                <a:srgbClr val="000000"/>
              </a:solidFill>
              <a:latin typeface="Times New Roman" panose="02020603050405020304" pitchFamily="18" charset="0"/>
              <a:ea typeface="宋体" panose="02010600030101010101" pitchFamily="2" charset="-122"/>
            </a:endParaRPr>
          </a:p>
        </p:txBody>
      </p:sp>
      <p:grpSp>
        <p:nvGrpSpPr>
          <p:cNvPr id="5" name="组合 7"/>
          <p:cNvGrpSpPr/>
          <p:nvPr/>
        </p:nvGrpSpPr>
        <p:grpSpPr>
          <a:xfrm>
            <a:off x="1350433" y="4552950"/>
            <a:ext cx="2286611" cy="769620"/>
            <a:chOff x="9921" y="4000"/>
            <a:chExt cx="2840" cy="1212"/>
          </a:xfrm>
        </p:grpSpPr>
        <p:sp>
          <p:nvSpPr>
            <p:cNvPr id="6" name="椭圆 5"/>
            <p:cNvSpPr/>
            <p:nvPr/>
          </p:nvSpPr>
          <p:spPr>
            <a:xfrm>
              <a:off x="9921" y="4152"/>
              <a:ext cx="227" cy="227"/>
            </a:xfrm>
            <a:prstGeom prst="ellipse">
              <a:avLst/>
            </a:prstGeom>
            <a:solidFill>
              <a:srgbClr val="000000"/>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 name="椭圆 9"/>
            <p:cNvSpPr/>
            <p:nvPr/>
          </p:nvSpPr>
          <p:spPr>
            <a:xfrm>
              <a:off x="9921" y="4833"/>
              <a:ext cx="227" cy="227"/>
            </a:xfrm>
            <a:prstGeom prst="ellipse">
              <a:avLst/>
            </a:prstGeom>
            <a:noFill/>
            <a:ln w="9525" cap="flat" cmpd="sng" algn="ctr">
              <a:solidFill>
                <a:srgbClr val="000000"/>
              </a:solidFill>
              <a:prstDash val="solid"/>
              <a:round/>
              <a:headEnd type="none" w="med" len="med"/>
              <a:tailEnd type="none" w="med" len="med"/>
            </a:ln>
            <a:effectLst>
              <a:outerShdw dist="17961" dir="2700000" algn="ctr" rotWithShape="0">
                <a:schemeClr val="tx1">
                  <a:gamma/>
                  <a:shade val="60000"/>
                  <a:invGamma/>
                </a:schemeClr>
              </a:outerShdw>
            </a:effectLst>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文本框 10"/>
            <p:cNvSpPr txBox="1"/>
            <p:nvPr/>
          </p:nvSpPr>
          <p:spPr>
            <a:xfrm>
              <a:off x="10327" y="4000"/>
              <a:ext cx="2434" cy="531"/>
            </a:xfrm>
            <a:prstGeom prst="rect">
              <a:avLst/>
            </a:prstGeom>
            <a:noFill/>
          </p:spPr>
          <p:txBody>
            <a:bodyPr wrap="square" rtlCol="0">
              <a:spAutoFit/>
            </a:bodyPr>
            <a:lstStyle/>
            <a:p>
              <a:r>
                <a:rPr lang="zh-CN" altLang="en-US" sz="1600">
                  <a:solidFill>
                    <a:srgbClr val="000000"/>
                  </a:solidFill>
                </a:rPr>
                <a:t>表示优良单株</a:t>
              </a:r>
              <a:endParaRPr lang="zh-CN" altLang="en-US" sz="1600">
                <a:solidFill>
                  <a:srgbClr val="000000"/>
                </a:solidFill>
              </a:endParaRPr>
            </a:p>
          </p:txBody>
        </p:sp>
        <p:sp>
          <p:nvSpPr>
            <p:cNvPr id="13" name="文本框 12"/>
            <p:cNvSpPr txBox="1"/>
            <p:nvPr/>
          </p:nvSpPr>
          <p:spPr>
            <a:xfrm>
              <a:off x="10375" y="4681"/>
              <a:ext cx="2386" cy="531"/>
            </a:xfrm>
            <a:prstGeom prst="rect">
              <a:avLst/>
            </a:prstGeom>
            <a:noFill/>
          </p:spPr>
          <p:txBody>
            <a:bodyPr wrap="square" rtlCol="0">
              <a:spAutoFit/>
            </a:bodyPr>
            <a:lstStyle/>
            <a:p>
              <a:r>
                <a:rPr lang="zh-CN" altLang="en-US" sz="1600">
                  <a:solidFill>
                    <a:srgbClr val="000000"/>
                  </a:solidFill>
                </a:rPr>
                <a:t>表示不良单株</a:t>
              </a:r>
              <a:endParaRPr lang="zh-CN" altLang="en-US" sz="1600">
                <a:solidFill>
                  <a:srgbClr val="000000"/>
                </a:solidFill>
              </a:endParaRPr>
            </a:p>
          </p:txBody>
        </p:sp>
      </p:gr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2" name="文本框 1"/>
          <p:cNvSpPr txBox="1"/>
          <p:nvPr/>
        </p:nvSpPr>
        <p:spPr>
          <a:xfrm>
            <a:off x="821690" y="408305"/>
            <a:ext cx="1974215" cy="583565"/>
          </a:xfrm>
          <a:prstGeom prst="rect">
            <a:avLst/>
          </a:prstGeom>
          <a:noFill/>
        </p:spPr>
        <p:txBody>
          <a:bodyPr wrap="square" rtlCol="0">
            <a:spAutoFit/>
          </a:bodyPr>
          <a:p>
            <a:r>
              <a:rPr lang="zh-CN" altLang="en-US" sz="3200">
                <a:latin typeface="黑体" panose="02010609060101010101" charset="-122"/>
                <a:ea typeface="黑体" panose="02010609060101010101" charset="-122"/>
              </a:rPr>
              <a:t>课堂小结</a:t>
            </a:r>
            <a:endParaRPr lang="zh-CN" altLang="en-US" sz="3200">
              <a:latin typeface="黑体" panose="02010609060101010101" charset="-122"/>
              <a:ea typeface="黑体" panose="02010609060101010101" charset="-122"/>
            </a:endParaRPr>
          </a:p>
        </p:txBody>
      </p:sp>
      <p:sp>
        <p:nvSpPr>
          <p:cNvPr id="5" name="文本框 4"/>
          <p:cNvSpPr txBox="1"/>
          <p:nvPr/>
        </p:nvSpPr>
        <p:spPr>
          <a:xfrm>
            <a:off x="1341755" y="2830195"/>
            <a:ext cx="1804035" cy="460375"/>
          </a:xfrm>
          <a:prstGeom prst="rect">
            <a:avLst/>
          </a:prstGeom>
          <a:noFill/>
        </p:spPr>
        <p:txBody>
          <a:bodyPr wrap="square" rtlCol="0">
            <a:spAutoFit/>
          </a:bodyPr>
          <a:p>
            <a:r>
              <a:rPr lang="zh-CN" altLang="en-US" sz="2400">
                <a:latin typeface="宋体" panose="02010600030101010101" pitchFamily="2" charset="-122"/>
                <a:ea typeface="宋体" panose="02010600030101010101" pitchFamily="2" charset="-122"/>
              </a:rPr>
              <a:t>选择育种</a:t>
            </a:r>
            <a:endParaRPr lang="zh-CN" altLang="en-US" sz="2400">
              <a:latin typeface="宋体" panose="02010600030101010101" pitchFamily="2" charset="-122"/>
              <a:ea typeface="宋体" panose="02010600030101010101" pitchFamily="2" charset="-122"/>
            </a:endParaRPr>
          </a:p>
        </p:txBody>
      </p:sp>
      <p:sp>
        <p:nvSpPr>
          <p:cNvPr id="6" name="文本框 5"/>
          <p:cNvSpPr txBox="1"/>
          <p:nvPr/>
        </p:nvSpPr>
        <p:spPr>
          <a:xfrm>
            <a:off x="3474085" y="2132330"/>
            <a:ext cx="1903730" cy="460375"/>
          </a:xfrm>
          <a:prstGeom prst="rect">
            <a:avLst/>
          </a:prstGeom>
          <a:noFill/>
        </p:spPr>
        <p:txBody>
          <a:bodyPr wrap="square" rtlCol="0">
            <a:spAutoFit/>
          </a:bodyPr>
          <a:p>
            <a:pPr algn="l">
              <a:buClrTx/>
              <a:buSzTx/>
              <a:buFontTx/>
            </a:pPr>
            <a:r>
              <a:rPr lang="zh-CN" altLang="en-US" sz="2400">
                <a:latin typeface="宋体" panose="02010600030101010101" pitchFamily="2" charset="-122"/>
                <a:ea typeface="宋体" panose="02010600030101010101" pitchFamily="2" charset="-122"/>
              </a:rPr>
              <a:t>单株选择法</a:t>
            </a:r>
            <a:endParaRPr lang="zh-CN" altLang="en-US" sz="2400">
              <a:latin typeface="宋体" panose="02010600030101010101" pitchFamily="2" charset="-122"/>
              <a:ea typeface="宋体" panose="02010600030101010101" pitchFamily="2" charset="-122"/>
            </a:endParaRPr>
          </a:p>
        </p:txBody>
      </p:sp>
      <p:sp>
        <p:nvSpPr>
          <p:cNvPr id="7" name="文本框 6"/>
          <p:cNvSpPr txBox="1"/>
          <p:nvPr/>
        </p:nvSpPr>
        <p:spPr>
          <a:xfrm>
            <a:off x="3474085" y="3733800"/>
            <a:ext cx="2033905" cy="460375"/>
          </a:xfrm>
          <a:prstGeom prst="rect">
            <a:avLst/>
          </a:prstGeom>
          <a:noFill/>
        </p:spPr>
        <p:txBody>
          <a:bodyPr wrap="square" rtlCol="0">
            <a:spAutoFit/>
          </a:bodyPr>
          <a:p>
            <a:pPr algn="l">
              <a:buClrTx/>
              <a:buSzTx/>
              <a:buFontTx/>
            </a:pPr>
            <a:r>
              <a:rPr lang="zh-CN" altLang="en-US" sz="2400">
                <a:latin typeface="宋体" panose="02010600030101010101" pitchFamily="2" charset="-122"/>
                <a:ea typeface="宋体" panose="02010600030101010101" pitchFamily="2" charset="-122"/>
                <a:sym typeface="+mn-ea"/>
              </a:rPr>
              <a:t>混合选择法</a:t>
            </a:r>
            <a:endParaRPr lang="zh-CN" altLang="en-US" sz="2400">
              <a:latin typeface="宋体" panose="02010600030101010101" pitchFamily="2" charset="-122"/>
              <a:ea typeface="宋体" panose="02010600030101010101" pitchFamily="2" charset="-122"/>
            </a:endParaRPr>
          </a:p>
        </p:txBody>
      </p:sp>
      <p:sp>
        <p:nvSpPr>
          <p:cNvPr id="8" name="文本框 7"/>
          <p:cNvSpPr txBox="1"/>
          <p:nvPr/>
        </p:nvSpPr>
        <p:spPr>
          <a:xfrm>
            <a:off x="5817870" y="1484630"/>
            <a:ext cx="2730500" cy="1419860"/>
          </a:xfrm>
          <a:prstGeom prst="rect">
            <a:avLst/>
          </a:prstGeom>
          <a:noFill/>
        </p:spPr>
        <p:txBody>
          <a:bodyPr wrap="square" rtlCol="0">
            <a:spAutoFit/>
          </a:bodyPr>
          <a:p>
            <a:pPr algn="l">
              <a:lnSpc>
                <a:spcPct val="180000"/>
              </a:lnSpc>
              <a:buClrTx/>
              <a:buSzTx/>
              <a:buFontTx/>
            </a:pPr>
            <a:r>
              <a:rPr lang="zh-CN" altLang="en-US" sz="2400">
                <a:latin typeface="宋体" panose="02010600030101010101" pitchFamily="2" charset="-122"/>
                <a:ea typeface="宋体" panose="02010600030101010101" pitchFamily="2" charset="-122"/>
              </a:rPr>
              <a:t>一次单株选择法</a:t>
            </a:r>
            <a:endParaRPr lang="zh-CN" altLang="en-US" sz="2400">
              <a:latin typeface="宋体" panose="02010600030101010101" pitchFamily="2" charset="-122"/>
              <a:ea typeface="宋体" panose="02010600030101010101" pitchFamily="2" charset="-122"/>
            </a:endParaRPr>
          </a:p>
          <a:p>
            <a:pPr algn="l">
              <a:lnSpc>
                <a:spcPct val="180000"/>
              </a:lnSpc>
              <a:buClrTx/>
              <a:buSzTx/>
              <a:buFontTx/>
            </a:pPr>
            <a:r>
              <a:rPr lang="zh-CN" altLang="en-US" sz="2400">
                <a:latin typeface="宋体" panose="02010600030101010101" pitchFamily="2" charset="-122"/>
                <a:ea typeface="宋体" panose="02010600030101010101" pitchFamily="2" charset="-122"/>
              </a:rPr>
              <a:t>多次单株选择法</a:t>
            </a:r>
            <a:endParaRPr lang="zh-CN" altLang="en-US" sz="2400">
              <a:latin typeface="宋体" panose="02010600030101010101" pitchFamily="2" charset="-122"/>
              <a:ea typeface="宋体" panose="02010600030101010101" pitchFamily="2" charset="-122"/>
            </a:endParaRPr>
          </a:p>
        </p:txBody>
      </p:sp>
      <p:sp>
        <p:nvSpPr>
          <p:cNvPr id="9" name="文本框 8"/>
          <p:cNvSpPr txBox="1"/>
          <p:nvPr/>
        </p:nvSpPr>
        <p:spPr>
          <a:xfrm>
            <a:off x="5817870" y="3290570"/>
            <a:ext cx="2541905" cy="1346835"/>
          </a:xfrm>
          <a:prstGeom prst="rect">
            <a:avLst/>
          </a:prstGeom>
          <a:noFill/>
        </p:spPr>
        <p:txBody>
          <a:bodyPr wrap="square" rtlCol="0">
            <a:spAutoFit/>
          </a:bodyPr>
          <a:p>
            <a:pPr algn="l">
              <a:lnSpc>
                <a:spcPct val="170000"/>
              </a:lnSpc>
              <a:buClrTx/>
              <a:buSzTx/>
              <a:buFontTx/>
            </a:pPr>
            <a:r>
              <a:rPr lang="zh-CN" altLang="en-US" sz="2400">
                <a:latin typeface="宋体" panose="02010600030101010101" pitchFamily="2" charset="-122"/>
                <a:ea typeface="宋体" panose="02010600030101010101" pitchFamily="2" charset="-122"/>
              </a:rPr>
              <a:t>一次混合选择法</a:t>
            </a:r>
            <a:endParaRPr lang="zh-CN" altLang="en-US" sz="2400">
              <a:latin typeface="宋体" panose="02010600030101010101" pitchFamily="2" charset="-122"/>
              <a:ea typeface="宋体" panose="02010600030101010101" pitchFamily="2" charset="-122"/>
            </a:endParaRPr>
          </a:p>
          <a:p>
            <a:pPr algn="l">
              <a:lnSpc>
                <a:spcPct val="170000"/>
              </a:lnSpc>
              <a:buClrTx/>
              <a:buSzTx/>
              <a:buFontTx/>
            </a:pPr>
            <a:r>
              <a:rPr lang="zh-CN" altLang="en-US" sz="2400">
                <a:latin typeface="宋体" panose="02010600030101010101" pitchFamily="2" charset="-122"/>
                <a:ea typeface="宋体" panose="02010600030101010101" pitchFamily="2" charset="-122"/>
              </a:rPr>
              <a:t>多次混合选择法</a:t>
            </a:r>
            <a:endParaRPr lang="zh-CN" altLang="en-US" sz="2400">
              <a:latin typeface="宋体" panose="02010600030101010101" pitchFamily="2" charset="-122"/>
              <a:ea typeface="宋体" panose="02010600030101010101" pitchFamily="2" charset="-122"/>
            </a:endParaRPr>
          </a:p>
        </p:txBody>
      </p:sp>
      <p:sp>
        <p:nvSpPr>
          <p:cNvPr id="10" name="左大括号 9"/>
          <p:cNvSpPr/>
          <p:nvPr/>
        </p:nvSpPr>
        <p:spPr>
          <a:xfrm>
            <a:off x="2966720" y="2312035"/>
            <a:ext cx="358775" cy="16941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1" name="左大括号 10"/>
          <p:cNvSpPr/>
          <p:nvPr/>
        </p:nvSpPr>
        <p:spPr>
          <a:xfrm>
            <a:off x="5438775" y="1903730"/>
            <a:ext cx="239395" cy="91694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2" name="左大括号 11"/>
          <p:cNvSpPr/>
          <p:nvPr/>
        </p:nvSpPr>
        <p:spPr>
          <a:xfrm>
            <a:off x="5463540" y="3538220"/>
            <a:ext cx="189865" cy="98679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2" name="文本框 1"/>
          <p:cNvSpPr txBox="1"/>
          <p:nvPr/>
        </p:nvSpPr>
        <p:spPr>
          <a:xfrm>
            <a:off x="833755" y="636905"/>
            <a:ext cx="2411730" cy="583565"/>
          </a:xfrm>
          <a:prstGeom prst="rect">
            <a:avLst/>
          </a:prstGeom>
          <a:noFill/>
        </p:spPr>
        <p:txBody>
          <a:bodyPr wrap="square" rtlCol="0">
            <a:spAutoFit/>
          </a:bodyPr>
          <a:p>
            <a:r>
              <a:rPr lang="zh-CN" altLang="en-US" sz="3200">
                <a:latin typeface="黑体" panose="02010609060101010101" charset="-122"/>
                <a:ea typeface="黑体" panose="02010609060101010101" charset="-122"/>
              </a:rPr>
              <a:t>课后作业</a:t>
            </a:r>
            <a:endParaRPr lang="zh-CN" altLang="en-US" sz="3200">
              <a:latin typeface="黑体" panose="02010609060101010101" charset="-122"/>
              <a:ea typeface="黑体" panose="02010609060101010101" charset="-122"/>
            </a:endParaRPr>
          </a:p>
        </p:txBody>
      </p:sp>
      <p:sp>
        <p:nvSpPr>
          <p:cNvPr id="5" name="文本框 4"/>
          <p:cNvSpPr txBox="1"/>
          <p:nvPr/>
        </p:nvSpPr>
        <p:spPr>
          <a:xfrm>
            <a:off x="833755" y="1504315"/>
            <a:ext cx="9539605" cy="2861310"/>
          </a:xfrm>
          <a:prstGeom prst="rect">
            <a:avLst/>
          </a:prstGeom>
          <a:noFill/>
        </p:spPr>
        <p:txBody>
          <a:bodyPr wrap="square" rtlCol="0">
            <a:spAutoFit/>
          </a:bodyPr>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1.</a:t>
            </a:r>
            <a:r>
              <a:rPr lang="zh-CN" altLang="en-US" sz="2400">
                <a:latin typeface="宋体" panose="02010600030101010101" pitchFamily="2" charset="-122"/>
                <a:ea typeface="宋体" panose="02010600030101010101" pitchFamily="2" charset="-122"/>
                <a:cs typeface="宋体" panose="02010600030101010101" pitchFamily="2" charset="-122"/>
              </a:rPr>
              <a:t>单株选择法适用于</a:t>
            </a:r>
            <a:r>
              <a:rPr lang="en-US" altLang="zh-CN" sz="2400" u="sng">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及</a:t>
            </a:r>
            <a:r>
              <a:rPr lang="en-US" altLang="zh-CN" sz="2400" u="sng">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植物群体中自然变异和人工变异个体的选择。</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2.</a:t>
            </a:r>
            <a:r>
              <a:rPr lang="zh-CN" altLang="en-US" sz="2400">
                <a:latin typeface="宋体" panose="02010600030101010101" pitchFamily="2" charset="-122"/>
                <a:ea typeface="宋体" panose="02010600030101010101" pitchFamily="2" charset="-122"/>
                <a:cs typeface="宋体" panose="02010600030101010101" pitchFamily="2" charset="-122"/>
              </a:rPr>
              <a:t>自花授粉植物一般进行</a:t>
            </a:r>
            <a:r>
              <a:rPr lang="en-US" altLang="zh-CN" sz="2400" u="sng">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选择即可，常异花和异花授粉植物通常要</a:t>
            </a:r>
            <a:r>
              <a:rPr lang="en-US" altLang="zh-CN" sz="2400" u="sng">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混合选择才有效。</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3.</a:t>
            </a:r>
            <a:r>
              <a:rPr lang="zh-CN" altLang="en-US" sz="2400">
                <a:latin typeface="宋体" panose="02010600030101010101" pitchFamily="2" charset="-122"/>
                <a:ea typeface="宋体" panose="02010600030101010101" pitchFamily="2" charset="-122"/>
                <a:cs typeface="宋体" panose="02010600030101010101" pitchFamily="2" charset="-122"/>
              </a:rPr>
              <a:t>混合选择法在自花授粉植物的</a:t>
            </a:r>
            <a:r>
              <a:rPr lang="en-US" altLang="zh-CN" sz="2400" u="sng">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工作中经常采用。</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PP_MARK_KEY" val="79f6a830-89a9-46aa-a994-13654d77af6d"/>
  <p:tag name="COMMONDATA" val="eyJoZGlkIjoiYjQ5ZDdlZTYzZjY4MGY3OTU5OWY4NmEwYmUwOTYzZWEifQ=="/>
</p:tagLst>
</file>

<file path=ppt/theme/theme1.xml><?xml version="1.0" encoding="utf-8"?>
<a:theme xmlns:a="http://schemas.openxmlformats.org/drawingml/2006/main" name="更多模板亮亮图文旗舰店：https://liangliangtuwen.tmall.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782</Words>
  <Application>WPS 演示</Application>
  <PresentationFormat>自定义</PresentationFormat>
  <Paragraphs>80</Paragraphs>
  <Slides>10</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10</vt:i4>
      </vt:variant>
    </vt:vector>
  </HeadingPairs>
  <TitlesOfParts>
    <vt:vector size="23" baseType="lpstr">
      <vt:lpstr>Arial</vt:lpstr>
      <vt:lpstr>宋体</vt:lpstr>
      <vt:lpstr>Wingdings</vt:lpstr>
      <vt:lpstr>微软雅黑</vt:lpstr>
      <vt:lpstr>方正准圆简体</vt:lpstr>
      <vt:lpstr>楷体</vt:lpstr>
      <vt:lpstr>黑体</vt:lpstr>
      <vt:lpstr>Times New Roman</vt:lpstr>
      <vt:lpstr>Arial Unicode MS</vt:lpstr>
      <vt:lpstr>等线 Light</vt:lpstr>
      <vt:lpstr>Calibri</vt:lpstr>
      <vt:lpstr>等线</vt:lpstr>
      <vt:lpstr>更多模板亮亮图文旗舰店：https://liangliangtuwen.tmall.com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keywords>更多模版：亮亮图文旗舰店https:/liangliangtuwen.tmall.com</cp:keywords>
  <dc:description>更多模版：亮亮图文旗舰店https://liangliangtuwen.tmall.com</dc:description>
  <cp:lastModifiedBy>钱文祥</cp:lastModifiedBy>
  <cp:revision>29</cp:revision>
  <dcterms:created xsi:type="dcterms:W3CDTF">2017-11-29T05:22:00Z</dcterms:created>
  <dcterms:modified xsi:type="dcterms:W3CDTF">2023-04-09T01:42:31Z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3FC2B443B63A4898A40DCC12868DDF1F</vt:lpwstr>
  </property>
</Properties>
</file>