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256" r:id="rId3"/>
    <p:sldId id="259" r:id="rId5"/>
    <p:sldId id="318" r:id="rId6"/>
    <p:sldId id="320" r:id="rId7"/>
    <p:sldId id="319" r:id="rId8"/>
    <p:sldId id="322" r:id="rId9"/>
    <p:sldId id="323" r:id="rId10"/>
    <p:sldId id="321" r:id="rId11"/>
    <p:sldId id="324" r:id="rId12"/>
    <p:sldId id="326" r:id="rId13"/>
    <p:sldId id="325" r:id="rId14"/>
    <p:sldId id="315" r:id="rId15"/>
    <p:sldId id="316" r:id="rId16"/>
    <p:sldId id="280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4B"/>
    <a:srgbClr val="28A255"/>
    <a:srgbClr val="009276"/>
    <a:srgbClr val="00D2AA"/>
    <a:srgbClr val="00B895"/>
    <a:srgbClr val="F1995D"/>
    <a:srgbClr val="00948D"/>
    <a:srgbClr val="009A7D"/>
    <a:srgbClr val="ED7D31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93010" y="2381885"/>
            <a:ext cx="73431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遗传的基本定律</a:t>
            </a:r>
            <a:r>
              <a:rPr lang="en-US" altLang="zh-CN" sz="40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——</a:t>
            </a:r>
            <a:r>
              <a:rPr lang="zh-CN" altLang="en-US" sz="40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分离定律</a:t>
            </a:r>
            <a:endParaRPr lang="zh-CN" altLang="en-US" sz="40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615" y="231140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主讲人：汪显群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24790" y="1298575"/>
            <a:ext cx="608520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  <a:buClr>
                <a:srgbClr val="000000"/>
              </a:buClr>
              <a:buNone/>
            </a:pP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 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F1（Cc）自交时，产生C和c两种数目相等的配子，由于在受精时，雌雄配子随机结合，F2便可产生三种基因组合：CC、Cc、cc，且它们的数量比为1：2：1。由于C对c的显性作用，F2的性状表现有两种类型，红花和白花，且数量比为3：1。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2228" name="图片 52227" descr="1-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379210" y="1421765"/>
            <a:ext cx="4881245" cy="457708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" name="文本框 2"/>
          <p:cNvSpPr txBox="1"/>
          <p:nvPr/>
        </p:nvSpPr>
        <p:spPr>
          <a:xfrm>
            <a:off x="314325" y="459740"/>
            <a:ext cx="47453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二、分离现象的解释</a:t>
            </a:r>
            <a:endParaRPr lang="zh-CN" altLang="en-US" sz="3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2925" y="558165"/>
            <a:ext cx="48037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三、分离定律的验证</a:t>
            </a:r>
            <a:endParaRPr lang="zh-CN" altLang="en-US" sz="3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7066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6210" y="2488565"/>
            <a:ext cx="6546215" cy="387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文本框 2"/>
          <p:cNvSpPr txBox="1"/>
          <p:nvPr/>
        </p:nvSpPr>
        <p:spPr>
          <a:xfrm>
            <a:off x="602615" y="1583690"/>
            <a:ext cx="8303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测交：把被测基因型的个体与相应的隐性纯合体进行杂交。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74345" y="617855"/>
            <a:ext cx="26308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课堂小结：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2160" y="1761490"/>
            <a:ext cx="979932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在杂合子中，细胞内位于一对同源染色体上的等位基因，具有一定的独立性。在进行减数分裂形成配子时，等位基因会随着同源染色体的分开而分离，分别进入两个配子中去，随配子遗传给后代。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63880" y="877570"/>
            <a:ext cx="16941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作业：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2640" y="1853565"/>
            <a:ext cx="952944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纯种甜玉米和纯种非甜玉米隔行种植，收获时会发现甜玉米果穗上有非甜玉米的籽粒，而非甜玉米的果穗上没有甜玉米的籽粒。为什么会出现这种现象？</a:t>
            </a:r>
            <a:endParaRPr lang="zh-CN" altLang="en-US" sz="28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701096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谢谢观看！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90" name="文本框 89"/>
          <p:cNvSpPr txBox="1"/>
          <p:nvPr/>
        </p:nvSpPr>
        <p:spPr>
          <a:xfrm>
            <a:off x="3733800" y="518160"/>
            <a:ext cx="516699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>
                <a:solidFill>
                  <a:srgbClr val="000000"/>
                </a:solidFill>
                <a:latin typeface="+mj-ea"/>
                <a:ea typeface="+mj-ea"/>
              </a:rPr>
              <a:t>遗传的基本规律</a:t>
            </a:r>
            <a:endParaRPr lang="zh-CN" altLang="en-US" sz="4800" b="1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0" y="2834640"/>
            <a:ext cx="336740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遗传学</a:t>
            </a:r>
            <a:endParaRPr lang="zh-CN" altLang="en-US" sz="36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三大经典定律</a:t>
            </a:r>
            <a:endParaRPr lang="zh-CN" altLang="en-US" sz="36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389120" y="1767840"/>
            <a:ext cx="242379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分离定律</a:t>
            </a:r>
            <a:endParaRPr lang="zh-CN" altLang="en-US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4236085" y="3276600"/>
            <a:ext cx="307848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自由组合定律</a:t>
            </a:r>
            <a:endParaRPr lang="zh-CN" altLang="en-US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312920" y="4785360"/>
            <a:ext cx="336740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连锁遗传定律</a:t>
            </a:r>
            <a:endParaRPr lang="zh-CN" altLang="en-US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6" name="左大括号 95"/>
          <p:cNvSpPr/>
          <p:nvPr/>
        </p:nvSpPr>
        <p:spPr>
          <a:xfrm>
            <a:off x="3367405" y="1912620"/>
            <a:ext cx="868680" cy="3307080"/>
          </a:xfrm>
          <a:prstGeom prst="leftBrace">
            <a:avLst/>
          </a:prstGeom>
          <a:noFill/>
          <a:ln w="38100">
            <a:solidFill>
              <a:srgbClr val="28A25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28A255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7" name="文本框 96"/>
          <p:cNvSpPr txBox="1"/>
          <p:nvPr/>
        </p:nvSpPr>
        <p:spPr>
          <a:xfrm>
            <a:off x="7543165" y="1828800"/>
            <a:ext cx="1600200" cy="57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rgbClr val="005D4B"/>
                </a:solidFill>
                <a:latin typeface="楷体" panose="02010609060101010101" charset="-122"/>
                <a:ea typeface="楷体" panose="02010609060101010101" charset="-122"/>
              </a:rPr>
              <a:t>孟德尔</a:t>
            </a:r>
            <a:endParaRPr lang="zh-CN" altLang="en-US" sz="3200" b="1">
              <a:solidFill>
                <a:srgbClr val="005D4B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589520" y="3291840"/>
            <a:ext cx="1631315" cy="57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rgbClr val="005D4B"/>
                </a:solidFill>
                <a:latin typeface="楷体" panose="02010609060101010101" charset="-122"/>
                <a:ea typeface="楷体" panose="02010609060101010101" charset="-122"/>
              </a:rPr>
              <a:t>孟德尔</a:t>
            </a:r>
            <a:endParaRPr lang="zh-CN" altLang="en-US" sz="3200" b="1">
              <a:solidFill>
                <a:srgbClr val="005D4B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7573645" y="4693920"/>
            <a:ext cx="1661160" cy="57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rgbClr val="005D4B"/>
                </a:solidFill>
                <a:latin typeface="楷体" panose="02010609060101010101" charset="-122"/>
                <a:ea typeface="楷体" panose="02010609060101010101" charset="-122"/>
              </a:rPr>
              <a:t>摩尔根</a:t>
            </a:r>
            <a:endParaRPr lang="zh-CN" altLang="en-US" sz="3200" b="1">
              <a:solidFill>
                <a:srgbClr val="005D4B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6" grpId="0" bldLvl="0" animBg="1"/>
      <p:bldP spid="93" grpId="0"/>
      <p:bldP spid="94" grpId="0"/>
      <p:bldP spid="95" grpId="0"/>
      <p:bldP spid="97" grpId="0" animBg="1"/>
      <p:bldP spid="98" grpId="0" animBg="1"/>
      <p:bldP spid="9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55140" y="558165"/>
            <a:ext cx="33693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分离定律</a:t>
            </a:r>
            <a:endParaRPr lang="zh-CN" altLang="en-US" sz="3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3195" y="2174240"/>
            <a:ext cx="48996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一对相对性状的遗传实验</a:t>
            </a:r>
            <a:endParaRPr lang="zh-CN" altLang="en-US" sz="28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73195" y="3108960"/>
            <a:ext cx="4663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2.分离现象的解释</a:t>
            </a:r>
            <a:endParaRPr lang="zh-CN" altLang="en-US" sz="28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73195" y="4043680"/>
            <a:ext cx="3835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3.分离定律的验证</a:t>
            </a:r>
            <a:endParaRPr lang="zh-CN" altLang="en-US" sz="28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9940" name="图片 39939" descr="孟德尔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3195" y="1612265"/>
            <a:ext cx="3810000" cy="4907915"/>
          </a:xfrm>
          <a:prstGeom prst="ellipse">
            <a:avLst/>
          </a:prstGeom>
          <a:noFill/>
          <a:ln w="19050">
            <a:solidFill>
              <a:srgbClr val="005D4B"/>
            </a:solidFill>
            <a:miter/>
          </a:ln>
        </p:spPr>
      </p:pic>
      <p:grpSp>
        <p:nvGrpSpPr>
          <p:cNvPr id="7" name="组合 6"/>
          <p:cNvGrpSpPr/>
          <p:nvPr/>
        </p:nvGrpSpPr>
        <p:grpSpPr>
          <a:xfrm>
            <a:off x="-378962" y="-51536"/>
            <a:ext cx="2256400" cy="1556190"/>
            <a:chOff x="-378962" y="-51536"/>
            <a:chExt cx="2256400" cy="155619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-174746" y="-255752"/>
              <a:ext cx="789434" cy="119786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178099" y="-80737"/>
              <a:ext cx="789434" cy="119786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883788" y="-168244"/>
              <a:ext cx="789434" cy="119786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24805" y="511004"/>
              <a:ext cx="789434" cy="119786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32460" y="487680"/>
            <a:ext cx="66681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一、一对相对性状的遗传实验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2285" y="1438910"/>
            <a:ext cx="1750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性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状：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2285" y="2205990"/>
            <a:ext cx="17056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单位性状：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2920" y="3030855"/>
            <a:ext cx="17056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相对性状：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35175" y="1402715"/>
            <a:ext cx="6841490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生物体所表现出来的形态特征和生理特征的总称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35175" y="2206625"/>
            <a:ext cx="3738245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  <a:buClrTx/>
              <a:buSzTx/>
              <a:buFontTx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每一个具体性状的统称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35175" y="3010535"/>
            <a:ext cx="73202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同一单位性状在不同个体间所表现出来的相对差异。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2"/>
          <a:srcRect t="16882"/>
          <a:stretch>
            <a:fillRect/>
          </a:stretch>
        </p:blipFill>
        <p:spPr>
          <a:xfrm>
            <a:off x="2547620" y="3590925"/>
            <a:ext cx="4752975" cy="2546985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3264535" y="6257925"/>
            <a:ext cx="4145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豌豆的花色：红花与白花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图片 102"/>
          <p:cNvPicPr/>
          <p:nvPr/>
        </p:nvPicPr>
        <p:blipFill>
          <a:blip r:embed="rId1">
            <a:alphaModFix amt="80000"/>
          </a:blip>
          <a:stretch>
            <a:fillRect/>
          </a:stretch>
        </p:blipFill>
        <p:spPr>
          <a:xfrm>
            <a:off x="0" y="3607435"/>
            <a:ext cx="3437890" cy="2912110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grpSp>
        <p:nvGrpSpPr>
          <p:cNvPr id="7" name="组合 6"/>
          <p:cNvGrpSpPr/>
          <p:nvPr/>
        </p:nvGrpSpPr>
        <p:grpSpPr>
          <a:xfrm>
            <a:off x="-378962" y="-51536"/>
            <a:ext cx="2256400" cy="1556190"/>
            <a:chOff x="-378962" y="-51536"/>
            <a:chExt cx="2256400" cy="155619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-174746" y="-255752"/>
              <a:ext cx="789434" cy="119786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178099" y="-80737"/>
              <a:ext cx="789434" cy="119786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883788" y="-168244"/>
              <a:ext cx="789434" cy="119786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7386">
              <a:off x="24805" y="511004"/>
              <a:ext cx="789434" cy="1197866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1426845" y="787400"/>
            <a:ext cx="20116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思</a:t>
            </a:r>
            <a:r>
              <a:rPr lang="en-US" altLang="zh-CN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考</a:t>
            </a:r>
            <a:endParaRPr lang="zh-CN" altLang="en-US" sz="3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2892425" y="1043305"/>
            <a:ext cx="8213725" cy="2910205"/>
          </a:xfrm>
          <a:prstGeom prst="cloudCallout">
            <a:avLst>
              <a:gd name="adj1" fmla="val -32597"/>
              <a:gd name="adj2" fmla="val 78256"/>
            </a:avLst>
          </a:prstGeom>
          <a:solidFill>
            <a:schemeClr val="bg1"/>
          </a:solidFill>
          <a:ln>
            <a:solidFill>
              <a:srgbClr val="005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3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玉米株高是是单位性状还是相对性状？ 其高株、矮株等表现类型是单位性状还是相对性状？</a:t>
            </a:r>
            <a:r>
              <a:rPr lang="zh-CN" altLang="en-US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39620" y="14249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32460" y="487680"/>
            <a:ext cx="66681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一、一对相对性状的遗传实验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46085" name="文本占位符 46084" descr="图2-1-1-2%20红花×白花的杂交组合"/>
          <p:cNvPicPr>
            <a:picLocks noChangeAspect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05815" y="2218690"/>
            <a:ext cx="7250430" cy="3891280"/>
          </a:xfrm>
          <a:prstGeom prst="roundRect">
            <a:avLst/>
          </a:prstGeom>
          <a:ln w="9525">
            <a:noFill/>
            <a:miter/>
          </a:ln>
        </p:spPr>
      </p:pic>
      <p:sp>
        <p:nvSpPr>
          <p:cNvPr id="3" name="文本框 2"/>
          <p:cNvSpPr txBox="1"/>
          <p:nvPr/>
        </p:nvSpPr>
        <p:spPr>
          <a:xfrm>
            <a:off x="727075" y="1414780"/>
            <a:ext cx="62280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孟德尔用豌豆植株花的颜色实验研究：</a:t>
            </a: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32460" y="338455"/>
            <a:ext cx="66681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一、一对相对性状的遗传实验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2460" y="1035685"/>
            <a:ext cx="892111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孟德尔在豌豆的其它６对相对性状的杂交试验中，无论正反交也得到了同样的结果。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6452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215" y="2308225"/>
            <a:ext cx="8296910" cy="336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65537" name="Rectangle 11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p>
            <a:pPr indent="266700" eaLnBrk="0" hangingPunct="0">
              <a:lnSpc>
                <a:spcPct val="85000"/>
              </a:lnSpc>
            </a:pPr>
            <a:r>
              <a:rPr lang="en-US" altLang="zh-CN" sz="1000" b="1">
                <a:solidFill>
                  <a:srgbClr val="FFFF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000" b="1">
              <a:solidFill>
                <a:srgbClr val="FFFF00"/>
              </a:solidFill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554355" y="1739900"/>
            <a:ext cx="8589645" cy="2740025"/>
          </a:xfrm>
          <a:prstGeom prst="rect">
            <a:avLst/>
          </a:prstGeom>
        </p:spPr>
        <p:txBody>
          <a:bodyPr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(1) 不论正反交，F</a:t>
            </a:r>
            <a:r>
              <a:rPr lang="zh-CN" altLang="en-US" sz="2000" baseline="-250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性状表现一致，只表现一个亲本性状，另一个亲本性状隐藏。　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　　显性性状：F</a:t>
            </a:r>
            <a:r>
              <a:rPr lang="zh-CN" altLang="en-US" sz="2000" baseline="-250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表现出来的性状；　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　　隐性性状：F</a:t>
            </a:r>
            <a:r>
              <a:rPr lang="zh-CN" altLang="en-US" sz="2000" baseline="-250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未表现出来的性状。　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  (2) F</a:t>
            </a:r>
            <a:r>
              <a:rPr lang="zh-CN" altLang="en-US" sz="2000" baseline="-250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发生了性状分离，并且F</a:t>
            </a:r>
            <a:r>
              <a:rPr lang="zh-CN" altLang="en-US" sz="2000" baseline="-250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群体中显隐性分离比例大约为3:1。　</a:t>
            </a: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2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2460" y="338455"/>
            <a:ext cx="66681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一、一对相对性状的遗传实验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2460" y="1337945"/>
            <a:ext cx="4575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实验结果表明：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93090" y="358140"/>
            <a:ext cx="47453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二、分离现象的解释</a:t>
            </a:r>
            <a:endParaRPr lang="zh-CN" altLang="en-US" sz="3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2605" y="1235710"/>
            <a:ext cx="9556750" cy="2453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60000"/>
              </a:lnSpc>
              <a:spcBef>
                <a:spcPct val="50000"/>
              </a:spcBef>
              <a:buClr>
                <a:srgbClr val="000000"/>
              </a:buClr>
              <a:buNone/>
            </a:pPr>
            <a:r>
              <a:rPr 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 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孟德尔认为：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每对相对性状由相对的遗传因子控制，遗传因子在体细胞中成对存在，一个来自父本，一个来自母本；减数分裂形成配子时，成对的遗传因子彼此分开，分到不同的配子中去，每个配子中只有成对遗传因子中的一个。 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2605" y="3689350"/>
            <a:ext cx="8933815" cy="2854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20000"/>
              </a:lnSpc>
              <a:spcBef>
                <a:spcPct val="50000"/>
              </a:spcBef>
              <a:buClr>
                <a:srgbClr val="000000"/>
              </a:buClr>
              <a:buSzTx/>
              <a:buFontTx/>
              <a:buNone/>
            </a:pPr>
            <a:r>
              <a:rPr lang="en-US" altLang="zh-CN" sz="2800" dirty="0">
                <a:solidFill>
                  <a:srgbClr val="0000FF"/>
                </a:solidFill>
                <a:sym typeface="+mn-ea"/>
              </a:rPr>
              <a:t>        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生物的性状是由基因控制的。显性性状由显性基因控制，隐性性状是由隐性基因控制，在生物的细胞中，控制性状的基因是成对的。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120000"/>
              </a:lnSpc>
              <a:spcBef>
                <a:spcPct val="50000"/>
              </a:spcBef>
              <a:buClr>
                <a:srgbClr val="000000"/>
              </a:buClr>
              <a:buSzTx/>
              <a:buFontTx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      C—红花—显性因子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120000"/>
              </a:lnSpc>
              <a:spcBef>
                <a:spcPct val="50000"/>
              </a:spcBef>
              <a:buClr>
                <a:srgbClr val="000000"/>
              </a:buClr>
              <a:buSzTx/>
              <a:buFontTx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      c —白花—隐性因子</a:t>
            </a:r>
            <a:r>
              <a:rPr lang="zh-CN" altLang="en-US" sz="2800" dirty="0">
                <a:solidFill>
                  <a:srgbClr val="000000"/>
                </a:solidFill>
                <a:sym typeface="+mn-ea"/>
              </a:rPr>
              <a:t> 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1069</Words>
  <Application>WPS 演示</Application>
  <PresentationFormat>宽屏</PresentationFormat>
  <Paragraphs>93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Times New Roman</vt:lpstr>
      <vt:lpstr>Arial Unicode MS</vt:lpstr>
      <vt:lpstr>等线 Light</vt:lpstr>
      <vt:lpstr>Calibri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110</cp:revision>
  <dcterms:created xsi:type="dcterms:W3CDTF">2017-11-29T05:22:00Z</dcterms:created>
  <dcterms:modified xsi:type="dcterms:W3CDTF">2023-04-09T01:38:22Z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D7D8A81961DA49AAB27D03C81EF44455</vt:lpwstr>
  </property>
</Properties>
</file>