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mp4" ContentType="video/mp4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handoutMasterIdLst>
    <p:handoutMasterId r:id="rId28"/>
  </p:handoutMasterIdLst>
  <p:sldIdLst>
    <p:sldId id="256" r:id="rId3"/>
    <p:sldId id="259" r:id="rId5"/>
    <p:sldId id="287" r:id="rId6"/>
    <p:sldId id="295" r:id="rId7"/>
    <p:sldId id="288" r:id="rId8"/>
    <p:sldId id="296" r:id="rId9"/>
    <p:sldId id="289" r:id="rId10"/>
    <p:sldId id="290" r:id="rId11"/>
    <p:sldId id="291" r:id="rId12"/>
    <p:sldId id="292" r:id="rId13"/>
    <p:sldId id="293" r:id="rId14"/>
    <p:sldId id="294" r:id="rId15"/>
    <p:sldId id="300" r:id="rId16"/>
    <p:sldId id="299" r:id="rId17"/>
    <p:sldId id="297" r:id="rId18"/>
    <p:sldId id="298" r:id="rId19"/>
    <p:sldId id="302" r:id="rId20"/>
    <p:sldId id="303" r:id="rId21"/>
    <p:sldId id="301" r:id="rId22"/>
    <p:sldId id="305" r:id="rId23"/>
    <p:sldId id="306" r:id="rId24"/>
    <p:sldId id="315" r:id="rId25"/>
    <p:sldId id="316" r:id="rId26"/>
    <p:sldId id="280" r:id="rId27"/>
  </p:sldIdLst>
  <p:sldSz cx="12192000" cy="6858000"/>
  <p:notesSz cx="6858000" cy="9144000"/>
  <p:custDataLst>
    <p:tags r:id="rId32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276"/>
    <a:srgbClr val="005D4B"/>
    <a:srgbClr val="00D2AA"/>
    <a:srgbClr val="00B895"/>
    <a:srgbClr val="F1995D"/>
    <a:srgbClr val="00948D"/>
    <a:srgbClr val="009A7D"/>
    <a:srgbClr val="ED7D31"/>
    <a:srgbClr val="92D050"/>
    <a:srgbClr val="B2E0C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92" d="100"/>
          <a:sy n="92" d="100"/>
        </p:scale>
        <p:origin x="84" y="24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2" Type="http://schemas.openxmlformats.org/officeDocument/2006/relationships/tags" Target="tags/tag6.xml"/><Relationship Id="rId31" Type="http://schemas.openxmlformats.org/officeDocument/2006/relationships/tableStyles" Target="tableStyles.xml"/><Relationship Id="rId30" Type="http://schemas.openxmlformats.org/officeDocument/2006/relationships/viewProps" Target="viewProps.xml"/><Relationship Id="rId3" Type="http://schemas.openxmlformats.org/officeDocument/2006/relationships/slide" Target="slides/slide1.xml"/><Relationship Id="rId29" Type="http://schemas.openxmlformats.org/officeDocument/2006/relationships/presProps" Target="presProps.xml"/><Relationship Id="rId28" Type="http://schemas.openxmlformats.org/officeDocument/2006/relationships/handoutMaster" Target="handoutMasters/handoutMaster1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r>
              <a:rPr lang="zh-CN" altLang="en-US"/>
              <a:t>更多模板亮亮图文旗舰店：https://liangliangtuwen.tmall.com</a:t>
            </a:r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单击以编辑母版副标题样式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754EA8-6408-4C2F-9917-121ACF39C726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39DFB8-7E40-467A-9F07-334E8B34996F}" type="slidenum">
              <a:rPr lang="zh-CN" altLang="en-US" smtClean="0"/>
            </a:fld>
            <a:endParaRPr lang="zh-CN" altLang="en-US"/>
          </a:p>
        </p:txBody>
      </p:sp>
      <p:pic>
        <p:nvPicPr>
          <p:cNvPr id="7" name="内容占位符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-1"/>
            <a:ext cx="12192001" cy="6858001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84758" y="604233"/>
            <a:ext cx="1518191" cy="104200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754EA8-6408-4C2F-9917-121ACF39C726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39DFB8-7E40-467A-9F07-334E8B34996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754EA8-6408-4C2F-9917-121ACF39C726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39DFB8-7E40-467A-9F07-334E8B34996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754EA8-6408-4C2F-9917-121ACF39C726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39DFB8-7E40-467A-9F07-334E8B34996F}" type="slidenum">
              <a:rPr lang="zh-CN" altLang="en-US" smtClean="0"/>
            </a:fld>
            <a:endParaRPr lang="zh-CN" altLang="en-US"/>
          </a:p>
        </p:txBody>
      </p:sp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84758" y="749794"/>
            <a:ext cx="1518191" cy="104200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754EA8-6408-4C2F-9917-121ACF39C726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39DFB8-7E40-467A-9F07-334E8B34996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754EA8-6408-4C2F-9917-121ACF39C726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39DFB8-7E40-467A-9F07-334E8B34996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754EA8-6408-4C2F-9917-121ACF39C726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39DFB8-7E40-467A-9F07-334E8B34996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754EA8-6408-4C2F-9917-121ACF39C726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39DFB8-7E40-467A-9F07-334E8B34996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754EA8-6408-4C2F-9917-121ACF39C726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39DFB8-7E40-467A-9F07-334E8B34996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754EA8-6408-4C2F-9917-121ACF39C726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39DFB8-7E40-467A-9F07-334E8B34996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754EA8-6408-4C2F-9917-121ACF39C726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39DFB8-7E40-467A-9F07-334E8B34996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4" Type="http://schemas.openxmlformats.org/officeDocument/2006/relationships/theme" Target="../theme/theme1.xml"/><Relationship Id="rId13" Type="http://schemas.openxmlformats.org/officeDocument/2006/relationships/image" Target="../media/image2.png"/><Relationship Id="rId12" Type="http://schemas.openxmlformats.org/officeDocument/2006/relationships/image" Target="../media/image1.jpe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fld id="{FA754EA8-6408-4C2F-9917-121ACF39C726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fld id="{CC39DFB8-7E40-467A-9F07-334E8B34996F}" type="slidenum">
              <a:rPr lang="zh-CN" altLang="en-US" smtClean="0"/>
            </a:fld>
            <a:endParaRPr lang="zh-CN" altLang="en-US"/>
          </a:p>
        </p:txBody>
      </p:sp>
      <p:pic>
        <p:nvPicPr>
          <p:cNvPr id="7" name="内容占位符 3"/>
          <p:cNvPicPr>
            <a:picLocks noChangeAspect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-1"/>
            <a:ext cx="12192001" cy="6858001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84758" y="604233"/>
            <a:ext cx="1518191" cy="104200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.xml"/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4.jpeg"/><Relationship Id="rId3" Type="http://schemas.openxmlformats.org/officeDocument/2006/relationships/image" Target="../media/image3.png"/><Relationship Id="rId2" Type="http://schemas.openxmlformats.org/officeDocument/2006/relationships/tags" Target="../tags/tag1.xml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5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5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5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5.png"/></Relationships>
</file>

<file path=ppt/slides/_rels/slide14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tags" Target="../tags/tag2.xml"/><Relationship Id="rId3" Type="http://schemas.microsoft.com/office/2007/relationships/media" Target="../media/media1.mp4"/><Relationship Id="rId2" Type="http://schemas.openxmlformats.org/officeDocument/2006/relationships/video" Target="../media/media1.mp4"/><Relationship Id="rId1" Type="http://schemas.openxmlformats.org/officeDocument/2006/relationships/image" Target="../media/image5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5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5.png"/></Relationships>
</file>

<file path=ppt/slides/_rels/slide17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2.xml"/><Relationship Id="rId6" Type="http://schemas.openxmlformats.org/officeDocument/2006/relationships/tags" Target="../tags/tag5.xml"/><Relationship Id="rId5" Type="http://schemas.openxmlformats.org/officeDocument/2006/relationships/image" Target="../media/image15.png"/><Relationship Id="rId4" Type="http://schemas.openxmlformats.org/officeDocument/2006/relationships/tags" Target="../tags/tag4.xml"/><Relationship Id="rId3" Type="http://schemas.openxmlformats.org/officeDocument/2006/relationships/image" Target="../media/image14.png"/><Relationship Id="rId2" Type="http://schemas.openxmlformats.org/officeDocument/2006/relationships/image" Target="../media/image5.png"/><Relationship Id="rId1" Type="http://schemas.openxmlformats.org/officeDocument/2006/relationships/tags" Target="../tags/tag3.xml"/></Relationships>
</file>

<file path=ppt/slides/_rels/slide18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image" Target="../media/image5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8.png"/><Relationship Id="rId1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5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5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5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5.png"/></Relationships>
</file>

<file path=ppt/slides/_rels/slide2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6.jpeg"/><Relationship Id="rId1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9.jpeg"/><Relationship Id="rId1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2.jpeg"/><Relationship Id="rId1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内容占位符 3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-1"/>
            <a:ext cx="12192001" cy="6858001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73"/>
            <a:ext cx="12192000" cy="6854653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2493010" y="2381885"/>
            <a:ext cx="7343140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5400" b="1" dirty="0">
                <a:solidFill>
                  <a:srgbClr val="00948D"/>
                </a:solidFill>
                <a:latin typeface="方正准圆简体" panose="02010601030101010101" charset="-122"/>
                <a:ea typeface="方正准圆简体" panose="02010601030101010101" charset="-122"/>
              </a:rPr>
              <a:t>植物遗传的细胞学基础</a:t>
            </a:r>
            <a:endParaRPr lang="zh-CN" altLang="en-US" sz="5400" b="1" dirty="0">
              <a:solidFill>
                <a:srgbClr val="00948D"/>
              </a:solidFill>
              <a:latin typeface="方正准圆简体" panose="02010601030101010101" charset="-122"/>
              <a:ea typeface="方正准圆简体" panose="02010601030101010101" charset="-122"/>
            </a:endParaRPr>
          </a:p>
        </p:txBody>
      </p:sp>
      <p:cxnSp>
        <p:nvCxnSpPr>
          <p:cNvPr id="3" name="直接连接符 2"/>
          <p:cNvCxnSpPr/>
          <p:nvPr/>
        </p:nvCxnSpPr>
        <p:spPr>
          <a:xfrm>
            <a:off x="2140528" y="3303751"/>
            <a:ext cx="7910945" cy="0"/>
          </a:xfrm>
          <a:prstGeom prst="line">
            <a:avLst/>
          </a:prstGeom>
          <a:ln w="25400">
            <a:solidFill>
              <a:srgbClr val="00948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图片 6" descr="IMG_25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1905"/>
            <a:ext cx="2032000" cy="2032000"/>
          </a:xfrm>
          <a:prstGeom prst="ellipse">
            <a:avLst/>
          </a:prstGeom>
          <a:noFill/>
          <a:ln w="9525">
            <a:noFill/>
          </a:ln>
        </p:spPr>
      </p:pic>
      <p:sp>
        <p:nvSpPr>
          <p:cNvPr id="2" name="文本框 1"/>
          <p:cNvSpPr txBox="1"/>
          <p:nvPr/>
        </p:nvSpPr>
        <p:spPr>
          <a:xfrm>
            <a:off x="6553200" y="3578225"/>
            <a:ext cx="379857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3200">
                <a:latin typeface="楷体" panose="02010609060101010101" charset="-122"/>
                <a:ea typeface="楷体" panose="02010609060101010101" charset="-122"/>
              </a:rPr>
              <a:t>《农业生物技术》</a:t>
            </a:r>
            <a:endParaRPr lang="zh-CN" altLang="en-US" sz="3200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7569835" y="5331460"/>
            <a:ext cx="297116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800">
                <a:latin typeface="楷体" panose="02010609060101010101" charset="-122"/>
                <a:ea typeface="楷体" panose="02010609060101010101" charset="-122"/>
              </a:rPr>
              <a:t>主讲人：汪显群</a:t>
            </a:r>
            <a:endParaRPr lang="zh-CN" altLang="en-US" sz="2800"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096252"/>
            <a:ext cx="3657607" cy="1761748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8534393" y="0"/>
            <a:ext cx="3657607" cy="1761748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454025" y="338455"/>
            <a:ext cx="640842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3600" kern="0" dirty="0">
                <a:latin typeface="黑体" panose="02010609060101010101" charset="-122"/>
                <a:ea typeface="黑体" panose="02010609060101010101" charset="-122"/>
                <a:cs typeface="+mj-cs"/>
                <a:sym typeface="+mn-ea"/>
              </a:rPr>
              <a:t>三、细胞分裂与染色体行为</a:t>
            </a:r>
            <a:endParaRPr lang="zh-CN" altLang="en-US" sz="3600" kern="0" dirty="0">
              <a:latin typeface="黑体" panose="02010609060101010101" charset="-122"/>
              <a:ea typeface="黑体" panose="02010609060101010101" charset="-122"/>
              <a:cs typeface="+mj-cs"/>
            </a:endParaRPr>
          </a:p>
        </p:txBody>
      </p:sp>
      <p:sp>
        <p:nvSpPr>
          <p:cNvPr id="4" name="内容占位符 2"/>
          <p:cNvSpPr txBox="1"/>
          <p:nvPr/>
        </p:nvSpPr>
        <p:spPr>
          <a:xfrm>
            <a:off x="454025" y="1127125"/>
            <a:ext cx="2583180" cy="739775"/>
          </a:xfrm>
          <a:prstGeom prst="rect">
            <a:avLst/>
          </a:prstGeom>
        </p:spPr>
        <p:txBody>
          <a:bodyPr/>
          <a:p>
            <a:pPr>
              <a:lnSpc>
                <a:spcPct val="125000"/>
              </a:lnSpc>
              <a:spcBef>
                <a:spcPts val="0"/>
              </a:spcBef>
              <a:defRPr/>
            </a:pPr>
            <a:r>
              <a:rPr lang="zh-CN" altLang="en-US" sz="2800" kern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1.有丝分裂</a:t>
            </a:r>
            <a:r>
              <a:rPr lang="zh-CN" altLang="en-US" sz="2800" b="1" kern="0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 </a:t>
            </a:r>
            <a:r>
              <a:rPr lang="en-US" altLang="zh-CN" sz="2800" b="1" kern="0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  </a:t>
            </a:r>
            <a:endParaRPr lang="zh-CN" altLang="en-US" sz="2800" b="1" kern="0" dirty="0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2" name="内容占位符 2"/>
          <p:cNvSpPr txBox="1"/>
          <p:nvPr/>
        </p:nvSpPr>
        <p:spPr>
          <a:xfrm>
            <a:off x="453390" y="2396490"/>
            <a:ext cx="9403080" cy="2321560"/>
          </a:xfrm>
          <a:prstGeom prst="rect">
            <a:avLst/>
          </a:prstGeom>
        </p:spPr>
        <p:txBody>
          <a:bodyPr/>
          <a:p>
            <a:pPr indent="711200" fontAlgn="auto">
              <a:lnSpc>
                <a:spcPct val="165000"/>
              </a:lnSpc>
              <a:extLst>
                <a:ext uri="{35155182-B16C-46BC-9424-99874614C6A1}">
                  <wpsdc:indentchars xmlns:wpsdc="http://www.wps.cn/officeDocument/2017/drawingmlCustomData" val="200" checksum="3773799597"/>
                </a:ext>
              </a:extLst>
            </a:pPr>
            <a:r>
              <a:rPr lang="zh-CN" altLang="en-US" sz="2800" kern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核内出现细长而卷曲的染色体，逐渐缩短变粗，每个染色体含有两条染色单体。但染色体的着丝粒还没有分裂。这时核仁和核膜逐渐模糊不清。在高等植物细胞中，从两极形成纺锤丝。</a:t>
            </a:r>
            <a:endParaRPr lang="zh-CN" altLang="en-US" sz="2400" b="1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sp>
        <p:nvSpPr>
          <p:cNvPr id="3" name="内容占位符 2"/>
          <p:cNvSpPr txBox="1"/>
          <p:nvPr/>
        </p:nvSpPr>
        <p:spPr>
          <a:xfrm>
            <a:off x="453390" y="1761490"/>
            <a:ext cx="2292350" cy="739775"/>
          </a:xfrm>
          <a:prstGeom prst="rect">
            <a:avLst/>
          </a:prstGeom>
        </p:spPr>
        <p:txBody>
          <a:bodyPr/>
          <a:p>
            <a:pPr>
              <a:lnSpc>
                <a:spcPct val="125000"/>
              </a:lnSpc>
            </a:pPr>
            <a:r>
              <a:rPr lang="zh-CN" altLang="en-US" sz="2800" kern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（2）前期</a:t>
            </a:r>
            <a:r>
              <a:rPr lang="zh-CN" altLang="en-US" sz="2800" b="1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 </a:t>
            </a:r>
            <a:r>
              <a:rPr lang="en-US" altLang="zh-CN" sz="2800" b="1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  </a:t>
            </a:r>
            <a:endParaRPr lang="zh-CN" altLang="en-US" sz="2800" b="1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096252"/>
            <a:ext cx="3657607" cy="1761748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8534393" y="0"/>
            <a:ext cx="3657607" cy="1761748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454025" y="338455"/>
            <a:ext cx="640842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3600" kern="0" dirty="0">
                <a:latin typeface="黑体" panose="02010609060101010101" charset="-122"/>
                <a:ea typeface="黑体" panose="02010609060101010101" charset="-122"/>
                <a:cs typeface="+mj-cs"/>
                <a:sym typeface="+mn-ea"/>
              </a:rPr>
              <a:t>三、细胞分裂与染色体行为</a:t>
            </a:r>
            <a:endParaRPr lang="zh-CN" altLang="en-US" sz="3600" kern="0" dirty="0">
              <a:latin typeface="黑体" panose="02010609060101010101" charset="-122"/>
              <a:ea typeface="黑体" panose="02010609060101010101" charset="-122"/>
              <a:cs typeface="+mj-cs"/>
            </a:endParaRPr>
          </a:p>
        </p:txBody>
      </p:sp>
      <p:sp>
        <p:nvSpPr>
          <p:cNvPr id="4" name="内容占位符 2"/>
          <p:cNvSpPr txBox="1"/>
          <p:nvPr/>
        </p:nvSpPr>
        <p:spPr>
          <a:xfrm>
            <a:off x="454025" y="1127125"/>
            <a:ext cx="2583180" cy="739775"/>
          </a:xfrm>
          <a:prstGeom prst="rect">
            <a:avLst/>
          </a:prstGeom>
        </p:spPr>
        <p:txBody>
          <a:bodyPr/>
          <a:p>
            <a:pPr>
              <a:lnSpc>
                <a:spcPct val="125000"/>
              </a:lnSpc>
              <a:spcBef>
                <a:spcPts val="0"/>
              </a:spcBef>
              <a:defRPr/>
            </a:pPr>
            <a:r>
              <a:rPr lang="zh-CN" altLang="en-US" sz="2800" kern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1.有丝分裂</a:t>
            </a:r>
            <a:r>
              <a:rPr lang="zh-CN" altLang="en-US" sz="2800" b="1" kern="0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 </a:t>
            </a:r>
            <a:r>
              <a:rPr lang="en-US" altLang="zh-CN" sz="2800" b="1" kern="0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  </a:t>
            </a:r>
            <a:endParaRPr lang="zh-CN" altLang="en-US" sz="2800" b="1" kern="0" dirty="0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2" name="内容占位符 2"/>
          <p:cNvSpPr txBox="1"/>
          <p:nvPr/>
        </p:nvSpPr>
        <p:spPr>
          <a:xfrm>
            <a:off x="468630" y="2565400"/>
            <a:ext cx="8788400" cy="2431415"/>
          </a:xfrm>
          <a:prstGeom prst="rect">
            <a:avLst/>
          </a:prstGeom>
        </p:spPr>
        <p:txBody>
          <a:bodyPr/>
          <a:p>
            <a:pPr indent="711200" fontAlgn="auto">
              <a:lnSpc>
                <a:spcPct val="145000"/>
              </a:lnSpc>
              <a:extLst>
                <a:ext uri="{35155182-B16C-46BC-9424-99874614C6A1}">
                  <wpsdc:indentchars xmlns:wpsdc="http://www.wps.cn/officeDocument/2017/drawingmlCustomData" val="200" checksum="3773799597"/>
                </a:ext>
              </a:extLst>
            </a:pPr>
            <a:r>
              <a:rPr lang="zh-CN" altLang="en-US" sz="2800" kern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核仁和核膜消失，各染色体均排列在细胞中央赤道板上，两极伸出的纺锤丝附着在染色体的着丝粒上，形成一个纺锤体。此时所有染色体的着丝粒都分散在一个平面上，最适于染色体的计数和观察。</a:t>
            </a:r>
            <a:endParaRPr lang="zh-CN" altLang="en-US" sz="2800" kern="0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</p:txBody>
      </p:sp>
      <p:sp>
        <p:nvSpPr>
          <p:cNvPr id="3" name="内容占位符 2"/>
          <p:cNvSpPr txBox="1"/>
          <p:nvPr/>
        </p:nvSpPr>
        <p:spPr>
          <a:xfrm>
            <a:off x="454025" y="1761490"/>
            <a:ext cx="2712720" cy="739775"/>
          </a:xfrm>
          <a:prstGeom prst="rect">
            <a:avLst/>
          </a:prstGeom>
        </p:spPr>
        <p:txBody>
          <a:bodyPr/>
          <a:p>
            <a:pPr>
              <a:lnSpc>
                <a:spcPct val="125000"/>
              </a:lnSpc>
            </a:pPr>
            <a:r>
              <a:rPr lang="zh-CN" altLang="en-US" sz="2800" kern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（3）中期</a:t>
            </a:r>
            <a:r>
              <a:rPr lang="zh-CN" altLang="en-US" sz="2800" b="1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 </a:t>
            </a:r>
            <a:r>
              <a:rPr lang="en-US" altLang="zh-CN" sz="2800" b="1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  </a:t>
            </a:r>
            <a:endParaRPr lang="zh-CN" altLang="en-US" sz="2800" b="1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096252"/>
            <a:ext cx="3657607" cy="1761748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8534393" y="0"/>
            <a:ext cx="3657607" cy="1761748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454025" y="338455"/>
            <a:ext cx="640842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3600" kern="0" dirty="0">
                <a:latin typeface="黑体" panose="02010609060101010101" charset="-122"/>
                <a:ea typeface="黑体" panose="02010609060101010101" charset="-122"/>
                <a:cs typeface="+mj-cs"/>
                <a:sym typeface="+mn-ea"/>
              </a:rPr>
              <a:t>三、细胞分裂与染色体行为</a:t>
            </a:r>
            <a:endParaRPr lang="zh-CN" altLang="en-US" sz="3600" kern="0" dirty="0">
              <a:latin typeface="黑体" panose="02010609060101010101" charset="-122"/>
              <a:ea typeface="黑体" panose="02010609060101010101" charset="-122"/>
              <a:cs typeface="+mj-cs"/>
            </a:endParaRPr>
          </a:p>
        </p:txBody>
      </p:sp>
      <p:sp>
        <p:nvSpPr>
          <p:cNvPr id="4" name="内容占位符 2"/>
          <p:cNvSpPr txBox="1"/>
          <p:nvPr/>
        </p:nvSpPr>
        <p:spPr>
          <a:xfrm>
            <a:off x="454025" y="1127125"/>
            <a:ext cx="2583180" cy="739775"/>
          </a:xfrm>
          <a:prstGeom prst="rect">
            <a:avLst/>
          </a:prstGeom>
        </p:spPr>
        <p:txBody>
          <a:bodyPr/>
          <a:p>
            <a:pPr>
              <a:lnSpc>
                <a:spcPct val="125000"/>
              </a:lnSpc>
              <a:spcBef>
                <a:spcPts val="0"/>
              </a:spcBef>
              <a:defRPr/>
            </a:pPr>
            <a:r>
              <a:rPr lang="zh-CN" altLang="en-US" sz="2800" kern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1.有丝分裂</a:t>
            </a:r>
            <a:r>
              <a:rPr lang="zh-CN" altLang="en-US" sz="2800" b="1" kern="0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 </a:t>
            </a:r>
            <a:r>
              <a:rPr lang="en-US" altLang="zh-CN" sz="2800" b="1" kern="0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  </a:t>
            </a:r>
            <a:endParaRPr lang="zh-CN" altLang="en-US" sz="2800" b="1" kern="0" dirty="0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2" name="内容占位符 2"/>
          <p:cNvSpPr txBox="1"/>
          <p:nvPr/>
        </p:nvSpPr>
        <p:spPr>
          <a:xfrm>
            <a:off x="454025" y="2705735"/>
            <a:ext cx="9173845" cy="1838325"/>
          </a:xfrm>
          <a:prstGeom prst="rect">
            <a:avLst/>
          </a:prstGeom>
        </p:spPr>
        <p:txBody>
          <a:bodyPr/>
          <a:p>
            <a:pPr indent="711200" fontAlgn="auto">
              <a:lnSpc>
                <a:spcPct val="125000"/>
              </a:lnSpc>
              <a:extLst>
                <a:ext uri="{35155182-B16C-46BC-9424-99874614C6A1}">
                  <wpsdc:indentchars xmlns:wpsdc="http://www.wps.cn/officeDocument/2017/drawingmlCustomData" val="200" checksum="3773799597"/>
                </a:ext>
              </a:extLst>
            </a:pPr>
            <a:r>
              <a:rPr lang="zh-CN" altLang="en-US" sz="2800" kern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每个染色体的着丝粒分裂为二，此时每条染色单体成为一个染色体。随着纺锤丝的收缩分别向两极移动，使两极各具有与母细胞相同数目的染色体。</a:t>
            </a:r>
            <a:endParaRPr lang="zh-CN" altLang="en-US" sz="2800" kern="0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</p:txBody>
      </p:sp>
      <p:sp>
        <p:nvSpPr>
          <p:cNvPr id="5" name="内容占位符 2"/>
          <p:cNvSpPr txBox="1"/>
          <p:nvPr/>
        </p:nvSpPr>
        <p:spPr>
          <a:xfrm>
            <a:off x="453390" y="1916430"/>
            <a:ext cx="8162290" cy="739775"/>
          </a:xfrm>
          <a:prstGeom prst="rect">
            <a:avLst/>
          </a:prstGeom>
        </p:spPr>
        <p:txBody>
          <a:bodyPr/>
          <a:p>
            <a:pPr>
              <a:lnSpc>
                <a:spcPct val="125000"/>
              </a:lnSpc>
            </a:pPr>
            <a:r>
              <a:rPr lang="zh-CN" altLang="en-US" sz="2800" kern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（4）后期   </a:t>
            </a:r>
            <a:endParaRPr lang="zh-CN" altLang="en-US" sz="2800" kern="0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096252"/>
            <a:ext cx="3657607" cy="1761748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8534393" y="0"/>
            <a:ext cx="3657607" cy="1761748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454025" y="338455"/>
            <a:ext cx="640842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3600" kern="0" dirty="0">
                <a:latin typeface="黑体" panose="02010609060101010101" charset="-122"/>
                <a:ea typeface="黑体" panose="02010609060101010101" charset="-122"/>
                <a:cs typeface="+mj-cs"/>
                <a:sym typeface="+mn-ea"/>
              </a:rPr>
              <a:t>三、细胞分裂与染色体行为</a:t>
            </a:r>
            <a:endParaRPr lang="zh-CN" altLang="en-US" sz="3600" kern="0" dirty="0">
              <a:latin typeface="黑体" panose="02010609060101010101" charset="-122"/>
              <a:ea typeface="黑体" panose="02010609060101010101" charset="-122"/>
              <a:cs typeface="+mj-cs"/>
            </a:endParaRPr>
          </a:p>
        </p:txBody>
      </p:sp>
      <p:sp>
        <p:nvSpPr>
          <p:cNvPr id="4" name="内容占位符 2"/>
          <p:cNvSpPr txBox="1"/>
          <p:nvPr/>
        </p:nvSpPr>
        <p:spPr>
          <a:xfrm>
            <a:off x="454025" y="1127125"/>
            <a:ext cx="2583180" cy="739775"/>
          </a:xfrm>
          <a:prstGeom prst="rect">
            <a:avLst/>
          </a:prstGeom>
        </p:spPr>
        <p:txBody>
          <a:bodyPr/>
          <a:p>
            <a:pPr>
              <a:lnSpc>
                <a:spcPct val="125000"/>
              </a:lnSpc>
              <a:spcBef>
                <a:spcPts val="0"/>
              </a:spcBef>
              <a:defRPr/>
            </a:pPr>
            <a:r>
              <a:rPr lang="zh-CN" altLang="en-US" sz="2800" kern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1.有丝分裂</a:t>
            </a:r>
            <a:r>
              <a:rPr lang="zh-CN" altLang="en-US" sz="2800" b="1" kern="0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 </a:t>
            </a:r>
            <a:r>
              <a:rPr lang="en-US" altLang="zh-CN" sz="2800" b="1" kern="0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  </a:t>
            </a:r>
            <a:endParaRPr lang="zh-CN" altLang="en-US" sz="2800" b="1" kern="0" dirty="0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2" name="内容占位符 2"/>
          <p:cNvSpPr txBox="1"/>
          <p:nvPr/>
        </p:nvSpPr>
        <p:spPr>
          <a:xfrm>
            <a:off x="539750" y="2565400"/>
            <a:ext cx="8636000" cy="2251710"/>
          </a:xfrm>
          <a:prstGeom prst="rect">
            <a:avLst/>
          </a:prstGeom>
        </p:spPr>
        <p:txBody>
          <a:bodyPr/>
          <a:p>
            <a:pPr indent="711200" fontAlgn="auto">
              <a:lnSpc>
                <a:spcPct val="125000"/>
              </a:lnSpc>
              <a:extLst>
                <a:ext uri="{35155182-B16C-46BC-9424-99874614C6A1}">
                  <wpsdc:indentchars xmlns:wpsdc="http://www.wps.cn/officeDocument/2017/drawingmlCustomData" val="200" checksum="3773799597"/>
                </a:ext>
              </a:extLst>
            </a:pPr>
            <a:r>
              <a:rPr lang="zh-CN" altLang="en-US" sz="2800" kern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在两极围绕染色体出现新的核膜，染色体又变得松散细长，核仁又重新出现。接着细胞质分裂，在赤道板区域形成细胞板，分裂为两个子细胞。细胞又进入间期状态。</a:t>
            </a:r>
            <a:endParaRPr lang="zh-CN" altLang="en-US" sz="2800" kern="0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</p:txBody>
      </p:sp>
      <p:sp>
        <p:nvSpPr>
          <p:cNvPr id="3" name="内容占位符 2"/>
          <p:cNvSpPr txBox="1"/>
          <p:nvPr/>
        </p:nvSpPr>
        <p:spPr>
          <a:xfrm>
            <a:off x="454025" y="1825625"/>
            <a:ext cx="2451735" cy="739775"/>
          </a:xfrm>
          <a:prstGeom prst="rect">
            <a:avLst/>
          </a:prstGeom>
        </p:spPr>
        <p:txBody>
          <a:bodyPr/>
          <a:p>
            <a:pPr>
              <a:lnSpc>
                <a:spcPct val="125000"/>
              </a:lnSpc>
            </a:pPr>
            <a:r>
              <a:rPr lang="zh-CN" altLang="en-US" sz="2800" kern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（5）末期</a:t>
            </a:r>
            <a:r>
              <a:rPr lang="zh-CN" altLang="en-US" sz="2800" b="1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 </a:t>
            </a:r>
            <a:r>
              <a:rPr lang="en-US" altLang="zh-CN" sz="2800" b="1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  </a:t>
            </a:r>
            <a:endParaRPr lang="zh-CN" altLang="en-US" sz="2800" b="1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096252"/>
            <a:ext cx="3657607" cy="1761748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8534393" y="0"/>
            <a:ext cx="3657607" cy="1761748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454025" y="338455"/>
            <a:ext cx="640842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3600" kern="0" dirty="0">
                <a:latin typeface="黑体" panose="02010609060101010101" charset="-122"/>
                <a:ea typeface="黑体" panose="02010609060101010101" charset="-122"/>
                <a:cs typeface="+mj-cs"/>
                <a:sym typeface="+mn-ea"/>
              </a:rPr>
              <a:t>三、细胞分裂与染色体行为</a:t>
            </a:r>
            <a:endParaRPr lang="zh-CN" altLang="en-US" sz="3600" kern="0" dirty="0">
              <a:latin typeface="黑体" panose="02010609060101010101" charset="-122"/>
              <a:ea typeface="黑体" panose="02010609060101010101" charset="-122"/>
              <a:cs typeface="+mj-cs"/>
            </a:endParaRPr>
          </a:p>
        </p:txBody>
      </p:sp>
      <p:sp>
        <p:nvSpPr>
          <p:cNvPr id="4" name="内容占位符 2"/>
          <p:cNvSpPr txBox="1"/>
          <p:nvPr/>
        </p:nvSpPr>
        <p:spPr>
          <a:xfrm>
            <a:off x="454025" y="1127125"/>
            <a:ext cx="2583180" cy="739775"/>
          </a:xfrm>
          <a:prstGeom prst="rect">
            <a:avLst/>
          </a:prstGeom>
        </p:spPr>
        <p:txBody>
          <a:bodyPr/>
          <a:p>
            <a:pPr>
              <a:lnSpc>
                <a:spcPct val="125000"/>
              </a:lnSpc>
              <a:spcBef>
                <a:spcPts val="0"/>
              </a:spcBef>
              <a:defRPr/>
            </a:pPr>
            <a:r>
              <a:rPr lang="zh-CN" altLang="en-US" sz="2800" kern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1.有丝分裂</a:t>
            </a:r>
            <a:r>
              <a:rPr lang="zh-CN" altLang="en-US" sz="2800" b="1" kern="0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 </a:t>
            </a:r>
            <a:r>
              <a:rPr lang="en-US" altLang="zh-CN" sz="2800" b="1" kern="0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  </a:t>
            </a:r>
            <a:endParaRPr lang="zh-CN" altLang="en-US" sz="2800" b="1" kern="0" dirty="0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pic>
        <p:nvPicPr>
          <p:cNvPr id="3" name="有丝分裂">
            <a:hlinkClick r:id="" action="ppaction://media"/>
          </p:cNvPr>
          <p:cNvPicPr/>
          <p:nvPr>
            <a:videoFile r:link="rId2"/>
            <p:extLst>
              <p:ext uri="{DAA4B4D4-6D71-4841-9C94-3DE7FCFB9230}">
                <p14:media xmlns:p14="http://schemas.microsoft.com/office/powerpoint/2010/main" r:embed="rId3"/>
              </p:ext>
            </p:extLst>
            <p:custDataLst>
              <p:tags r:id="rId4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2030730" y="1866900"/>
            <a:ext cx="7562850" cy="475170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video fullScrn="0">
              <p:cMediaNode>
                <p:cTn id="2" fill="hold" display="1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  <p:seq concurrent="1" nextAc="seek">
              <p:cTn id="3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" fill="hold">
                      <p:stCondLst>
                        <p:cond delay="0"/>
                      </p:stCondLst>
                      <p:childTnLst>
                        <p:par>
                          <p:cTn id="5" fill="hold">
                            <p:stCondLst>
                              <p:cond delay="0"/>
                            </p:stCondLst>
                            <p:childTnLst>
                              <p:par>
                                <p:cTn id="6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 additive="base">
                                        <p:cTn id="7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096252"/>
            <a:ext cx="3657607" cy="1761748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8534393" y="0"/>
            <a:ext cx="3657607" cy="1761748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454025" y="338455"/>
            <a:ext cx="640842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3600" kern="0" dirty="0">
                <a:latin typeface="黑体" panose="02010609060101010101" charset="-122"/>
                <a:ea typeface="黑体" panose="02010609060101010101" charset="-122"/>
                <a:cs typeface="+mj-cs"/>
                <a:sym typeface="+mn-ea"/>
              </a:rPr>
              <a:t>三、细胞分裂与染色体行为</a:t>
            </a:r>
            <a:endParaRPr lang="zh-CN" altLang="en-US" sz="3600" kern="0" dirty="0">
              <a:latin typeface="黑体" panose="02010609060101010101" charset="-122"/>
              <a:ea typeface="黑体" panose="02010609060101010101" charset="-122"/>
              <a:cs typeface="+mj-cs"/>
            </a:endParaRPr>
          </a:p>
        </p:txBody>
      </p:sp>
      <p:sp>
        <p:nvSpPr>
          <p:cNvPr id="11" name="标题 1"/>
          <p:cNvSpPr txBox="1"/>
          <p:nvPr/>
        </p:nvSpPr>
        <p:spPr>
          <a:xfrm>
            <a:off x="454025" y="1169035"/>
            <a:ext cx="3783330" cy="894080"/>
          </a:xfrm>
          <a:prstGeom prst="rect">
            <a:avLst/>
          </a:prstGeom>
        </p:spPr>
        <p:txBody>
          <a:bodyPr>
            <a:normAutofit fontScale="80000"/>
          </a:bodyPr>
          <a:p>
            <a:pPr algn="ctr" eaLnBrk="0" hangingPunct="0">
              <a:lnSpc>
                <a:spcPct val="150000"/>
              </a:lnSpc>
            </a:pPr>
            <a:r>
              <a:rPr lang="zh-CN" altLang="zh-CN" sz="3500" b="1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有丝分裂遗传学意义：</a:t>
            </a:r>
            <a:r>
              <a:rPr lang="zh-CN" altLang="en-US" sz="2800" kern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 </a:t>
            </a:r>
            <a:endParaRPr lang="zh-CN" altLang="en-US" sz="2800" kern="0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</p:txBody>
      </p:sp>
      <p:sp>
        <p:nvSpPr>
          <p:cNvPr id="12" name="内容占位符 2"/>
          <p:cNvSpPr txBox="1"/>
          <p:nvPr/>
        </p:nvSpPr>
        <p:spPr>
          <a:xfrm>
            <a:off x="454025" y="2063115"/>
            <a:ext cx="8519160" cy="2380615"/>
          </a:xfrm>
          <a:prstGeom prst="rect">
            <a:avLst/>
          </a:prstGeom>
        </p:spPr>
        <p:txBody>
          <a:bodyPr/>
          <a:p>
            <a:pPr algn="l" eaLnBrk="0" hangingPunct="0">
              <a:lnSpc>
                <a:spcPct val="150000"/>
              </a:lnSpc>
              <a:buClrTx/>
              <a:buSzTx/>
              <a:buFontTx/>
            </a:pPr>
            <a:r>
              <a:rPr lang="zh-CN" altLang="en-US" sz="2400" b="1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    </a:t>
            </a:r>
            <a:r>
              <a:rPr lang="zh-CN" altLang="en-US" sz="2400" kern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通过有丝分裂，核内每条染色体准确复制后，均匀地分配到两个子细胞中去，使两个子细胞具有与母细胞相同的染色体，在遗传组成上完全一样。这种分裂方式保证了物种的连续性和稳定性。</a:t>
            </a:r>
            <a:endParaRPr lang="zh-CN" altLang="en-US" sz="2400" kern="0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096252"/>
            <a:ext cx="3657607" cy="1761748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8534393" y="0"/>
            <a:ext cx="3657607" cy="1761748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454025" y="338455"/>
            <a:ext cx="640842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3600" kern="0" dirty="0">
                <a:latin typeface="黑体" panose="02010609060101010101" charset="-122"/>
                <a:ea typeface="黑体" panose="02010609060101010101" charset="-122"/>
                <a:cs typeface="+mj-cs"/>
                <a:sym typeface="+mn-ea"/>
              </a:rPr>
              <a:t>三、细胞分裂与染色体行为</a:t>
            </a:r>
            <a:endParaRPr lang="zh-CN" altLang="en-US" sz="3600" kern="0" dirty="0">
              <a:latin typeface="黑体" panose="02010609060101010101" charset="-122"/>
              <a:ea typeface="黑体" panose="02010609060101010101" charset="-122"/>
              <a:cs typeface="+mj-cs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593090" y="1275080"/>
            <a:ext cx="2571750" cy="56959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3110" kern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2.减数分裂</a:t>
            </a:r>
            <a:r>
              <a:rPr lang="zh-CN" altLang="en-US" b="1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 </a:t>
            </a:r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593090" y="1982470"/>
            <a:ext cx="8921115" cy="237871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indent="609600" fontAlgn="auto">
              <a:lnSpc>
                <a:spcPct val="155000"/>
              </a:lnSpc>
              <a:extLst>
                <a:ext uri="{35155182-B16C-46BC-9424-99874614C6A1}">
                  <wpsdc:indentchars xmlns:wpsdc="http://www.wps.cn/officeDocument/2017/drawingmlCustomData" val="200" checksum="4158780845"/>
                </a:ext>
              </a:extLst>
            </a:pPr>
            <a:r>
              <a:rPr lang="zh-CN" altLang="en-US" sz="2400" kern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减数分裂，是生物有性繁殖的基础。它是在性母细胞成熟时，配子形成过程中发生的一种特殊的有丝分裂。</a:t>
            </a:r>
            <a:endParaRPr lang="zh-CN" altLang="en-US" sz="2400" kern="0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  <a:p>
            <a:pPr indent="609600" fontAlgn="auto">
              <a:lnSpc>
                <a:spcPct val="155000"/>
              </a:lnSpc>
              <a:extLst>
                <a:ext uri="{35155182-B16C-46BC-9424-99874614C6A1}">
                  <wpsdc:indentchars xmlns:wpsdc="http://www.wps.cn/officeDocument/2017/drawingmlCustomData" val="200" checksum="4158780845"/>
                </a:ext>
              </a:extLst>
            </a:pPr>
            <a:r>
              <a:rPr lang="zh-CN" altLang="en-US" sz="2400" kern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减数分裂可分为来两次分裂，第一次分裂染色体数目减半，第二次分裂等数分裂。</a:t>
            </a:r>
            <a:endParaRPr lang="zh-CN" altLang="en-US" sz="2400" kern="0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8534393" y="0"/>
            <a:ext cx="3657607" cy="1761748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454025" y="338455"/>
            <a:ext cx="640842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3600" kern="0" dirty="0">
                <a:latin typeface="黑体" panose="02010609060101010101" charset="-122"/>
                <a:ea typeface="黑体" panose="02010609060101010101" charset="-122"/>
                <a:cs typeface="+mj-cs"/>
                <a:sym typeface="+mn-ea"/>
              </a:rPr>
              <a:t>三、细胞分裂与染色体行为</a:t>
            </a:r>
            <a:endParaRPr lang="zh-CN" altLang="en-US" sz="3600" kern="0" dirty="0">
              <a:latin typeface="黑体" panose="02010609060101010101" charset="-122"/>
              <a:ea typeface="黑体" panose="02010609060101010101" charset="-122"/>
              <a:cs typeface="+mj-cs"/>
            </a:endParaRPr>
          </a:p>
        </p:txBody>
      </p:sp>
      <p:sp>
        <p:nvSpPr>
          <p:cNvPr id="11" name="标题 1"/>
          <p:cNvSpPr txBox="1"/>
          <p:nvPr/>
        </p:nvSpPr>
        <p:spPr>
          <a:xfrm>
            <a:off x="1835150" y="1052830"/>
            <a:ext cx="6440170" cy="1143000"/>
          </a:xfrm>
          <a:prstGeom prst="rect">
            <a:avLst/>
          </a:prstGeom>
        </p:spPr>
        <p:txBody>
          <a:bodyPr>
            <a:normAutofit/>
          </a:bodyPr>
          <a:p>
            <a:pPr algn="ctr" eaLnBrk="0" hangingPunct="0">
              <a:lnSpc>
                <a:spcPct val="150000"/>
              </a:lnSpc>
            </a:pPr>
            <a:r>
              <a:rPr lang="zh-CN" altLang="zh-CN" sz="3200" b="1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减数分裂----第一次分裂</a:t>
            </a:r>
            <a:endParaRPr lang="en-US" altLang="zh-CN" sz="3200" b="1">
              <a:solidFill>
                <a:srgbClr val="002060"/>
              </a:solidFill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sp>
        <p:nvSpPr>
          <p:cNvPr id="12" name="内容占位符 2"/>
          <p:cNvSpPr txBox="1"/>
          <p:nvPr/>
        </p:nvSpPr>
        <p:spPr>
          <a:xfrm>
            <a:off x="772795" y="2265045"/>
            <a:ext cx="3500120" cy="4057650"/>
          </a:xfrm>
          <a:prstGeom prst="rect">
            <a:avLst/>
          </a:prstGeom>
        </p:spPr>
        <p:txBody>
          <a:bodyPr/>
          <a:p>
            <a:pPr indent="0">
              <a:lnSpc>
                <a:spcPct val="175000"/>
              </a:lnSpc>
              <a:buFont typeface="Wingdings" panose="05000000000000000000" charset="0"/>
              <a:buNone/>
            </a:pPr>
            <a:r>
              <a:rPr lang="en-US" altLang="zh-CN" sz="20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   </a:t>
            </a:r>
            <a:r>
              <a:rPr lang="zh-CN" altLang="en-US" sz="20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可分为以下五个时期：</a:t>
            </a:r>
            <a:endParaRPr lang="zh-CN" altLang="en-US" sz="200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  <a:p>
            <a:pPr marL="342900" indent="-342900">
              <a:lnSpc>
                <a:spcPct val="175000"/>
              </a:lnSpc>
              <a:buFont typeface="Wingdings" panose="05000000000000000000" charset="0"/>
              <a:buChar char="l"/>
            </a:pPr>
            <a:r>
              <a:rPr lang="zh-CN" altLang="en-US" sz="20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细线期</a:t>
            </a:r>
            <a:endParaRPr lang="zh-CN" altLang="en-US" sz="200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  <a:p>
            <a:pPr marL="342900" indent="-342900">
              <a:lnSpc>
                <a:spcPct val="175000"/>
              </a:lnSpc>
              <a:buFont typeface="Wingdings" panose="05000000000000000000" charset="0"/>
              <a:buChar char="l"/>
            </a:pPr>
            <a:r>
              <a:rPr lang="zh-CN" altLang="en-US" sz="20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偶线期</a:t>
            </a:r>
            <a:endParaRPr lang="zh-CN" altLang="en-US" sz="200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  <a:p>
            <a:pPr marL="342900" indent="-342900">
              <a:lnSpc>
                <a:spcPct val="175000"/>
              </a:lnSpc>
              <a:buFont typeface="Wingdings" panose="05000000000000000000" charset="0"/>
              <a:buChar char="l"/>
            </a:pPr>
            <a:r>
              <a:rPr lang="zh-CN" altLang="en-US" sz="20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粗线期</a:t>
            </a:r>
            <a:endParaRPr lang="zh-CN" altLang="en-US" sz="200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  <a:p>
            <a:pPr marL="342900" indent="-342900">
              <a:lnSpc>
                <a:spcPct val="175000"/>
              </a:lnSpc>
              <a:buFont typeface="Wingdings" panose="05000000000000000000" charset="0"/>
              <a:buChar char="l"/>
            </a:pPr>
            <a:r>
              <a:rPr lang="zh-CN" altLang="en-US" sz="20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双线期</a:t>
            </a:r>
            <a:endParaRPr lang="zh-CN" altLang="en-US" sz="200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  <a:p>
            <a:pPr marL="342900" indent="-342900">
              <a:lnSpc>
                <a:spcPct val="175000"/>
              </a:lnSpc>
              <a:buFont typeface="Wingdings" panose="05000000000000000000" charset="0"/>
              <a:buChar char="l"/>
            </a:pPr>
            <a:r>
              <a:rPr lang="zh-CN" altLang="en-US" sz="20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终变期</a:t>
            </a:r>
            <a:endParaRPr lang="zh-CN" altLang="en-US" sz="2400" b="1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  <a:sym typeface="+mn-ea"/>
            </a:endParaRPr>
          </a:p>
          <a:p>
            <a:pPr marL="342900" indent="-342900">
              <a:lnSpc>
                <a:spcPct val="125000"/>
              </a:lnSpc>
            </a:pPr>
            <a:endParaRPr lang="zh-CN" altLang="en-US" sz="240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</p:txBody>
      </p:sp>
      <p:sp>
        <p:nvSpPr>
          <p:cNvPr id="4" name="内容占位符 2"/>
          <p:cNvSpPr txBox="1"/>
          <p:nvPr/>
        </p:nvSpPr>
        <p:spPr>
          <a:xfrm>
            <a:off x="539750" y="1700530"/>
            <a:ext cx="1294765" cy="739775"/>
          </a:xfrm>
          <a:prstGeom prst="rect">
            <a:avLst/>
          </a:prstGeom>
        </p:spPr>
        <p:txBody>
          <a:bodyPr/>
          <a:p>
            <a:pPr algn="l">
              <a:lnSpc>
                <a:spcPct val="125000"/>
              </a:lnSpc>
              <a:buClrTx/>
              <a:buSzTx/>
              <a:buNone/>
            </a:pPr>
            <a:r>
              <a:rPr lang="zh-CN" altLang="en-US" sz="24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前期Ⅰ</a:t>
            </a:r>
            <a:endParaRPr lang="zh-CN" altLang="en-US" sz="240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</p:txBody>
      </p:sp>
      <p:pic>
        <p:nvPicPr>
          <p:cNvPr id="159754" name="Picture 10"/>
          <p:cNvPicPr>
            <a:picLocks noChangeAspect="1" noChangeArrowheads="1"/>
          </p:cNvPicPr>
          <p:nvPr/>
        </p:nvPicPr>
        <p:blipFill>
          <a:blip r:embed="rId3" cstate="print"/>
          <a:srcRect l="63263"/>
          <a:stretch>
            <a:fillRect/>
          </a:stretch>
        </p:blipFill>
        <p:spPr bwMode="auto">
          <a:xfrm>
            <a:off x="7958455" y="3657600"/>
            <a:ext cx="1721485" cy="16275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5" name="组合 4"/>
          <p:cNvGrpSpPr/>
          <p:nvPr/>
        </p:nvGrpSpPr>
        <p:grpSpPr>
          <a:xfrm>
            <a:off x="3959225" y="2479040"/>
            <a:ext cx="3999230" cy="3844925"/>
            <a:chOff x="6408" y="4529"/>
            <a:chExt cx="5294" cy="4486"/>
          </a:xfrm>
        </p:grpSpPr>
        <p:pic>
          <p:nvPicPr>
            <p:cNvPr id="146442" name="Picture 10"/>
            <p:cNvPicPr>
              <a:picLocks noChangeAspect="1" noChangeArrowheads="1"/>
            </p:cNvPicPr>
            <p:nvPr>
              <p:custDataLst>
                <p:tags r:id="rId4"/>
              </p:custDataLst>
            </p:nvPr>
          </p:nvPicPr>
          <p:blipFill>
            <a:blip r:embed="rId5" cstate="print"/>
            <a:srcRect l="2992" r="49981"/>
            <a:stretch>
              <a:fillRect/>
            </a:stretch>
          </p:blipFill>
          <p:spPr bwMode="auto">
            <a:xfrm>
              <a:off x="6408" y="4529"/>
              <a:ext cx="2478" cy="19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57706" name="Picture 10"/>
            <p:cNvPicPr>
              <a:picLocks noChangeAspect="1" noChangeArrowheads="1"/>
            </p:cNvPicPr>
            <p:nvPr/>
          </p:nvPicPr>
          <p:blipFill>
            <a:blip r:embed="rId3" cstate="print"/>
            <a:srcRect r="64575"/>
            <a:stretch>
              <a:fillRect/>
            </a:stretch>
          </p:blipFill>
          <p:spPr bwMode="auto">
            <a:xfrm>
              <a:off x="6408" y="6583"/>
              <a:ext cx="2702" cy="24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58730" name="Picture 10"/>
            <p:cNvPicPr>
              <a:picLocks noChangeAspect="1" noChangeArrowheads="1"/>
            </p:cNvPicPr>
            <p:nvPr/>
          </p:nvPicPr>
          <p:blipFill>
            <a:blip r:embed="rId3" cstate="print"/>
            <a:srcRect l="34143" r="34225"/>
            <a:stretch>
              <a:fillRect/>
            </a:stretch>
          </p:blipFill>
          <p:spPr bwMode="auto">
            <a:xfrm>
              <a:off x="9070" y="6651"/>
              <a:ext cx="2632" cy="23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3" name="Picture 10"/>
            <p:cNvPicPr>
              <a:picLocks noChangeAspect="1" noChangeArrowheads="1"/>
            </p:cNvPicPr>
            <p:nvPr>
              <p:custDataLst>
                <p:tags r:id="rId6"/>
              </p:custDataLst>
            </p:nvPr>
          </p:nvPicPr>
          <p:blipFill>
            <a:blip r:embed="rId5" cstate="print"/>
            <a:srcRect l="49764"/>
            <a:stretch>
              <a:fillRect/>
            </a:stretch>
          </p:blipFill>
          <p:spPr bwMode="auto">
            <a:xfrm>
              <a:off x="8886" y="4529"/>
              <a:ext cx="2816" cy="19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7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97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597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096252"/>
            <a:ext cx="3657607" cy="1761748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8534393" y="0"/>
            <a:ext cx="3657607" cy="1761748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454025" y="338455"/>
            <a:ext cx="640842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3600" kern="0" dirty="0">
                <a:latin typeface="黑体" panose="02010609060101010101" charset="-122"/>
                <a:ea typeface="黑体" panose="02010609060101010101" charset="-122"/>
                <a:cs typeface="+mj-cs"/>
                <a:sym typeface="+mn-ea"/>
              </a:rPr>
              <a:t>三、细胞分裂与染色体行为</a:t>
            </a:r>
            <a:endParaRPr lang="zh-CN" altLang="en-US" sz="3600" kern="0" dirty="0">
              <a:latin typeface="黑体" panose="02010609060101010101" charset="-122"/>
              <a:ea typeface="黑体" panose="02010609060101010101" charset="-122"/>
              <a:cs typeface="+mj-cs"/>
            </a:endParaRPr>
          </a:p>
        </p:txBody>
      </p:sp>
      <p:sp>
        <p:nvSpPr>
          <p:cNvPr id="11" name="标题 1"/>
          <p:cNvSpPr txBox="1"/>
          <p:nvPr/>
        </p:nvSpPr>
        <p:spPr>
          <a:xfrm>
            <a:off x="1835150" y="1052830"/>
            <a:ext cx="6440170" cy="1143000"/>
          </a:xfrm>
          <a:prstGeom prst="rect">
            <a:avLst/>
          </a:prstGeom>
        </p:spPr>
        <p:txBody>
          <a:bodyPr>
            <a:normAutofit/>
          </a:bodyPr>
          <a:p>
            <a:pPr algn="ctr" eaLnBrk="0" hangingPunct="0">
              <a:lnSpc>
                <a:spcPct val="150000"/>
              </a:lnSpc>
            </a:pPr>
            <a:r>
              <a:rPr lang="zh-CN" altLang="zh-CN" sz="3200" b="1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减数分裂----第一次分裂</a:t>
            </a:r>
            <a:endParaRPr lang="en-US" altLang="zh-CN" sz="3200" b="1">
              <a:solidFill>
                <a:srgbClr val="002060"/>
              </a:solidFill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sp>
        <p:nvSpPr>
          <p:cNvPr id="12" name="内容占位符 2"/>
          <p:cNvSpPr txBox="1"/>
          <p:nvPr/>
        </p:nvSpPr>
        <p:spPr>
          <a:xfrm>
            <a:off x="688975" y="2195830"/>
            <a:ext cx="6173470" cy="1276985"/>
          </a:xfrm>
          <a:prstGeom prst="rect">
            <a:avLst/>
          </a:prstGeom>
        </p:spPr>
        <p:txBody>
          <a:bodyPr/>
          <a:p>
            <a:pPr algn="l">
              <a:lnSpc>
                <a:spcPct val="125000"/>
              </a:lnSpc>
              <a:buClrTx/>
              <a:buSzTx/>
              <a:buFontTx/>
            </a:pPr>
            <a:r>
              <a:rPr lang="zh-CN" altLang="en-US" sz="2400" b="1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   </a:t>
            </a:r>
            <a:r>
              <a:rPr lang="zh-CN" altLang="en-US" sz="20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各染色体的着丝粒与纺锤丝连接，二价体分散在赤道板上。 </a:t>
            </a:r>
            <a:endParaRPr lang="zh-CN" altLang="en-US" sz="20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  <a:p>
            <a:pPr algn="l">
              <a:lnSpc>
                <a:spcPct val="125000"/>
              </a:lnSpc>
              <a:buClrTx/>
              <a:buSzTx/>
              <a:buFontTx/>
            </a:pPr>
            <a:r>
              <a:rPr lang="zh-CN" altLang="en-US" sz="20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   此时也是鉴定染色体数目的最好时期。</a:t>
            </a:r>
            <a:endParaRPr lang="zh-CN" altLang="en-US" sz="20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</p:txBody>
      </p:sp>
      <p:sp>
        <p:nvSpPr>
          <p:cNvPr id="4" name="内容占位符 2"/>
          <p:cNvSpPr txBox="1"/>
          <p:nvPr/>
        </p:nvSpPr>
        <p:spPr>
          <a:xfrm>
            <a:off x="611505" y="1631950"/>
            <a:ext cx="2733675" cy="739775"/>
          </a:xfrm>
          <a:prstGeom prst="rect">
            <a:avLst/>
          </a:prstGeom>
        </p:spPr>
        <p:txBody>
          <a:bodyPr/>
          <a:p>
            <a:pPr>
              <a:lnSpc>
                <a:spcPct val="125000"/>
              </a:lnSpc>
            </a:pPr>
            <a:r>
              <a:rPr lang="zh-CN" altLang="en-US" sz="24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中期Ⅰ</a:t>
            </a:r>
            <a:endParaRPr lang="zh-CN" altLang="en-US" sz="2800" b="1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sp>
        <p:nvSpPr>
          <p:cNvPr id="3" name="内容占位符 2"/>
          <p:cNvSpPr txBox="1"/>
          <p:nvPr/>
        </p:nvSpPr>
        <p:spPr>
          <a:xfrm>
            <a:off x="688975" y="4029710"/>
            <a:ext cx="6262370" cy="1536700"/>
          </a:xfrm>
          <a:prstGeom prst="rect">
            <a:avLst/>
          </a:prstGeom>
        </p:spPr>
        <p:txBody>
          <a:bodyPr/>
          <a:p>
            <a:pPr algn="l">
              <a:lnSpc>
                <a:spcPct val="115000"/>
              </a:lnSpc>
              <a:buClrTx/>
              <a:buSzTx/>
              <a:buFontTx/>
            </a:pPr>
            <a:r>
              <a:rPr lang="en-US" altLang="zh-CN" sz="20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    </a:t>
            </a:r>
            <a:r>
              <a:rPr lang="zh-CN" altLang="en-US" sz="20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由于纺锤丝的牵引，各个二价体相互分开，两条同源染色体彼此分离分别移向两极，每极只得到同源染色体中的一条，实现了染色体数目的减半。每一条染色体仍包含两条染色单体，由一个着丝粒连接。</a:t>
            </a:r>
            <a:endParaRPr lang="zh-CN" altLang="en-US" sz="20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</p:txBody>
      </p:sp>
      <p:sp>
        <p:nvSpPr>
          <p:cNvPr id="5" name="内容占位符 2"/>
          <p:cNvSpPr txBox="1"/>
          <p:nvPr/>
        </p:nvSpPr>
        <p:spPr>
          <a:xfrm>
            <a:off x="611505" y="3468370"/>
            <a:ext cx="1297940" cy="561340"/>
          </a:xfrm>
          <a:prstGeom prst="rect">
            <a:avLst/>
          </a:prstGeom>
        </p:spPr>
        <p:txBody>
          <a:bodyPr/>
          <a:p>
            <a:pPr>
              <a:lnSpc>
                <a:spcPct val="125000"/>
              </a:lnSpc>
            </a:pPr>
            <a:r>
              <a:rPr lang="zh-CN" altLang="en-US" sz="24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后期Ⅰ</a:t>
            </a:r>
            <a:endParaRPr lang="zh-CN" altLang="en-US" sz="2800" b="1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pic>
        <p:nvPicPr>
          <p:cNvPr id="160778" name="Picture 10"/>
          <p:cNvPicPr>
            <a:picLocks noChangeAspect="1" noChangeArrowheads="1"/>
          </p:cNvPicPr>
          <p:nvPr/>
        </p:nvPicPr>
        <p:blipFill>
          <a:blip r:embed="rId2" cstate="print"/>
          <a:srcRect r="48575"/>
          <a:stretch>
            <a:fillRect/>
          </a:stretch>
        </p:blipFill>
        <p:spPr bwMode="auto">
          <a:xfrm>
            <a:off x="7460298" y="1761173"/>
            <a:ext cx="2519362" cy="2527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61802" name="Picture 10"/>
          <p:cNvPicPr>
            <a:picLocks noChangeAspect="1" noChangeArrowheads="1"/>
          </p:cNvPicPr>
          <p:nvPr/>
        </p:nvPicPr>
        <p:blipFill>
          <a:blip r:embed="rId3" cstate="print"/>
          <a:srcRect l="50993"/>
          <a:stretch>
            <a:fillRect/>
          </a:stretch>
        </p:blipFill>
        <p:spPr bwMode="auto">
          <a:xfrm>
            <a:off x="7460298" y="4288790"/>
            <a:ext cx="2520950" cy="2520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096252"/>
            <a:ext cx="3657607" cy="1761748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8534393" y="0"/>
            <a:ext cx="3657607" cy="1761748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454025" y="338455"/>
            <a:ext cx="640842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3600" kern="0" dirty="0">
                <a:latin typeface="黑体" panose="02010609060101010101" charset="-122"/>
                <a:ea typeface="黑体" panose="02010609060101010101" charset="-122"/>
                <a:cs typeface="+mj-cs"/>
                <a:sym typeface="+mn-ea"/>
              </a:rPr>
              <a:t>三、细胞分裂与染色体行为</a:t>
            </a:r>
            <a:endParaRPr lang="zh-CN" altLang="en-US" sz="3600" kern="0" dirty="0">
              <a:latin typeface="黑体" panose="02010609060101010101" charset="-122"/>
              <a:ea typeface="黑体" panose="02010609060101010101" charset="-122"/>
              <a:cs typeface="+mj-cs"/>
            </a:endParaRPr>
          </a:p>
        </p:txBody>
      </p:sp>
      <p:sp>
        <p:nvSpPr>
          <p:cNvPr id="11" name="标题 1"/>
          <p:cNvSpPr txBox="1"/>
          <p:nvPr/>
        </p:nvSpPr>
        <p:spPr>
          <a:xfrm>
            <a:off x="1835150" y="1052830"/>
            <a:ext cx="6440170" cy="1143000"/>
          </a:xfrm>
          <a:prstGeom prst="rect">
            <a:avLst/>
          </a:prstGeom>
        </p:spPr>
        <p:txBody>
          <a:bodyPr>
            <a:normAutofit/>
          </a:bodyPr>
          <a:p>
            <a:pPr algn="ctr" eaLnBrk="0" hangingPunct="0">
              <a:lnSpc>
                <a:spcPct val="150000"/>
              </a:lnSpc>
            </a:pPr>
            <a:r>
              <a:rPr lang="zh-CN" altLang="zh-CN" sz="3200" b="1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减数分裂----第一次分裂</a:t>
            </a:r>
            <a:endParaRPr lang="en-US" altLang="zh-CN" sz="3200" b="1">
              <a:solidFill>
                <a:srgbClr val="002060"/>
              </a:solidFill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sp>
        <p:nvSpPr>
          <p:cNvPr id="12" name="内容占位符 2"/>
          <p:cNvSpPr txBox="1"/>
          <p:nvPr/>
        </p:nvSpPr>
        <p:spPr>
          <a:xfrm>
            <a:off x="611505" y="2637155"/>
            <a:ext cx="8750300" cy="2243455"/>
          </a:xfrm>
          <a:prstGeom prst="rect">
            <a:avLst/>
          </a:prstGeom>
        </p:spPr>
        <p:txBody>
          <a:bodyPr/>
          <a:p>
            <a:pPr algn="l">
              <a:lnSpc>
                <a:spcPct val="125000"/>
              </a:lnSpc>
              <a:buClrTx/>
              <a:buSzTx/>
              <a:buFontTx/>
            </a:pPr>
            <a:r>
              <a:rPr lang="zh-CN" altLang="en-US" sz="2400" b="1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    </a:t>
            </a:r>
            <a:r>
              <a:rPr lang="zh-CN" altLang="en-US" sz="24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染色体到达细胞的两极，逐步由粗变细，形成两个子核。同时细胞质分裂为两部分，形成两个子细胞。很快进入第二次分裂。</a:t>
            </a:r>
            <a:endParaRPr lang="zh-CN" altLang="en-US" sz="2400" b="1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sp>
        <p:nvSpPr>
          <p:cNvPr id="4" name="内容占位符 2"/>
          <p:cNvSpPr txBox="1"/>
          <p:nvPr/>
        </p:nvSpPr>
        <p:spPr>
          <a:xfrm>
            <a:off x="539750" y="1700213"/>
            <a:ext cx="8075613" cy="739775"/>
          </a:xfrm>
          <a:prstGeom prst="rect">
            <a:avLst/>
          </a:prstGeom>
        </p:spPr>
        <p:txBody>
          <a:bodyPr/>
          <a:p>
            <a:pPr>
              <a:lnSpc>
                <a:spcPct val="125000"/>
              </a:lnSpc>
            </a:pPr>
            <a:r>
              <a:rPr lang="zh-CN" altLang="en-US" sz="24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末期Ⅰ</a:t>
            </a:r>
            <a:endParaRPr lang="zh-CN" altLang="en-US" sz="24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</p:txBody>
      </p:sp>
      <p:pic>
        <p:nvPicPr>
          <p:cNvPr id="162826" name="Picture 10"/>
          <p:cNvPicPr>
            <a:picLocks noChangeAspect="1" noChangeArrowheads="1"/>
          </p:cNvPicPr>
          <p:nvPr/>
        </p:nvPicPr>
        <p:blipFill>
          <a:blip r:embed="rId2" cstate="print"/>
          <a:srcRect r="50861"/>
          <a:stretch>
            <a:fillRect/>
          </a:stretch>
        </p:blipFill>
        <p:spPr bwMode="auto">
          <a:xfrm>
            <a:off x="4149090" y="3927475"/>
            <a:ext cx="2446020" cy="26504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096252"/>
            <a:ext cx="3657607" cy="1761748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8534393" y="0"/>
            <a:ext cx="3657607" cy="1761748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603250" y="427990"/>
            <a:ext cx="775462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3600" kern="0" dirty="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  <a:cs typeface="+mj-cs"/>
                <a:sym typeface="+mn-ea"/>
              </a:rPr>
              <a:t>一、遗传和变异</a:t>
            </a:r>
            <a:endParaRPr lang="zh-CN" altLang="en-US" sz="3600" kern="0" dirty="0">
              <a:solidFill>
                <a:schemeClr val="tx1"/>
              </a:solidFill>
              <a:latin typeface="黑体" panose="02010609060101010101" charset="-122"/>
              <a:ea typeface="黑体" panose="02010609060101010101" charset="-122"/>
              <a:cs typeface="+mj-cs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603250" y="1242060"/>
            <a:ext cx="10674350" cy="437451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>
              <a:lnSpc>
                <a:spcPct val="145000"/>
              </a:lnSpc>
              <a:spcBef>
                <a:spcPts val="0"/>
              </a:spcBef>
              <a:defRPr/>
            </a:pPr>
            <a:r>
              <a:rPr lang="zh-CN" altLang="en-US" sz="2400" kern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1.遗传  </a:t>
            </a:r>
            <a:endParaRPr lang="zh-CN" altLang="en-US" sz="2400" kern="0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>
              <a:lnSpc>
                <a:spcPct val="145000"/>
              </a:lnSpc>
              <a:spcBef>
                <a:spcPts val="0"/>
              </a:spcBef>
              <a:defRPr/>
            </a:pPr>
            <a:r>
              <a:rPr lang="en-US" altLang="zh-CN" sz="2400" kern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    </a:t>
            </a:r>
            <a:r>
              <a:rPr lang="zh-CN" altLang="en-US" sz="2400" kern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亲代与子代以及子代个体之间相似的现象叫做遗传。</a:t>
            </a:r>
            <a:endParaRPr lang="zh-CN" altLang="en-US" sz="2400" kern="0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  <a:p>
            <a:pPr>
              <a:lnSpc>
                <a:spcPct val="145000"/>
              </a:lnSpc>
              <a:spcBef>
                <a:spcPts val="0"/>
              </a:spcBef>
              <a:defRPr/>
            </a:pPr>
            <a:r>
              <a:rPr lang="zh-CN" altLang="en-US" sz="2400" kern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2.变异  </a:t>
            </a:r>
            <a:endParaRPr lang="zh-CN" altLang="en-US" sz="2400" kern="0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>
              <a:lnSpc>
                <a:spcPct val="145000"/>
              </a:lnSpc>
              <a:spcBef>
                <a:spcPts val="0"/>
              </a:spcBef>
              <a:defRPr/>
            </a:pPr>
            <a:r>
              <a:rPr lang="zh-CN" altLang="en-US" sz="2400" kern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 </a:t>
            </a:r>
            <a:r>
              <a:rPr lang="en-US" altLang="zh-CN" sz="2400" kern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   </a:t>
            </a:r>
            <a:r>
              <a:rPr lang="zh-CN" altLang="en-US" sz="2400" kern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亲代与子代之间，以及子代个体之间存在差异的现象叫做变异。</a:t>
            </a:r>
            <a:endParaRPr lang="zh-CN" altLang="en-US" sz="2400" kern="0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  <a:p>
            <a:pPr>
              <a:lnSpc>
                <a:spcPct val="145000"/>
              </a:lnSpc>
              <a:spcBef>
                <a:spcPts val="0"/>
              </a:spcBef>
              <a:defRPr/>
            </a:pPr>
            <a:r>
              <a:rPr lang="zh-CN" altLang="en-US" sz="2400" kern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3.遗传、变异和环境  </a:t>
            </a:r>
            <a:endParaRPr lang="zh-CN" altLang="en-US" sz="2400" kern="0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>
              <a:lnSpc>
                <a:spcPct val="145000"/>
              </a:lnSpc>
              <a:spcBef>
                <a:spcPts val="0"/>
              </a:spcBef>
              <a:defRPr/>
            </a:pPr>
            <a:r>
              <a:rPr lang="zh-CN" altLang="en-US" sz="2400" kern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 </a:t>
            </a:r>
            <a:r>
              <a:rPr lang="en-US" altLang="zh-CN" sz="2400" kern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   </a:t>
            </a:r>
            <a:r>
              <a:rPr lang="zh-CN" altLang="en-US" sz="2400" kern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遗传和变异是生物界普遍存在的生命现象。生物性状能够遗传，保证了物种的相对稳定，使生物一代一代相延续；生物不断地出现变异，促进了生物的进化。</a:t>
            </a:r>
            <a:endParaRPr lang="zh-CN" altLang="en-US" sz="24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096252"/>
            <a:ext cx="3657607" cy="1761748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8534393" y="0"/>
            <a:ext cx="3657607" cy="1761748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454025" y="338455"/>
            <a:ext cx="640842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3600" kern="0" dirty="0">
                <a:latin typeface="黑体" panose="02010609060101010101" charset="-122"/>
                <a:ea typeface="黑体" panose="02010609060101010101" charset="-122"/>
                <a:cs typeface="+mj-cs"/>
                <a:sym typeface="+mn-ea"/>
              </a:rPr>
              <a:t>三、细胞分裂与染色体行为</a:t>
            </a:r>
            <a:endParaRPr lang="zh-CN" altLang="en-US" sz="3600" kern="0" dirty="0">
              <a:latin typeface="黑体" panose="02010609060101010101" charset="-122"/>
              <a:ea typeface="黑体" panose="02010609060101010101" charset="-122"/>
              <a:cs typeface="+mj-cs"/>
            </a:endParaRPr>
          </a:p>
        </p:txBody>
      </p:sp>
      <p:sp>
        <p:nvSpPr>
          <p:cNvPr id="11" name="标题 1"/>
          <p:cNvSpPr txBox="1"/>
          <p:nvPr/>
        </p:nvSpPr>
        <p:spPr>
          <a:xfrm>
            <a:off x="2031365" y="899160"/>
            <a:ext cx="6440170" cy="862330"/>
          </a:xfrm>
          <a:prstGeom prst="rect">
            <a:avLst/>
          </a:prstGeom>
        </p:spPr>
        <p:txBody>
          <a:bodyPr>
            <a:normAutofit/>
          </a:bodyPr>
          <a:p>
            <a:pPr algn="ctr" eaLnBrk="0" hangingPunct="0">
              <a:lnSpc>
                <a:spcPct val="150000"/>
              </a:lnSpc>
            </a:pPr>
            <a:r>
              <a:rPr lang="zh-CN" altLang="zh-CN" sz="3200" b="1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减数分裂----第二次分裂</a:t>
            </a:r>
            <a:endParaRPr lang="en-US" altLang="zh-CN" sz="3200" b="1">
              <a:solidFill>
                <a:srgbClr val="002060"/>
              </a:solidFill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sp>
        <p:nvSpPr>
          <p:cNvPr id="12" name="内容占位符 2"/>
          <p:cNvSpPr txBox="1"/>
          <p:nvPr/>
        </p:nvSpPr>
        <p:spPr>
          <a:xfrm>
            <a:off x="1677035" y="1847850"/>
            <a:ext cx="8286750" cy="851535"/>
          </a:xfrm>
          <a:prstGeom prst="rect">
            <a:avLst/>
          </a:prstGeom>
        </p:spPr>
        <p:txBody>
          <a:bodyPr/>
          <a:p>
            <a:pPr>
              <a:lnSpc>
                <a:spcPct val="125000"/>
              </a:lnSpc>
            </a:pPr>
            <a:r>
              <a:rPr lang="zh-CN" altLang="en-US" sz="20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各染色体含有两条染色单体，着丝粒连在一起，染色体收缩、螺旋化，纺锤体出现。</a:t>
            </a:r>
            <a:endParaRPr lang="zh-CN" altLang="en-US" sz="20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</p:txBody>
      </p:sp>
      <p:sp>
        <p:nvSpPr>
          <p:cNvPr id="4" name="内容占位符 2"/>
          <p:cNvSpPr txBox="1"/>
          <p:nvPr/>
        </p:nvSpPr>
        <p:spPr>
          <a:xfrm>
            <a:off x="454025" y="1876425"/>
            <a:ext cx="1223010" cy="739775"/>
          </a:xfrm>
          <a:prstGeom prst="rect">
            <a:avLst/>
          </a:prstGeom>
        </p:spPr>
        <p:txBody>
          <a:bodyPr/>
          <a:p>
            <a:pPr>
              <a:lnSpc>
                <a:spcPct val="125000"/>
              </a:lnSpc>
            </a:pPr>
            <a:r>
              <a:rPr lang="zh-CN" altLang="en-US" sz="20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前期Ⅱ</a:t>
            </a:r>
            <a:endParaRPr lang="zh-CN" altLang="en-US" sz="24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</p:txBody>
      </p:sp>
      <p:sp>
        <p:nvSpPr>
          <p:cNvPr id="3" name="内容占位符 2"/>
          <p:cNvSpPr txBox="1"/>
          <p:nvPr/>
        </p:nvSpPr>
        <p:spPr>
          <a:xfrm>
            <a:off x="1677035" y="2785745"/>
            <a:ext cx="6472555" cy="530860"/>
          </a:xfrm>
          <a:prstGeom prst="rect">
            <a:avLst/>
          </a:prstGeom>
        </p:spPr>
        <p:txBody>
          <a:bodyPr/>
          <a:p>
            <a:pPr algn="l">
              <a:lnSpc>
                <a:spcPct val="125000"/>
              </a:lnSpc>
              <a:buClrTx/>
              <a:buSzTx/>
              <a:buFontTx/>
            </a:pPr>
            <a:r>
              <a:rPr lang="zh-CN" altLang="en-US" sz="20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每个染色体的着丝粒整齐地排列在赤道板上。</a:t>
            </a:r>
            <a:endParaRPr lang="zh-CN" altLang="en-US" sz="20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</p:txBody>
      </p:sp>
      <p:sp>
        <p:nvSpPr>
          <p:cNvPr id="5" name="内容占位符 2"/>
          <p:cNvSpPr txBox="1"/>
          <p:nvPr/>
        </p:nvSpPr>
        <p:spPr>
          <a:xfrm>
            <a:off x="454025" y="2785745"/>
            <a:ext cx="1289050" cy="739775"/>
          </a:xfrm>
          <a:prstGeom prst="rect">
            <a:avLst/>
          </a:prstGeom>
        </p:spPr>
        <p:txBody>
          <a:bodyPr/>
          <a:p>
            <a:pPr>
              <a:lnSpc>
                <a:spcPct val="125000"/>
              </a:lnSpc>
            </a:pPr>
            <a:r>
              <a:rPr lang="zh-CN" altLang="en-US" sz="20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中期Ⅱ</a:t>
            </a:r>
            <a:endParaRPr lang="zh-CN" altLang="en-US" sz="24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454660" y="3402965"/>
            <a:ext cx="1434465" cy="9372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l">
              <a:lnSpc>
                <a:spcPct val="125000"/>
              </a:lnSpc>
              <a:buClrTx/>
              <a:buSzTx/>
              <a:buFontTx/>
            </a:pPr>
            <a:r>
              <a:rPr lang="zh-CN" altLang="en-US" sz="20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后期Ⅱ</a:t>
            </a:r>
            <a:endParaRPr lang="zh-CN" altLang="en-US" sz="20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  <a:p>
            <a:pPr algn="l">
              <a:lnSpc>
                <a:spcPct val="125000"/>
              </a:lnSpc>
              <a:buClrTx/>
              <a:buSzTx/>
              <a:buFontTx/>
            </a:pPr>
            <a:r>
              <a:rPr lang="zh-CN" altLang="en-US" sz="20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末期</a:t>
            </a:r>
            <a:r>
              <a:rPr lang="zh-CN" altLang="en-US" sz="20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Ⅱ</a:t>
            </a:r>
            <a:r>
              <a:rPr lang="zh-CN" altLang="en-US" sz="24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</a:t>
            </a:r>
            <a:endParaRPr lang="zh-CN" altLang="en-US" sz="24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677035" y="3402965"/>
            <a:ext cx="6285865" cy="47561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l">
              <a:lnSpc>
                <a:spcPct val="125000"/>
              </a:lnSpc>
              <a:buClrTx/>
              <a:buSzTx/>
              <a:buFontTx/>
            </a:pPr>
            <a:r>
              <a:rPr lang="zh-CN" altLang="en-US" sz="20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着丝粒分裂一分为二，姊妹染色单体分别被拉向两极。</a:t>
            </a:r>
            <a:endParaRPr lang="zh-CN" altLang="en-US" sz="20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676400" y="3881120"/>
            <a:ext cx="6857365" cy="47561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l">
              <a:lnSpc>
                <a:spcPct val="125000"/>
              </a:lnSpc>
              <a:buClrTx/>
              <a:buSzTx/>
              <a:buFontTx/>
            </a:pPr>
            <a:r>
              <a:rPr lang="zh-CN" altLang="en-US" sz="20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分到两极的染色体形成新的子核，核仁、核膜重新出现。</a:t>
            </a:r>
            <a:endParaRPr lang="zh-CN" altLang="en-US" sz="20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2560955" y="4486275"/>
            <a:ext cx="6877685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>
              <a:lnSpc>
                <a:spcPct val="150000"/>
              </a:lnSpc>
            </a:pPr>
            <a:r>
              <a:rPr lang="zh-CN" altLang="en-US" sz="28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注：</a:t>
            </a:r>
            <a:r>
              <a:rPr lang="zh-CN" altLang="en-US" sz="20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经过两次细胞分裂，使1个母细胞产生了4个子细胞，统称为四分孢子。每个子细胞的核内染色体数目减少了一半。</a:t>
            </a:r>
            <a:endParaRPr lang="zh-CN" altLang="en-US" sz="20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096252"/>
            <a:ext cx="3657607" cy="1761748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8534393" y="0"/>
            <a:ext cx="3657607" cy="1761748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454025" y="338455"/>
            <a:ext cx="640842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3600" kern="0" dirty="0">
                <a:latin typeface="黑体" panose="02010609060101010101" charset="-122"/>
                <a:ea typeface="黑体" panose="02010609060101010101" charset="-122"/>
                <a:cs typeface="+mj-cs"/>
                <a:sym typeface="+mn-ea"/>
              </a:rPr>
              <a:t>三、细胞分裂与染色体行为</a:t>
            </a:r>
            <a:endParaRPr lang="zh-CN" altLang="en-US" sz="3600" kern="0" dirty="0">
              <a:latin typeface="黑体" panose="02010609060101010101" charset="-122"/>
              <a:ea typeface="黑体" panose="02010609060101010101" charset="-122"/>
              <a:cs typeface="+mj-cs"/>
            </a:endParaRPr>
          </a:p>
        </p:txBody>
      </p:sp>
      <p:sp>
        <p:nvSpPr>
          <p:cNvPr id="11" name="标题 1"/>
          <p:cNvSpPr txBox="1"/>
          <p:nvPr/>
        </p:nvSpPr>
        <p:spPr>
          <a:xfrm>
            <a:off x="454025" y="1271270"/>
            <a:ext cx="4386580" cy="708660"/>
          </a:xfrm>
          <a:prstGeom prst="rect">
            <a:avLst/>
          </a:prstGeom>
        </p:spPr>
        <p:txBody>
          <a:bodyPr>
            <a:normAutofit fontScale="90000" lnSpcReduction="20000"/>
          </a:bodyPr>
          <a:p>
            <a:pPr algn="l" eaLnBrk="0" hangingPunct="0">
              <a:lnSpc>
                <a:spcPct val="150000"/>
              </a:lnSpc>
            </a:pPr>
            <a:r>
              <a:rPr lang="zh-CN" altLang="zh-CN" sz="3200" b="1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减数分裂的遗传学意义：</a:t>
            </a:r>
            <a:endParaRPr lang="en-US" altLang="zh-CN" sz="3200" b="1">
              <a:solidFill>
                <a:srgbClr val="002060"/>
              </a:solidFill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751840" y="2072640"/>
            <a:ext cx="10078720" cy="304609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indent="508000" fontAlgn="auto">
              <a:lnSpc>
                <a:spcPct val="160000"/>
              </a:lnSpc>
              <a:extLst>
                <a:ext uri="{35155182-B16C-46BC-9424-99874614C6A1}">
                  <wpsdc:indentchars xmlns:wpsdc="http://www.wps.cn/officeDocument/2017/drawingmlCustomData" val="200" checksum="282533468"/>
                </a:ext>
              </a:extLst>
            </a:pPr>
            <a:r>
              <a:rPr lang="zh-CN" altLang="en-US" sz="2000">
                <a:latin typeface="宋体" panose="02010600030101010101" pitchFamily="2" charset="-122"/>
                <a:ea typeface="宋体" panose="02010600030101010101" pitchFamily="2" charset="-122"/>
              </a:rPr>
              <a:t>经过减数分裂所形成的雌雄性细胞，具有半数的染色体，通过受精作用结合成合子，又恢复为原来的体细胞染色体数目，保证了亲代和子代之间染色体数目的恒定性，保持了遗传的稳定性。减数分裂过程中，同源染色体彼此分离，非同源染色体自由组合在子细胞中，同源染色体的非姊妹染色单体之间还可能发生片段的交换，因而可以形成各种不同染色体组成的子细胞。所以，杂合基因型的个体，经有性繁殖的后代会出现性状的分离，产生各种各样的变异类型，有利于生物的进化和人工选择。</a:t>
            </a:r>
            <a:endParaRPr lang="zh-CN" altLang="en-US" sz="200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096252"/>
            <a:ext cx="3657607" cy="1761748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8534393" y="0"/>
            <a:ext cx="3657607" cy="1761748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454025" y="338455"/>
            <a:ext cx="640842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3600" kern="0" dirty="0">
                <a:latin typeface="黑体" panose="02010609060101010101" charset="-122"/>
                <a:ea typeface="黑体" panose="02010609060101010101" charset="-122"/>
                <a:cs typeface="+mj-cs"/>
                <a:sym typeface="+mn-ea"/>
              </a:rPr>
              <a:t>课堂小结：</a:t>
            </a:r>
            <a:endParaRPr lang="zh-CN" altLang="en-US" sz="3600" kern="0" dirty="0">
              <a:latin typeface="黑体" panose="02010609060101010101" charset="-122"/>
              <a:ea typeface="黑体" panose="02010609060101010101" charset="-122"/>
              <a:cs typeface="+mj-cs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718945" y="1464310"/>
            <a:ext cx="5671820" cy="304609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>
              <a:lnSpc>
                <a:spcPct val="200000"/>
              </a:lnSpc>
            </a:pPr>
            <a:r>
              <a:rPr lang="zh-CN" altLang="zh-CN" sz="3200" b="1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一、遗传和变异</a:t>
            </a:r>
            <a:endParaRPr lang="zh-CN" altLang="zh-CN" sz="3200" b="1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ct val="200000"/>
              </a:lnSpc>
            </a:pPr>
            <a:r>
              <a:rPr lang="zh-CN" altLang="zh-CN" sz="3200" b="1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二、染色体</a:t>
            </a:r>
            <a:endParaRPr lang="zh-CN" altLang="zh-CN" sz="3200" b="1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ct val="200000"/>
              </a:lnSpc>
            </a:pPr>
            <a:r>
              <a:rPr lang="zh-CN" altLang="zh-CN" sz="3200" b="1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三、细胞分裂与染色体行为</a:t>
            </a:r>
            <a:endParaRPr lang="zh-CN" altLang="zh-CN" sz="3200" b="1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4152265" y="2552065"/>
            <a:ext cx="5701030" cy="105029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>
              <a:lnSpc>
                <a:spcPct val="130000"/>
              </a:lnSpc>
            </a:pPr>
            <a:r>
              <a:rPr lang="en-US" altLang="zh-CN" sz="24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1.</a:t>
            </a:r>
            <a:r>
              <a:rPr lang="zh-CN" altLang="en-US" sz="24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真核细胞的主要结构与遗传物质的分布</a:t>
            </a:r>
            <a:endParaRPr lang="zh-CN" altLang="en-US" sz="24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>
              <a:lnSpc>
                <a:spcPct val="130000"/>
              </a:lnSpc>
            </a:pPr>
            <a:r>
              <a:rPr lang="en-US" altLang="zh-CN" sz="24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2.</a:t>
            </a:r>
            <a:r>
              <a:rPr lang="zh-CN" altLang="en-US" sz="24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遗传物质的分子基础</a:t>
            </a:r>
            <a:r>
              <a:rPr lang="en-US" altLang="zh-CN" sz="24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——DNA</a:t>
            </a:r>
            <a:endParaRPr lang="en-US" altLang="zh-CN" sz="24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4231640" y="4392930"/>
            <a:ext cx="2132330" cy="105029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>
              <a:lnSpc>
                <a:spcPct val="130000"/>
              </a:lnSpc>
            </a:pPr>
            <a:r>
              <a:rPr lang="zh-CN" altLang="en-US" sz="24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1.有丝分裂</a:t>
            </a:r>
            <a:endParaRPr lang="zh-CN" altLang="en-US" sz="24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24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2.减数分裂</a:t>
            </a:r>
            <a:endParaRPr lang="zh-CN" altLang="en-US" sz="24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096252"/>
            <a:ext cx="3657607" cy="1761748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8534393" y="0"/>
            <a:ext cx="3657607" cy="1761748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454025" y="1007110"/>
            <a:ext cx="169418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3600" kern="0" dirty="0">
                <a:latin typeface="黑体" panose="02010609060101010101" charset="-122"/>
                <a:ea typeface="黑体" panose="02010609060101010101" charset="-122"/>
                <a:cs typeface="+mj-cs"/>
                <a:sym typeface="+mn-ea"/>
              </a:rPr>
              <a:t>作业：</a:t>
            </a:r>
            <a:endParaRPr lang="zh-CN" altLang="en-US" sz="3600" kern="0" dirty="0">
              <a:latin typeface="黑体" panose="02010609060101010101" charset="-122"/>
              <a:ea typeface="黑体" panose="02010609060101010101" charset="-122"/>
              <a:cs typeface="+mj-cs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454025" y="1943100"/>
            <a:ext cx="10616565" cy="156845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>
              <a:lnSpc>
                <a:spcPct val="200000"/>
              </a:lnSpc>
            </a:pPr>
            <a:r>
              <a:rPr lang="zh-CN" altLang="en-US" sz="2400">
                <a:latin typeface="宋体" panose="02010600030101010101" pitchFamily="2" charset="-122"/>
                <a:ea typeface="宋体" panose="02010600030101010101" pitchFamily="2" charset="-122"/>
              </a:rPr>
              <a:t>1.细胞进入有丝分裂中期最显著的特征是各染色体</a:t>
            </a:r>
            <a:r>
              <a:rPr lang="zh-CN" altLang="en-US" sz="2400" u="sng">
                <a:latin typeface="宋体" panose="02010600030101010101" pitchFamily="2" charset="-122"/>
                <a:ea typeface="宋体" panose="02010600030101010101" pitchFamily="2" charset="-122"/>
              </a:rPr>
              <a:t>           </a:t>
            </a:r>
            <a:r>
              <a:rPr lang="en-US" altLang="zh-CN" sz="2400" u="sng">
                <a:latin typeface="宋体" panose="02010600030101010101" pitchFamily="2" charset="-122"/>
                <a:ea typeface="宋体" panose="02010600030101010101" pitchFamily="2" charset="-122"/>
              </a:rPr>
              <a:t>    </a:t>
            </a:r>
            <a:r>
              <a:rPr lang="zh-CN" altLang="en-US" sz="2400" u="sng">
                <a:latin typeface="宋体" panose="02010600030101010101" pitchFamily="2" charset="-122"/>
                <a:ea typeface="宋体" panose="02010600030101010101" pitchFamily="2" charset="-122"/>
              </a:rPr>
              <a:t>      </a:t>
            </a:r>
            <a:r>
              <a:rPr lang="zh-CN" altLang="en-US" sz="2400">
                <a:latin typeface="宋体" panose="02010600030101010101" pitchFamily="2" charset="-122"/>
                <a:ea typeface="宋体" panose="02010600030101010101" pitchFamily="2" charset="-122"/>
              </a:rPr>
              <a:t>。</a:t>
            </a:r>
            <a:endParaRPr lang="zh-CN" altLang="en-US" sz="24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l">
              <a:lnSpc>
                <a:spcPct val="200000"/>
              </a:lnSpc>
              <a:buClrTx/>
              <a:buSzTx/>
              <a:buFontTx/>
            </a:pPr>
            <a:r>
              <a:rPr lang="zh-CN" altLang="en-US" sz="2400">
                <a:latin typeface="宋体" panose="02010600030101010101" pitchFamily="2" charset="-122"/>
                <a:ea typeface="宋体" panose="02010600030101010101" pitchFamily="2" charset="-122"/>
              </a:rPr>
              <a:t>2.谈一谈有丝分裂和减数分裂的遗传学意义。</a:t>
            </a:r>
            <a:endParaRPr lang="zh-CN" altLang="en-US" sz="240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内容占位符 3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-1"/>
            <a:ext cx="12192001" cy="6858001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73"/>
            <a:ext cx="12192000" cy="6854653"/>
          </a:xfrm>
          <a:prstGeom prst="rect">
            <a:avLst/>
          </a:prstGeom>
        </p:spPr>
      </p:pic>
      <p:grpSp>
        <p:nvGrpSpPr>
          <p:cNvPr id="13" name="组合 12"/>
          <p:cNvGrpSpPr/>
          <p:nvPr/>
        </p:nvGrpSpPr>
        <p:grpSpPr>
          <a:xfrm>
            <a:off x="2140528" y="2701096"/>
            <a:ext cx="7910945" cy="922060"/>
            <a:chOff x="2140528" y="2317442"/>
            <a:chExt cx="7910945" cy="922060"/>
          </a:xfrm>
        </p:grpSpPr>
        <p:sp>
          <p:nvSpPr>
            <p:cNvPr id="5" name="文本框 4"/>
            <p:cNvSpPr txBox="1"/>
            <p:nvPr/>
          </p:nvSpPr>
          <p:spPr>
            <a:xfrm>
              <a:off x="3834708" y="2317442"/>
              <a:ext cx="4521200" cy="9220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5400" dirty="0" smtClean="0">
                  <a:solidFill>
                    <a:srgbClr val="00948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谢谢观看！</a:t>
              </a:r>
              <a:r>
                <a:rPr lang="en-US" altLang="zh-CN" sz="5400" dirty="0" smtClean="0">
                  <a:solidFill>
                    <a:srgbClr val="00948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endParaRPr lang="zh-CN" altLang="en-US" sz="5400" dirty="0">
                <a:solidFill>
                  <a:srgbClr val="00948D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cxnSp>
          <p:nvCxnSpPr>
            <p:cNvPr id="3" name="直接连接符 2"/>
            <p:cNvCxnSpPr/>
            <p:nvPr/>
          </p:nvCxnSpPr>
          <p:spPr>
            <a:xfrm>
              <a:off x="2140528" y="3239502"/>
              <a:ext cx="7910945" cy="0"/>
            </a:xfrm>
            <a:prstGeom prst="line">
              <a:avLst/>
            </a:prstGeom>
            <a:ln w="25400">
              <a:solidFill>
                <a:srgbClr val="00948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8" name="图片 7" descr="IMG_25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905"/>
            <a:ext cx="2032000" cy="2032000"/>
          </a:xfrm>
          <a:prstGeom prst="ellipse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096252"/>
            <a:ext cx="3657607" cy="1761748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8534393" y="0"/>
            <a:ext cx="3657607" cy="1761748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622935" y="347980"/>
            <a:ext cx="344868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3600" kern="0" dirty="0">
                <a:latin typeface="黑体" panose="02010609060101010101" charset="-122"/>
                <a:ea typeface="黑体" panose="02010609060101010101" charset="-122"/>
                <a:cs typeface="+mj-cs"/>
                <a:sym typeface="+mn-ea"/>
              </a:rPr>
              <a:t>二、染色体</a:t>
            </a:r>
            <a:endParaRPr lang="zh-CN" altLang="en-US" sz="3600" kern="0" dirty="0">
              <a:latin typeface="黑体" panose="02010609060101010101" charset="-122"/>
              <a:ea typeface="黑体" panose="02010609060101010101" charset="-122"/>
              <a:cs typeface="+mj-cs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622935" y="1301115"/>
            <a:ext cx="738632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400" kern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1.真核细胞的主要结构与遗传物质的分布</a:t>
            </a:r>
            <a:r>
              <a:rPr lang="zh-CN" altLang="en-US" b="1" kern="0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 </a:t>
            </a:r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622935" y="2069465"/>
            <a:ext cx="6200140" cy="186309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>
              <a:lnSpc>
                <a:spcPct val="160000"/>
              </a:lnSpc>
            </a:pPr>
            <a:r>
              <a:rPr lang="en-US" altLang="zh-CN" sz="2400" kern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    </a:t>
            </a:r>
            <a:r>
              <a:rPr lang="zh-CN" altLang="en-US" sz="2400" kern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真核细胞的遗传物质主要在细胞核内的染色体上，细胞质中的线粒体、叶绿体也具有遗传功能。</a:t>
            </a:r>
            <a:endParaRPr lang="zh-CN" altLang="en-US" sz="2400" kern="0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pic>
        <p:nvPicPr>
          <p:cNvPr id="38919" name="图片 1" descr="1-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917690" y="1920240"/>
            <a:ext cx="4081780" cy="39789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8921" name="文本框 99"/>
          <p:cNvSpPr txBox="1">
            <a:spLocks noChangeArrowheads="1"/>
          </p:cNvSpPr>
          <p:nvPr/>
        </p:nvSpPr>
        <p:spPr bwMode="auto">
          <a:xfrm>
            <a:off x="7627303" y="6057900"/>
            <a:ext cx="3240087" cy="39878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p>
            <a:pPr indent="266700" algn="ctr">
              <a:buClrTx/>
              <a:buSzTx/>
              <a:buFontTx/>
            </a:pPr>
            <a:r>
              <a:rPr lang="zh-CN" altLang="en-US" sz="2000" kern="0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cs typeface="宋体" panose="02010600030101010101" pitchFamily="2" charset="-122"/>
              </a:rPr>
              <a:t>植物细胞结构模式图</a:t>
            </a:r>
            <a:endParaRPr lang="zh-CN" altLang="en-US" sz="2000" kern="0" dirty="0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  <a:cs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096252"/>
            <a:ext cx="3657607" cy="1761748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8534393" y="0"/>
            <a:ext cx="3657607" cy="1761748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622935" y="347980"/>
            <a:ext cx="344868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3600" kern="0" dirty="0">
                <a:latin typeface="黑体" panose="02010609060101010101" charset="-122"/>
                <a:ea typeface="黑体" panose="02010609060101010101" charset="-122"/>
                <a:cs typeface="+mj-cs"/>
                <a:sym typeface="+mn-ea"/>
              </a:rPr>
              <a:t>二、染色体</a:t>
            </a:r>
            <a:endParaRPr lang="zh-CN" altLang="en-US" sz="3600" kern="0" dirty="0">
              <a:latin typeface="黑体" panose="02010609060101010101" charset="-122"/>
              <a:ea typeface="黑体" panose="02010609060101010101" charset="-122"/>
              <a:cs typeface="+mj-cs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626745" y="1121410"/>
            <a:ext cx="586168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400" kern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1.真核细胞的主要结构与遗传物质的分布</a:t>
            </a:r>
            <a:r>
              <a:rPr lang="zh-CN" altLang="en-US" b="1" kern="0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 </a:t>
            </a:r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702310" y="1597660"/>
            <a:ext cx="10476230" cy="21583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>
              <a:lnSpc>
                <a:spcPct val="140000"/>
              </a:lnSpc>
            </a:pPr>
            <a:r>
              <a:rPr lang="en-US" altLang="zh-CN" sz="2400" kern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    </a:t>
            </a:r>
            <a:r>
              <a:rPr lang="zh-CN" altLang="en-US" sz="2400" kern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在尚未进行分裂的细胞中，可以见到许多因碱性染料染色较深，纤细的网状物，称为染色质或染色线。在细胞分裂时，染色线卷曲、收缩，成为在光学显微镜下可识别的具有一定形态特征的染色体，它由DNA、蛋白质和少量RNA构成。</a:t>
            </a:r>
            <a:endParaRPr lang="zh-CN" altLang="en-US" sz="2400" kern="0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pic>
        <p:nvPicPr>
          <p:cNvPr id="40967" name="图片 34" descr="1-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39900" y="3845560"/>
            <a:ext cx="5320665" cy="19697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68" name="图片 20" descr="1-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5715" y="3845560"/>
            <a:ext cx="2376805" cy="19704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0" name="文本框 99"/>
          <p:cNvSpPr txBox="1"/>
          <p:nvPr/>
        </p:nvSpPr>
        <p:spPr>
          <a:xfrm>
            <a:off x="2850515" y="6034405"/>
            <a:ext cx="3275330" cy="39878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indent="266700" algn="ctr">
              <a:buClrTx/>
              <a:buSzTx/>
              <a:buFontTx/>
            </a:pPr>
            <a:r>
              <a:rPr lang="zh-CN" altLang="en-US" sz="2000" kern="0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cs typeface="宋体" panose="02010600030101010101" pitchFamily="2" charset="-122"/>
              </a:rPr>
              <a:t>染色体螺旋化结构图</a:t>
            </a:r>
            <a:endParaRPr lang="zh-CN" altLang="en-US" sz="2000" kern="0" dirty="0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  <a:cs typeface="宋体" panose="02010600030101010101" pitchFamily="2" charset="-122"/>
            </a:endParaRPr>
          </a:p>
        </p:txBody>
      </p:sp>
      <p:sp>
        <p:nvSpPr>
          <p:cNvPr id="40970" name="文本框 2"/>
          <p:cNvSpPr txBox="1">
            <a:spLocks noChangeArrowheads="1"/>
          </p:cNvSpPr>
          <p:nvPr/>
        </p:nvSpPr>
        <p:spPr bwMode="auto">
          <a:xfrm>
            <a:off x="7169150" y="6034405"/>
            <a:ext cx="3030855" cy="39878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p>
            <a:pPr indent="266700" algn="ctr"/>
            <a:r>
              <a:rPr lang="zh-CN" altLang="en-US" sz="2000" kern="0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cs typeface="宋体" panose="02010600030101010101" pitchFamily="2" charset="-122"/>
              </a:rPr>
              <a:t>染色体形态结构图</a:t>
            </a:r>
            <a:endParaRPr lang="zh-CN" altLang="en-US" sz="2000" kern="0" dirty="0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  <a:cs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096252"/>
            <a:ext cx="3657607" cy="1761748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8534393" y="0"/>
            <a:ext cx="3657607" cy="1761748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622935" y="347980"/>
            <a:ext cx="344868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3600" kern="0" dirty="0">
                <a:latin typeface="黑体" panose="02010609060101010101" charset="-122"/>
                <a:ea typeface="黑体" panose="02010609060101010101" charset="-122"/>
                <a:cs typeface="+mj-cs"/>
                <a:sym typeface="+mn-ea"/>
              </a:rPr>
              <a:t>二、染色体</a:t>
            </a:r>
            <a:endParaRPr lang="zh-CN" altLang="en-US" sz="3600" kern="0" dirty="0">
              <a:latin typeface="黑体" panose="02010609060101010101" charset="-122"/>
              <a:ea typeface="黑体" panose="02010609060101010101" charset="-122"/>
              <a:cs typeface="+mj-cs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622935" y="1243330"/>
            <a:ext cx="527367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400" kern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2.遗传物质的分子基础——DNA</a:t>
            </a:r>
            <a:r>
              <a:rPr lang="zh-CN" altLang="en-US" b="1" kern="0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  </a:t>
            </a:r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622935" y="1998345"/>
            <a:ext cx="8870315" cy="286131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indent="609600" fontAlgn="auto">
              <a:lnSpc>
                <a:spcPct val="125000"/>
              </a:lnSpc>
              <a:extLst>
                <a:ext uri="{35155182-B16C-46BC-9424-99874614C6A1}">
                  <wpsdc:indentchars xmlns:wpsdc="http://www.wps.cn/officeDocument/2017/drawingmlCustomData" val="200" checksum="4158780845"/>
                </a:ext>
              </a:extLst>
            </a:pPr>
            <a:r>
              <a:rPr lang="zh-CN" altLang="en-US" sz="2400" kern="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1953年，沃森（J.D.Watson）和克里克（F.H.C.Crick）提出了著名的DNA双螺旋结构模型。</a:t>
            </a:r>
            <a:endParaRPr lang="zh-CN" altLang="en-US" sz="2400" kern="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fontAlgn="auto">
              <a:lnSpc>
                <a:spcPct val="125000"/>
              </a:lnSpc>
              <a:extLst>
                <a:ext uri="{35155182-B16C-46BC-9424-99874614C6A1}">
                  <wpsdc:indentchars xmlns:wpsdc="http://www.wps.cn/officeDocument/2017/drawingmlCustomData" val="200" checksum="4158780845"/>
                </a:ext>
              </a:extLst>
            </a:pPr>
            <a:r>
              <a:rPr lang="zh-CN" altLang="en-US" sz="2400" kern="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DNA又称脱氧核糖核酸，由四种脱氧核苷酸聚合而成。每种脱氧核苷酸由一分子磷酸，一分子脱氧核糖和一分子含氮碱基组成。四种脱氧核苷酸的差异在于含氮碱基的不同，分别是腺嘌呤（A）、鸟嘌呤（G）、胞嘧啶（C）和胸腺嘧啶（T）。</a:t>
            </a:r>
            <a:endParaRPr lang="zh-CN" altLang="en-US" sz="2400" kern="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096252"/>
            <a:ext cx="3657607" cy="1761748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8534393" y="0"/>
            <a:ext cx="3657607" cy="1761748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622935" y="347980"/>
            <a:ext cx="344868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3600" kern="0" dirty="0">
                <a:latin typeface="黑体" panose="02010609060101010101" charset="-122"/>
                <a:ea typeface="黑体" panose="02010609060101010101" charset="-122"/>
                <a:cs typeface="+mj-cs"/>
                <a:sym typeface="+mn-ea"/>
              </a:rPr>
              <a:t>二、染色体</a:t>
            </a:r>
            <a:endParaRPr lang="zh-CN" altLang="en-US" sz="3600" kern="0" dirty="0">
              <a:latin typeface="黑体" panose="02010609060101010101" charset="-122"/>
              <a:ea typeface="黑体" panose="02010609060101010101" charset="-122"/>
              <a:cs typeface="+mj-cs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622935" y="1243330"/>
            <a:ext cx="527367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400" kern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2.遗传物质的分子基础——DNA</a:t>
            </a:r>
            <a:r>
              <a:rPr lang="zh-CN" altLang="en-US" b="1" kern="0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  </a:t>
            </a:r>
            <a:endParaRPr lang="zh-CN" altLang="en-US"/>
          </a:p>
        </p:txBody>
      </p:sp>
      <p:pic>
        <p:nvPicPr>
          <p:cNvPr id="43015" name="图片 35" descr="1-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55900" y="1871980"/>
            <a:ext cx="6365875" cy="395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3016" name="文本框 1"/>
          <p:cNvSpPr txBox="1">
            <a:spLocks noChangeArrowheads="1"/>
          </p:cNvSpPr>
          <p:nvPr/>
        </p:nvSpPr>
        <p:spPr bwMode="auto">
          <a:xfrm>
            <a:off x="3657283" y="5999163"/>
            <a:ext cx="5256212" cy="39878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p>
            <a:r>
              <a:rPr lang="zh-CN" altLang="en-US" sz="2000" kern="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charset="-122"/>
                <a:cs typeface="Times New Roman" panose="02020603050405020304" pitchFamily="18" charset="0"/>
              </a:rPr>
              <a:t>DNA双螺旋结构（a）及双链的碱基配对（b）</a:t>
            </a:r>
            <a:endParaRPr lang="zh-CN" altLang="en-US" sz="2000" kern="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8534393" y="0"/>
            <a:ext cx="3657607" cy="1761748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454025" y="338455"/>
            <a:ext cx="640842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3600" kern="0" dirty="0">
                <a:latin typeface="黑体" panose="02010609060101010101" charset="-122"/>
                <a:ea typeface="黑体" panose="02010609060101010101" charset="-122"/>
                <a:cs typeface="+mj-cs"/>
                <a:sym typeface="+mn-ea"/>
              </a:rPr>
              <a:t>三、细胞分裂与染色体行为</a:t>
            </a:r>
            <a:endParaRPr lang="zh-CN" altLang="en-US" sz="3600" kern="0" dirty="0">
              <a:latin typeface="黑体" panose="02010609060101010101" charset="-122"/>
              <a:ea typeface="黑体" panose="02010609060101010101" charset="-122"/>
              <a:cs typeface="+mj-cs"/>
            </a:endParaRPr>
          </a:p>
        </p:txBody>
      </p:sp>
      <p:sp>
        <p:nvSpPr>
          <p:cNvPr id="12" name="内容占位符 2"/>
          <p:cNvSpPr txBox="1"/>
          <p:nvPr/>
        </p:nvSpPr>
        <p:spPr>
          <a:xfrm>
            <a:off x="3854450" y="1936750"/>
            <a:ext cx="6007100" cy="1918335"/>
          </a:xfrm>
          <a:prstGeom prst="rect">
            <a:avLst/>
          </a:prstGeom>
        </p:spPr>
        <p:txBody>
          <a:bodyPr/>
          <a:p>
            <a:pPr>
              <a:lnSpc>
                <a:spcPct val="165000"/>
              </a:lnSpc>
            </a:pP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    </a:t>
            </a:r>
            <a:r>
              <a:rPr lang="zh-CN" altLang="en-US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有丝分裂，是生物生长的基础。连续分裂的细胞，从前一次分裂结束到下一次分裂开始为止所经历的时间称细胞周期。</a:t>
            </a:r>
            <a:endParaRPr lang="zh-CN" altLang="en-US" sz="240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sym typeface="+mn-ea"/>
            </a:endParaRPr>
          </a:p>
          <a:p>
            <a:pPr>
              <a:lnSpc>
                <a:spcPct val="125000"/>
              </a:lnSpc>
            </a:pPr>
            <a:endParaRPr lang="zh-CN" altLang="en-US" sz="240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sym typeface="+mn-ea"/>
            </a:endParaRPr>
          </a:p>
        </p:txBody>
      </p:sp>
      <p:pic>
        <p:nvPicPr>
          <p:cNvPr id="44039" name="图片 36" descr="1-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9590" y="2150110"/>
            <a:ext cx="3417570" cy="3460750"/>
          </a:xfrm>
          <a:prstGeom prst="ellipse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0" name="文本框 99"/>
          <p:cNvSpPr txBox="1"/>
          <p:nvPr/>
        </p:nvSpPr>
        <p:spPr>
          <a:xfrm>
            <a:off x="1305243" y="5823903"/>
            <a:ext cx="1682750" cy="39878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/>
            <a:r>
              <a:rPr lang="zh-CN" altLang="en-US" sz="2000" kern="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charset="-122"/>
                <a:cs typeface="Times New Roman" panose="02020603050405020304" pitchFamily="18" charset="0"/>
              </a:rPr>
              <a:t>细胞周期</a:t>
            </a:r>
            <a:endParaRPr lang="zh-CN" altLang="en-US" sz="2000" kern="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2"/>
          <p:cNvSpPr txBox="1"/>
          <p:nvPr/>
        </p:nvSpPr>
        <p:spPr>
          <a:xfrm>
            <a:off x="458788" y="1196975"/>
            <a:ext cx="8075612" cy="739775"/>
          </a:xfrm>
          <a:prstGeom prst="rect">
            <a:avLst/>
          </a:prstGeom>
        </p:spPr>
        <p:txBody>
          <a:bodyPr/>
          <a:p>
            <a:pPr>
              <a:lnSpc>
                <a:spcPct val="125000"/>
              </a:lnSpc>
              <a:spcBef>
                <a:spcPts val="0"/>
              </a:spcBef>
              <a:defRPr/>
            </a:pPr>
            <a:r>
              <a:rPr lang="en-US" altLang="zh-CN" sz="2800" kern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1.</a:t>
            </a:r>
            <a:r>
              <a:rPr lang="zh-CN" altLang="en-US" sz="2800" kern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有丝分裂</a:t>
            </a:r>
            <a:r>
              <a:rPr lang="zh-CN" altLang="en-US" sz="2800" b="1" kern="0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 </a:t>
            </a:r>
            <a:r>
              <a:rPr lang="en-US" altLang="zh-CN" sz="2800" b="1" kern="0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  </a:t>
            </a:r>
            <a:endParaRPr lang="zh-CN" altLang="en-US" sz="2800" b="1" kern="0" dirty="0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pic>
        <p:nvPicPr>
          <p:cNvPr id="44045" name="Picture 1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54450" y="4309745"/>
            <a:ext cx="6109335" cy="166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096252"/>
            <a:ext cx="3657607" cy="1761748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8534393" y="0"/>
            <a:ext cx="3657607" cy="1761748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454025" y="338455"/>
            <a:ext cx="640842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3600" kern="0" dirty="0">
                <a:latin typeface="黑体" panose="02010609060101010101" charset="-122"/>
                <a:ea typeface="黑体" panose="02010609060101010101" charset="-122"/>
                <a:cs typeface="+mj-cs"/>
                <a:sym typeface="+mn-ea"/>
              </a:rPr>
              <a:t>三、细胞分裂与染色体行为</a:t>
            </a:r>
            <a:endParaRPr lang="zh-CN" altLang="en-US" sz="3600" kern="0" dirty="0">
              <a:latin typeface="黑体" panose="02010609060101010101" charset="-122"/>
              <a:ea typeface="黑体" panose="02010609060101010101" charset="-122"/>
              <a:cs typeface="+mj-cs"/>
            </a:endParaRPr>
          </a:p>
        </p:txBody>
      </p:sp>
      <p:sp>
        <p:nvSpPr>
          <p:cNvPr id="12" name="内容占位符 2"/>
          <p:cNvSpPr txBox="1"/>
          <p:nvPr/>
        </p:nvSpPr>
        <p:spPr>
          <a:xfrm>
            <a:off x="551180" y="1866900"/>
            <a:ext cx="5593715" cy="2576195"/>
          </a:xfrm>
          <a:prstGeom prst="rect">
            <a:avLst/>
          </a:prstGeom>
        </p:spPr>
        <p:txBody>
          <a:bodyPr/>
          <a:p>
            <a:pPr>
              <a:lnSpc>
                <a:spcPct val="155000"/>
              </a:lnSpc>
            </a:pP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     </a:t>
            </a:r>
            <a:r>
              <a:rPr lang="zh-CN" altLang="en-US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间期又分为DNA复制前期（G1期）、DNA复制期（S期）和DNA复制后期（G2期）；分裂期（M）分为前期、中期、后期和末期。</a:t>
            </a:r>
            <a:endParaRPr lang="zh-CN" altLang="en-US" sz="240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sym typeface="+mn-ea"/>
            </a:endParaRPr>
          </a:p>
        </p:txBody>
      </p:sp>
      <p:sp>
        <p:nvSpPr>
          <p:cNvPr id="4" name="内容占位符 2"/>
          <p:cNvSpPr txBox="1"/>
          <p:nvPr/>
        </p:nvSpPr>
        <p:spPr>
          <a:xfrm>
            <a:off x="454025" y="1127125"/>
            <a:ext cx="2583180" cy="739775"/>
          </a:xfrm>
          <a:prstGeom prst="rect">
            <a:avLst/>
          </a:prstGeom>
        </p:spPr>
        <p:txBody>
          <a:bodyPr/>
          <a:p>
            <a:pPr>
              <a:lnSpc>
                <a:spcPct val="125000"/>
              </a:lnSpc>
              <a:spcBef>
                <a:spcPts val="0"/>
              </a:spcBef>
              <a:defRPr/>
            </a:pPr>
            <a:r>
              <a:rPr lang="zh-CN" altLang="en-US" sz="2800" kern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1.有丝分裂</a:t>
            </a:r>
            <a:r>
              <a:rPr lang="zh-CN" altLang="en-US" sz="2800" b="1" kern="0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 </a:t>
            </a:r>
            <a:r>
              <a:rPr lang="en-US" altLang="zh-CN" sz="2800" b="1" kern="0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  </a:t>
            </a:r>
            <a:endParaRPr lang="zh-CN" altLang="en-US" sz="2800" b="1" kern="0" dirty="0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pic>
        <p:nvPicPr>
          <p:cNvPr id="45064" name="图片 37" descr="1-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35725" y="1511300"/>
            <a:ext cx="3611880" cy="5227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096252"/>
            <a:ext cx="3657607" cy="1761748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8534393" y="0"/>
            <a:ext cx="3657607" cy="1761748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454025" y="338455"/>
            <a:ext cx="640842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3600" kern="0" dirty="0">
                <a:latin typeface="黑体" panose="02010609060101010101" charset="-122"/>
                <a:ea typeface="黑体" panose="02010609060101010101" charset="-122"/>
                <a:cs typeface="+mj-cs"/>
                <a:sym typeface="+mn-ea"/>
              </a:rPr>
              <a:t>三、细胞分裂与染色体行为</a:t>
            </a:r>
            <a:endParaRPr lang="zh-CN" altLang="en-US" sz="3600" kern="0" dirty="0">
              <a:latin typeface="黑体" panose="02010609060101010101" charset="-122"/>
              <a:ea typeface="黑体" panose="02010609060101010101" charset="-122"/>
              <a:cs typeface="+mj-cs"/>
            </a:endParaRPr>
          </a:p>
        </p:txBody>
      </p:sp>
      <p:sp>
        <p:nvSpPr>
          <p:cNvPr id="4" name="内容占位符 2"/>
          <p:cNvSpPr txBox="1"/>
          <p:nvPr/>
        </p:nvSpPr>
        <p:spPr>
          <a:xfrm>
            <a:off x="454025" y="1127125"/>
            <a:ext cx="2583180" cy="739775"/>
          </a:xfrm>
          <a:prstGeom prst="rect">
            <a:avLst/>
          </a:prstGeom>
        </p:spPr>
        <p:txBody>
          <a:bodyPr/>
          <a:p>
            <a:pPr>
              <a:lnSpc>
                <a:spcPct val="125000"/>
              </a:lnSpc>
              <a:spcBef>
                <a:spcPts val="0"/>
              </a:spcBef>
              <a:defRPr/>
            </a:pPr>
            <a:r>
              <a:rPr lang="zh-CN" altLang="en-US" sz="2800" kern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1.有丝分裂</a:t>
            </a:r>
            <a:r>
              <a:rPr lang="zh-CN" altLang="en-US" sz="2800" b="1" kern="0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 </a:t>
            </a:r>
            <a:r>
              <a:rPr lang="en-US" altLang="zh-CN" sz="2800" b="1" kern="0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  </a:t>
            </a:r>
            <a:endParaRPr lang="zh-CN" altLang="en-US" sz="2800" b="1" kern="0" dirty="0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2" name="内容占位符 2"/>
          <p:cNvSpPr txBox="1"/>
          <p:nvPr/>
        </p:nvSpPr>
        <p:spPr>
          <a:xfrm>
            <a:off x="518160" y="2550795"/>
            <a:ext cx="9795510" cy="1861820"/>
          </a:xfrm>
          <a:prstGeom prst="rect">
            <a:avLst/>
          </a:prstGeom>
        </p:spPr>
        <p:txBody>
          <a:bodyPr/>
          <a:p>
            <a:pPr indent="711200" fontAlgn="auto">
              <a:lnSpc>
                <a:spcPct val="175000"/>
              </a:lnSpc>
              <a:extLst>
                <a:ext uri="{35155182-B16C-46BC-9424-99874614C6A1}">
                  <wpsdc:indentchars xmlns:wpsdc="http://www.wps.cn/officeDocument/2017/drawingmlCustomData" val="200" checksum="3773799597"/>
                </a:ext>
              </a:extLst>
            </a:pPr>
            <a:r>
              <a:rPr lang="zh-CN" altLang="en-US" sz="2800" kern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间期是细胞连续两次分裂之间的时期，看不到染色体的变化。但间期的核处于高度活跃的生理、生化的代谢阶段，正进行染色体的复制，为下一次细胞分裂做准备。</a:t>
            </a:r>
            <a:endParaRPr lang="zh-CN" altLang="en-US" sz="2800" kern="0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</p:txBody>
      </p:sp>
      <p:sp>
        <p:nvSpPr>
          <p:cNvPr id="3" name="内容占位符 2"/>
          <p:cNvSpPr txBox="1"/>
          <p:nvPr/>
        </p:nvSpPr>
        <p:spPr>
          <a:xfrm>
            <a:off x="454025" y="1761490"/>
            <a:ext cx="3724275" cy="739775"/>
          </a:xfrm>
          <a:prstGeom prst="rect">
            <a:avLst/>
          </a:prstGeom>
        </p:spPr>
        <p:txBody>
          <a:bodyPr/>
          <a:p>
            <a:pPr>
              <a:lnSpc>
                <a:spcPct val="125000"/>
              </a:lnSpc>
            </a:pPr>
            <a:r>
              <a:rPr lang="zh-CN" altLang="en-US" sz="2800" kern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（1）间期</a:t>
            </a:r>
            <a:r>
              <a:rPr lang="zh-CN" altLang="en-US" sz="2800" b="1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 </a:t>
            </a:r>
            <a:r>
              <a:rPr lang="en-US" altLang="zh-CN" sz="2800" b="1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  </a:t>
            </a:r>
            <a:endParaRPr lang="zh-CN" altLang="en-US" sz="2800" b="1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p="http://schemas.openxmlformats.org/presentationml/2006/main">
  <p:tag name="KSO_WM_UNIT_PLACING_PICTURE_USER_VIEWPORT" val="{&quot;height&quot;:10794.729133858267,&quot;width&quot;:19200}"/>
</p:tagLst>
</file>

<file path=ppt/tags/tag2.xml><?xml version="1.0" encoding="utf-8"?>
<p:tagLst xmlns:p="http://schemas.openxmlformats.org/presentationml/2006/main">
  <p:tag name="KSO_WM_MEDIACOVER_FLAG" val="1"/>
  <p:tag name="KSO_WM_UNIT_MEDIACOVER_BTN_STATE" val="1"/>
  <p:tag name="KSO_WM_UNIT_MEDIACOVER_BTNRECT" val="5593*3380*722*722"/>
  <p:tag name="KSO_WM_UNIT_MEDIACOVER_STYLEID" val="1"/>
  <p:tag name="KSO_WM_UNIT_MEDIACOVER_TEXTSTATE" val="0"/>
  <p:tag name="KSO_WM_UNIT_MEDIACOVER_BTN_POS" val="c"/>
  <p:tag name="KSO_WM_UNIT_MEDIACOVER_BTN_STYLE" val="ee0bc779c1f3d7f3e90c96344320e69a"/>
  <p:tag name="KSO_WM_UNIT_MEDIACOVER_RGB" val="000000"/>
  <p:tag name="KSO_WM_UNIT_MEDIACOVER_TRANSPARENCY" val="0.5"/>
</p:tagLst>
</file>

<file path=ppt/tags/tag3.xml><?xml version="1.0" encoding="utf-8"?>
<p:tagLst xmlns:p="http://schemas.openxmlformats.org/presentationml/2006/main">
  <p:tag name="KSO_WM_UNIT_PLACING_PICTURE_USER_VIEWPORT" val="{&quot;height&quot;:2774.4062992125982,&quot;width&quot;:5760.011023622047}"/>
</p:tagLst>
</file>

<file path=ppt/tags/tag4.xml><?xml version="1.0" encoding="utf-8"?>
<p:tagLst xmlns:p="http://schemas.openxmlformats.org/presentationml/2006/main">
  <p:tag name="KSO_WM_UNIT_PLACING_PICTURE_USER_VIEWPORT" val="{&quot;height&quot;:3402.499212598425,&quot;width&quot;:9865}"/>
</p:tagLst>
</file>

<file path=ppt/tags/tag5.xml><?xml version="1.0" encoding="utf-8"?>
<p:tagLst xmlns:p="http://schemas.openxmlformats.org/presentationml/2006/main">
  <p:tag name="KSO_WM_UNIT_PLACING_PICTURE_USER_VIEWPORT" val="{&quot;height&quot;:3402.499212598425,&quot;width&quot;:9865}"/>
</p:tagLst>
</file>

<file path=ppt/tags/tag6.xml><?xml version="1.0" encoding="utf-8"?>
<p:tagLst xmlns:p="http://schemas.openxmlformats.org/presentationml/2006/main">
  <p:tag name="KSO_WPP_MARK_KEY" val="79f6a830-89a9-46aa-a994-13654d77af6d"/>
  <p:tag name="COMMONDATA" val="eyJoZGlkIjoiYjQ5ZDdlZTYzZjY4MGY3OTU5OWY4NmEwYmUwOTYzZWEifQ=="/>
</p:tagLst>
</file>

<file path=ppt/theme/theme1.xml><?xml version="1.0" encoding="utf-8"?>
<a:theme xmlns:a="http://schemas.openxmlformats.org/drawingml/2006/main" name="更多模板亮亮图文旗舰店：https://liangliangtuwen.tmall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2482</Words>
  <Application>WPS 演示</Application>
  <PresentationFormat>宽屏</PresentationFormat>
  <Paragraphs>199</Paragraphs>
  <Slides>24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24</vt:i4>
      </vt:variant>
    </vt:vector>
  </HeadingPairs>
  <TitlesOfParts>
    <vt:vector size="38" baseType="lpstr">
      <vt:lpstr>Arial</vt:lpstr>
      <vt:lpstr>宋体</vt:lpstr>
      <vt:lpstr>Wingdings</vt:lpstr>
      <vt:lpstr>微软雅黑</vt:lpstr>
      <vt:lpstr>方正准圆简体</vt:lpstr>
      <vt:lpstr>楷体</vt:lpstr>
      <vt:lpstr>黑体</vt:lpstr>
      <vt:lpstr>Times New Roman</vt:lpstr>
      <vt:lpstr>Arial Unicode MS</vt:lpstr>
      <vt:lpstr>等线 Light</vt:lpstr>
      <vt:lpstr>Calibri</vt:lpstr>
      <vt:lpstr>Wingdings</vt:lpstr>
      <vt:lpstr>等线</vt:lpstr>
      <vt:lpstr>更多模板亮亮图文旗舰店：https://liangliangtuwen.tmall.com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keywords>更多模版：亮亮图文旗舰店https:/liangliangtuwen.tmall.com</cp:keywords>
  <dc:description>更多模版：亮亮图文旗舰店https://liangliangtuwen.tmall.com</dc:description>
  <cp:lastModifiedBy>钱文祥</cp:lastModifiedBy>
  <cp:revision>72</cp:revision>
  <dcterms:created xsi:type="dcterms:W3CDTF">2017-11-29T05:22:00Z</dcterms:created>
  <dcterms:modified xsi:type="dcterms:W3CDTF">2023-04-09T01:37:14Z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2052-11.1.0.14036</vt:lpwstr>
  </property>
  <property fmtid="{D5CDD505-2E9C-101B-9397-08002B2CF9AE}" pid="3" name="ICV">
    <vt:lpwstr>D7D8A81961DA49AAB27D03C81EF44455</vt:lpwstr>
  </property>
</Properties>
</file>