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7"/>
  </p:handoutMasterIdLst>
  <p:sldIdLst>
    <p:sldId id="256" r:id="rId3"/>
    <p:sldId id="262" r:id="rId5"/>
    <p:sldId id="257" r:id="rId6"/>
    <p:sldId id="265" r:id="rId7"/>
    <p:sldId id="260" r:id="rId8"/>
    <p:sldId id="263" r:id="rId9"/>
    <p:sldId id="287" r:id="rId10"/>
    <p:sldId id="288" r:id="rId11"/>
    <p:sldId id="264" r:id="rId12"/>
    <p:sldId id="290" r:id="rId13"/>
    <p:sldId id="291" r:id="rId14"/>
    <p:sldId id="294" r:id="rId15"/>
    <p:sldId id="280" r:id="rId16"/>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276"/>
    <a:srgbClr val="005D4B"/>
    <a:srgbClr val="00D2AA"/>
    <a:srgbClr val="00B895"/>
    <a:srgbClr val="F1995D"/>
    <a:srgbClr val="00948D"/>
    <a:srgbClr val="009A7D"/>
    <a:srgbClr val="ED7D31"/>
    <a:srgbClr val="92D050"/>
    <a:srgbClr val="B2E0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2" d="100"/>
          <a:sy n="92" d="100"/>
        </p:scale>
        <p:origin x="84"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gs" Target="tags/tag12.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handoutMaster" Target="handoutMasters/handout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4" Type="http://schemas.microsoft.com/office/2011/relationships/chartColorStyle" Target="colors1.xml"/><Relationship Id="rId3" Type="http://schemas.microsoft.com/office/2011/relationships/chartStyle" Target="style1.xml"/><Relationship Id="rId2" Type="http://schemas.openxmlformats.org/officeDocument/2006/relationships/themeOverride" Target="../theme/themeOverride1.xml"/><Relationship Id="rId1" Type="http://schemas.openxmlformats.org/officeDocument/2006/relationships/oleObject" Target="file:///C:\Users\lenovo\Desktop\&#26032;&#24314;%20XLSX%20&#24037;&#20316;&#349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0" vertOverflow="ellipsis" vert="horz" wrap="square" anchor="ctr" anchorCtr="1"/>
          <a:lstStyle/>
          <a:p>
            <a:pPr defTabSz="914400">
              <a:defRPr lang="zh-CN" sz="2400" b="0" i="0" u="none" strike="noStrike" kern="1200" spc="0" baseline="0">
                <a:solidFill>
                  <a:sysClr val="windowText" lastClr="0000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defRPr>
            </a:pPr>
            <a:r>
              <a:rPr sz="2400">
                <a:solidFill>
                  <a:sysClr val="windowText" lastClr="0000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六大营养要素</a:t>
            </a:r>
            <a:endParaRPr sz="2400">
              <a:solidFill>
                <a:sysClr val="windowText" lastClr="000000"/>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c:rich>
      </c:tx>
      <c:layout>
        <c:manualLayout>
          <c:xMode val="edge"/>
          <c:yMode val="edge"/>
          <c:x val="0.354113035232268"/>
          <c:y val="0.872079772079772"/>
        </c:manualLayout>
      </c:layout>
      <c:overlay val="0"/>
      <c:spPr>
        <a:noFill/>
        <a:ln>
          <a:noFill/>
        </a:ln>
        <a:effectLst/>
      </c:spPr>
    </c:title>
    <c:autoTitleDeleted val="0"/>
    <c:plotArea>
      <c:layout>
        <c:manualLayout>
          <c:layoutTarget val="inner"/>
          <c:xMode val="edge"/>
          <c:yMode val="edge"/>
          <c:x val="0.232393059292939"/>
          <c:y val="0.00427350427350427"/>
          <c:w val="0.537997587454765"/>
          <c:h val="0.825925925925926"/>
        </c:manualLayout>
      </c:layout>
      <c:pieChart>
        <c:varyColors val="1"/>
        <c:ser>
          <c:idx val="0"/>
          <c:order val="0"/>
          <c:spPr>
            <a:ln w="19050">
              <a:noFill/>
            </a:ln>
            <a:effectLst>
              <a:outerShdw blurRad="50800" dist="38100" dir="2700000" algn="tl" rotWithShape="0">
                <a:prstClr val="black">
                  <a:alpha val="40000"/>
                </a:prstClr>
              </a:outerShdw>
            </a:effectLst>
          </c:spPr>
          <c:explosion val="4"/>
          <c:dPt>
            <c:idx val="0"/>
            <c:bubble3D val="0"/>
            <c:explosion val="0"/>
            <c:spPr>
              <a:solidFill>
                <a:srgbClr val="C7C114"/>
              </a:solidFill>
              <a:ln w="19050">
                <a:noFill/>
              </a:ln>
              <a:effectLst>
                <a:outerShdw blurRad="50800" dist="38100" dir="2700000" algn="tl" rotWithShape="0">
                  <a:prstClr val="black">
                    <a:alpha val="40000"/>
                  </a:prstClr>
                </a:outerShdw>
              </a:effectLst>
            </c:spPr>
          </c:dPt>
          <c:dPt>
            <c:idx val="1"/>
            <c:bubble3D val="0"/>
            <c:explosion val="0"/>
            <c:spPr>
              <a:solidFill>
                <a:srgbClr val="77B50D"/>
              </a:solidFill>
              <a:ln w="19050">
                <a:noFill/>
              </a:ln>
              <a:effectLst>
                <a:outerShdw blurRad="50800" dist="38100" dir="2700000" algn="tl" rotWithShape="0">
                  <a:prstClr val="black">
                    <a:alpha val="40000"/>
                  </a:prstClr>
                </a:outerShdw>
              </a:effectLst>
            </c:spPr>
          </c:dPt>
          <c:dPt>
            <c:idx val="2"/>
            <c:bubble3D val="0"/>
            <c:explosion val="0"/>
            <c:spPr>
              <a:solidFill>
                <a:srgbClr val="2CA308"/>
              </a:solidFill>
              <a:ln w="19050">
                <a:noFill/>
              </a:ln>
              <a:effectLst>
                <a:outerShdw blurRad="50800" dist="38100" dir="2700000" algn="tl" rotWithShape="0">
                  <a:prstClr val="black">
                    <a:alpha val="40000"/>
                  </a:prstClr>
                </a:outerShdw>
              </a:effectLst>
            </c:spPr>
          </c:dPt>
          <c:dPt>
            <c:idx val="3"/>
            <c:bubble3D val="0"/>
            <c:explosion val="0"/>
            <c:spPr>
              <a:solidFill>
                <a:srgbClr val="03911B"/>
              </a:solidFill>
              <a:ln w="19050">
                <a:noFill/>
              </a:ln>
              <a:effectLst>
                <a:outerShdw blurRad="50800" dist="38100" dir="2700000" algn="tl" rotWithShape="0">
                  <a:prstClr val="black">
                    <a:alpha val="40000"/>
                  </a:prstClr>
                </a:outerShdw>
              </a:effectLst>
            </c:spPr>
          </c:dPt>
          <c:dPt>
            <c:idx val="4"/>
            <c:bubble3D val="0"/>
            <c:explosion val="0"/>
            <c:spPr>
              <a:solidFill>
                <a:srgbClr val="008248"/>
              </a:solidFill>
              <a:ln w="19050">
                <a:noFill/>
              </a:ln>
              <a:effectLst>
                <a:outerShdw blurRad="50800" dist="38100" dir="2700000" algn="tl" rotWithShape="0">
                  <a:prstClr val="black">
                    <a:alpha val="40000"/>
                  </a:prstClr>
                </a:outerShdw>
              </a:effectLst>
            </c:spPr>
          </c:dPt>
          <c:dPt>
            <c:idx val="5"/>
            <c:bubble3D val="0"/>
            <c:spPr>
              <a:solidFill>
                <a:schemeClr val="accent6"/>
              </a:solidFill>
              <a:ln w="19050">
                <a:noFill/>
              </a:ln>
              <a:effectLst>
                <a:outerShdw blurRad="50800" dist="38100" dir="2700000" algn="tl" rotWithShape="0">
                  <a:prstClr val="black">
                    <a:alpha val="40000"/>
                  </a:prstClr>
                </a:outerShdw>
              </a:effectLst>
            </c:spPr>
          </c:dPt>
          <c:dLbls>
            <c:dLbl>
              <c:idx val="0"/>
              <c:layout/>
              <c:tx>
                <c:rich>
                  <a:bodyPr rot="0" spcFirstLastPara="0" vertOverflow="ellipsis" vert="horz" wrap="square" lIns="38100" tIns="19050" rIns="38100" bIns="19050" anchor="ctr" anchorCtr="1"/>
                  <a:lstStyle/>
                  <a:p>
                    <a:pPr defTabSz="914400">
                      <a:defRPr lang="zh-CN" sz="2000" b="0" i="0" u="none" strike="noStrike" kern="1200" baseline="0">
                        <a:solidFill>
                          <a:schemeClr val="bg1"/>
                        </a:solidFill>
                        <a:latin typeface="楷体" panose="02010609060101010101" charset="-122"/>
                        <a:ea typeface="楷体" panose="02010609060101010101" charset="-122"/>
                        <a:cs typeface="楷体" panose="02010609060101010101" charset="-122"/>
                        <a:sym typeface="楷体" panose="02010609060101010101" charset="-122"/>
                      </a:defRPr>
                    </a:pPr>
                    <a:r>
                      <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rPr>
                      <a:t>碳源</a:t>
                    </a:r>
                    <a:endPar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endParaRPr>
                  </a:p>
                </c:rich>
              </c:tx>
              <c:dLblPos val="inEnd"/>
              <c:showLegendKey val="0"/>
              <c:showVal val="0"/>
              <c:showCatName val="1"/>
              <c:showSerName val="0"/>
              <c:showPercent val="0"/>
              <c:showBubbleSize val="0"/>
              <c:extLst>
                <c:ext xmlns:c15="http://schemas.microsoft.com/office/drawing/2012/chart" uri="{CE6537A1-D6FC-4f65-9D91-7224C49458BB}"/>
              </c:extLst>
            </c:dLbl>
            <c:dLbl>
              <c:idx val="1"/>
              <c:layout/>
              <c:tx>
                <c:rich>
                  <a:bodyPr rot="0" spcFirstLastPara="0" vertOverflow="ellipsis" vert="horz" wrap="square" lIns="38100" tIns="19050" rIns="38100" bIns="19050" anchor="ctr" anchorCtr="1"/>
                  <a:lstStyle/>
                  <a:p>
                    <a:pPr defTabSz="914400">
                      <a:defRPr lang="zh-CN" sz="2000" b="0" i="0" u="none" strike="noStrike" kern="1200" baseline="0">
                        <a:solidFill>
                          <a:schemeClr val="bg1"/>
                        </a:solidFill>
                        <a:latin typeface="楷体" panose="02010609060101010101" charset="-122"/>
                        <a:ea typeface="楷体" panose="02010609060101010101" charset="-122"/>
                        <a:cs typeface="楷体" panose="02010609060101010101" charset="-122"/>
                        <a:sym typeface="楷体" panose="02010609060101010101" charset="-122"/>
                      </a:defRPr>
                    </a:pPr>
                    <a:r>
                      <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rPr>
                      <a:t>氮源</a:t>
                    </a:r>
                    <a:endPar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endParaRPr>
                  </a:p>
                </c:rich>
              </c:tx>
              <c:dLblPos val="inEnd"/>
              <c:showLegendKey val="0"/>
              <c:showVal val="0"/>
              <c:showCatName val="1"/>
              <c:showSerName val="0"/>
              <c:showPercent val="0"/>
              <c:showBubbleSize val="0"/>
              <c:extLst>
                <c:ext xmlns:c15="http://schemas.microsoft.com/office/drawing/2012/chart" uri="{CE6537A1-D6FC-4f65-9D91-7224C49458BB}"/>
              </c:extLst>
            </c:dLbl>
            <c:dLbl>
              <c:idx val="2"/>
              <c:layout/>
              <c:tx>
                <c:rich>
                  <a:bodyPr rot="0" spcFirstLastPara="0" vertOverflow="ellipsis" vert="horz" wrap="square" lIns="38100" tIns="19050" rIns="38100" bIns="19050" anchor="ctr" anchorCtr="1"/>
                  <a:lstStyle/>
                  <a:p>
                    <a:pPr defTabSz="914400">
                      <a:defRPr lang="zh-CN" sz="2000" b="0" i="0" u="none" strike="noStrike" kern="1200" baseline="0">
                        <a:solidFill>
                          <a:schemeClr val="bg1"/>
                        </a:solidFill>
                        <a:latin typeface="楷体" panose="02010609060101010101" charset="-122"/>
                        <a:ea typeface="楷体" panose="02010609060101010101" charset="-122"/>
                        <a:cs typeface="楷体" panose="02010609060101010101" charset="-122"/>
                        <a:sym typeface="楷体" panose="02010609060101010101" charset="-122"/>
                      </a:defRPr>
                    </a:pPr>
                    <a:r>
                      <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rPr>
                      <a:t>无机盐</a:t>
                    </a:r>
                    <a:endPar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endParaRPr>
                  </a:p>
                </c:rich>
              </c:tx>
              <c:dLblPos val="inEnd"/>
              <c:showLegendKey val="0"/>
              <c:showVal val="0"/>
              <c:showCatName val="1"/>
              <c:showSerName val="0"/>
              <c:showPercent val="0"/>
              <c:showBubbleSize val="0"/>
              <c:extLst>
                <c:ext xmlns:c15="http://schemas.microsoft.com/office/drawing/2012/chart" uri="{CE6537A1-D6FC-4f65-9D91-7224C49458BB}"/>
              </c:extLst>
            </c:dLbl>
            <c:dLbl>
              <c:idx val="3"/>
              <c:layout/>
              <c:tx>
                <c:rich>
                  <a:bodyPr rot="0" spcFirstLastPara="0" vertOverflow="ellipsis" vert="horz" wrap="square" lIns="38100" tIns="19050" rIns="38100" bIns="19050" anchor="ctr" anchorCtr="1"/>
                  <a:lstStyle/>
                  <a:p>
                    <a:pPr defTabSz="914400">
                      <a:defRPr lang="zh-CN" sz="2000" b="0" i="0" u="none" strike="noStrike" kern="1200" baseline="0">
                        <a:solidFill>
                          <a:schemeClr val="bg1"/>
                        </a:solidFill>
                        <a:latin typeface="楷体" panose="02010609060101010101" charset="-122"/>
                        <a:ea typeface="楷体" panose="02010609060101010101" charset="-122"/>
                        <a:cs typeface="楷体" panose="02010609060101010101" charset="-122"/>
                        <a:sym typeface="楷体" panose="02010609060101010101" charset="-122"/>
                      </a:defRPr>
                    </a:pPr>
                    <a:r>
                      <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rPr>
                      <a:t>生长因子</a:t>
                    </a:r>
                    <a:endPar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endParaRPr>
                  </a:p>
                </c:rich>
              </c:tx>
              <c:dLblPos val="inEnd"/>
              <c:showLegendKey val="0"/>
              <c:showVal val="0"/>
              <c:showCatName val="1"/>
              <c:showSerName val="0"/>
              <c:showPercent val="0"/>
              <c:showBubbleSize val="0"/>
              <c:extLst>
                <c:ext xmlns:c15="http://schemas.microsoft.com/office/drawing/2012/chart" uri="{CE6537A1-D6FC-4f65-9D91-7224C49458BB}"/>
              </c:extLst>
            </c:dLbl>
            <c:dLbl>
              <c:idx val="4"/>
              <c:layout/>
              <c:tx>
                <c:rich>
                  <a:bodyPr rot="0" spcFirstLastPara="0" vertOverflow="ellipsis" vert="horz" wrap="square" lIns="38100" tIns="19050" rIns="38100" bIns="19050" anchor="ctr" anchorCtr="1"/>
                  <a:lstStyle/>
                  <a:p>
                    <a:pPr defTabSz="914400">
                      <a:defRPr lang="zh-CN" sz="2000" b="0" i="0" u="none" strike="noStrike" kern="1200" baseline="0">
                        <a:solidFill>
                          <a:schemeClr val="bg1"/>
                        </a:solidFill>
                        <a:latin typeface="楷体" panose="02010609060101010101" charset="-122"/>
                        <a:ea typeface="楷体" panose="02010609060101010101" charset="-122"/>
                        <a:cs typeface="楷体" panose="02010609060101010101" charset="-122"/>
                        <a:sym typeface="楷体" panose="02010609060101010101" charset="-122"/>
                      </a:defRPr>
                    </a:pPr>
                    <a:r>
                      <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rPr>
                      <a:t>能量</a:t>
                    </a:r>
                    <a:endPar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endParaRPr>
                  </a:p>
                </c:rich>
              </c:tx>
              <c:dLblPos val="inEnd"/>
              <c:showLegendKey val="0"/>
              <c:showVal val="0"/>
              <c:showCatName val="1"/>
              <c:showSerName val="0"/>
              <c:showPercent val="0"/>
              <c:showBubbleSize val="0"/>
              <c:extLst>
                <c:ext xmlns:c15="http://schemas.microsoft.com/office/drawing/2012/chart" uri="{CE6537A1-D6FC-4f65-9D91-7224C49458BB}"/>
              </c:extLst>
            </c:dLbl>
            <c:dLbl>
              <c:idx val="5"/>
              <c:layout/>
              <c:tx>
                <c:rich>
                  <a:bodyPr rot="0" spcFirstLastPara="0" vertOverflow="ellipsis" vert="horz" wrap="square" lIns="38100" tIns="19050" rIns="38100" bIns="19050" anchor="ctr" anchorCtr="1"/>
                  <a:lstStyle/>
                  <a:p>
                    <a:pPr defTabSz="914400">
                      <a:defRPr lang="zh-CN" sz="2000" b="0" i="0" u="none" strike="noStrike" kern="1200" baseline="0">
                        <a:solidFill>
                          <a:schemeClr val="bg1"/>
                        </a:solidFill>
                        <a:latin typeface="楷体" panose="02010609060101010101" charset="-122"/>
                        <a:ea typeface="楷体" panose="02010609060101010101" charset="-122"/>
                        <a:cs typeface="楷体" panose="02010609060101010101" charset="-122"/>
                        <a:sym typeface="楷体" panose="02010609060101010101" charset="-122"/>
                      </a:defRPr>
                    </a:pPr>
                    <a:r>
                      <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rPr>
                      <a:t>水</a:t>
                    </a:r>
                    <a:endParaRPr sz="2000" b="0">
                      <a:solidFill>
                        <a:schemeClr val="bg1"/>
                      </a:solidFill>
                      <a:latin typeface="楷体" panose="02010609060101010101" charset="-122"/>
                      <a:ea typeface="楷体" panose="02010609060101010101" charset="-122"/>
                      <a:cs typeface="楷体" panose="02010609060101010101" charset="-122"/>
                      <a:sym typeface="楷体" panose="02010609060101010101" charset="-122"/>
                    </a:endParaRPr>
                  </a:p>
                </c:rich>
              </c:tx>
              <c:dLblPos val="inEnd"/>
              <c:showLegendKey val="0"/>
              <c:showVal val="0"/>
              <c:showCatName val="1"/>
              <c:showSerName val="0"/>
              <c:showPercent val="0"/>
              <c:showBubbleSize val="0"/>
              <c:extLst>
                <c:ext xmlns:c15="http://schemas.microsoft.com/office/drawing/2012/chart" uri="{CE6537A1-D6FC-4f65-9D91-7224C49458BB}">
                  <c15:layout>
                    <c:manualLayout>
                      <c:w val="0.0722222222222222"/>
                      <c:h val="0.115277777777778"/>
                    </c:manualLayout>
                  </c15:layout>
                </c:ext>
              </c:extLst>
            </c:dLbl>
            <c:spPr>
              <a:noFill/>
              <a:ln>
                <a:noFill/>
              </a:ln>
              <a:effectLst/>
            </c:spPr>
            <c:txPr>
              <a:bodyPr rot="0" spcFirstLastPara="0" vertOverflow="ellipsis" vert="horz" wrap="square" lIns="38100" tIns="19050" rIns="38100" bIns="19050" anchor="ctr" anchorCtr="1"/>
              <a:lstStyle/>
              <a:p>
                <a:pPr>
                  <a:defRPr lang="zh-CN" sz="2000" b="0" i="0" u="none" strike="noStrike" kern="1200" baseline="0">
                    <a:solidFill>
                      <a:schemeClr val="bg1"/>
                    </a:solidFill>
                    <a:latin typeface="楷体" panose="02010609060101010101" charset="-122"/>
                    <a:ea typeface="楷体" panose="02010609060101010101" charset="-122"/>
                    <a:cs typeface="楷体" panose="02010609060101010101" charset="-122"/>
                    <a:sym typeface="楷体" panose="02010609060101010101" charset="-122"/>
                  </a:defRPr>
                </a:pPr>
              </a:p>
            </c:txPr>
            <c:dLblPos val="inEnd"/>
            <c:showLegendKey val="0"/>
            <c:showVal val="0"/>
            <c:showCatName val="1"/>
            <c:showSerName val="0"/>
            <c:showPercent val="0"/>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multiLvlStrRef>
              <c:f>'[新建 XLSX 工作表.xlsx]Sheet1'!$E$4:$J$5</c:f>
              <c:multiLvlStrCache>
                <c:ptCount val="6"/>
                <c:lvl>
                  <c:pt idx="0">
                    <c:v>碳源</c:v>
                  </c:pt>
                  <c:pt idx="1">
                    <c:v>氮源</c:v>
                  </c:pt>
                  <c:pt idx="2">
                    <c:v>无机盐</c:v>
                  </c:pt>
                  <c:pt idx="3">
                    <c:v>生长因子</c:v>
                  </c:pt>
                  <c:pt idx="4">
                    <c:v>能量</c:v>
                  </c:pt>
                  <c:pt idx="5">
                    <c:v>水</c:v>
                  </c:pt>
                </c:lvl>
                <c:lvl>
                  <c:pt idx="0">
                    <c:v>六大营养物质</c:v>
                  </c:pt>
                </c:lvl>
              </c:multiLvlStrCache>
            </c:multiLvlStrRef>
          </c:cat>
          <c:val>
            <c:numRef>
              <c:f>'[新建 XLSX 工作表.xlsx]Sheet1'!$E$6:$J$6</c:f>
              <c:numCache>
                <c:formatCode>General</c:formatCode>
                <c:ptCount val="6"/>
                <c:pt idx="0">
                  <c:v>20</c:v>
                </c:pt>
                <c:pt idx="1">
                  <c:v>20</c:v>
                </c:pt>
                <c:pt idx="2">
                  <c:v>20</c:v>
                </c:pt>
                <c:pt idx="3">
                  <c:v>20</c:v>
                </c:pt>
                <c:pt idx="4">
                  <c:v>19</c:v>
                </c:pt>
                <c:pt idx="5">
                  <c:v>21</c:v>
                </c:pt>
              </c:numCache>
            </c:numRef>
          </c:val>
        </c:ser>
        <c:dLbls>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更多模板亮亮图文旗舰店：https://liangliangtuwen.tmall.com</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更多模板亮亮图文旗舰店：https://liangliangtuwen.tmall.com</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pic>
        <p:nvPicPr>
          <p:cNvPr id="7" name="内容占位符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84758" y="604233"/>
            <a:ext cx="1518191" cy="104200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84758" y="749794"/>
            <a:ext cx="1518191" cy="104200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FA754EA8-6408-4C2F-9917-121ACF39C7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CC39DFB8-7E40-467A-9F07-334E8B34996F}" type="slidenum">
              <a:rPr lang="zh-CN" altLang="en-US" smtClean="0"/>
            </a:fld>
            <a:endParaRPr lang="zh-CN" altLang="en-US"/>
          </a:p>
        </p:txBody>
      </p:sp>
      <p:pic>
        <p:nvPicPr>
          <p:cNvPr id="7" name="内容占位符 3"/>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284758" y="604233"/>
            <a:ext cx="1518191" cy="10420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image" Target="../media/image19.pn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7.xml"/><Relationship Id="rId7" Type="http://schemas.openxmlformats.org/officeDocument/2006/relationships/image" Target="../media/image19.png"/><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image" Target="../media/image5.png"/><Relationship Id="rId3" Type="http://schemas.openxmlformats.org/officeDocument/2006/relationships/tags" Target="../tags/tag4.xml"/><Relationship Id="rId2" Type="http://schemas.openxmlformats.org/officeDocument/2006/relationships/image" Target="../media/image20.png"/><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1.xml"/><Relationship Id="rId5" Type="http://schemas.openxmlformats.org/officeDocument/2006/relationships/image" Target="../media/image19.png"/><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image" Target="../media/image5.png"/><Relationship Id="rId1" Type="http://schemas.openxmlformats.org/officeDocument/2006/relationships/tags" Target="../tags/tag8.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image" Target="../media/image13.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14.jpe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8.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3"/>
          </a:xfrm>
          <a:prstGeom prst="rect">
            <a:avLst/>
          </a:prstGeom>
        </p:spPr>
      </p:pic>
      <p:sp>
        <p:nvSpPr>
          <p:cNvPr id="5" name="文本框 4"/>
          <p:cNvSpPr txBox="1"/>
          <p:nvPr/>
        </p:nvSpPr>
        <p:spPr>
          <a:xfrm>
            <a:off x="3609340" y="2380615"/>
            <a:ext cx="7343140" cy="922020"/>
          </a:xfrm>
          <a:prstGeom prst="rect">
            <a:avLst/>
          </a:prstGeom>
          <a:noFill/>
        </p:spPr>
        <p:txBody>
          <a:bodyPr wrap="square" rtlCol="0">
            <a:spAutoFit/>
          </a:bodyPr>
          <a:lstStyle/>
          <a:p>
            <a:r>
              <a:rPr lang="zh-CN" altLang="en-US" sz="5400" b="1" dirty="0">
                <a:solidFill>
                  <a:srgbClr val="00948D"/>
                </a:solidFill>
                <a:latin typeface="方正准圆简体" panose="02010601030101010101" charset="-122"/>
                <a:ea typeface="方正准圆简体" panose="02010601030101010101" charset="-122"/>
              </a:rPr>
              <a:t>微生物基础知识</a:t>
            </a:r>
            <a:endParaRPr lang="zh-CN" altLang="en-US" sz="5400" b="1" dirty="0">
              <a:solidFill>
                <a:srgbClr val="00948D"/>
              </a:solidFill>
              <a:latin typeface="方正准圆简体" panose="02010601030101010101" charset="-122"/>
              <a:ea typeface="方正准圆简体" panose="02010601030101010101" charset="-122"/>
            </a:endParaRPr>
          </a:p>
        </p:txBody>
      </p:sp>
      <p:cxnSp>
        <p:nvCxnSpPr>
          <p:cNvPr id="3" name="直接连接符 2"/>
          <p:cNvCxnSpPr/>
          <p:nvPr/>
        </p:nvCxnSpPr>
        <p:spPr>
          <a:xfrm>
            <a:off x="2140528" y="3303751"/>
            <a:ext cx="7910945"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pic>
        <p:nvPicPr>
          <p:cNvPr id="7" name="图片 6" descr="IMG_256"/>
          <p:cNvPicPr>
            <a:picLocks noChangeAspect="1"/>
          </p:cNvPicPr>
          <p:nvPr/>
        </p:nvPicPr>
        <p:blipFill>
          <a:blip r:embed="rId3"/>
          <a:stretch>
            <a:fillRect/>
          </a:stretch>
        </p:blipFill>
        <p:spPr>
          <a:xfrm>
            <a:off x="0" y="1905"/>
            <a:ext cx="2032000" cy="2032000"/>
          </a:xfrm>
          <a:prstGeom prst="ellipse">
            <a:avLst/>
          </a:prstGeom>
          <a:noFill/>
          <a:ln w="9525">
            <a:noFill/>
          </a:ln>
        </p:spPr>
      </p:pic>
      <p:sp>
        <p:nvSpPr>
          <p:cNvPr id="8" name="文本框 7"/>
          <p:cNvSpPr txBox="1"/>
          <p:nvPr/>
        </p:nvSpPr>
        <p:spPr>
          <a:xfrm>
            <a:off x="7569835" y="5331460"/>
            <a:ext cx="2971165" cy="521970"/>
          </a:xfrm>
          <a:prstGeom prst="rect">
            <a:avLst/>
          </a:prstGeom>
          <a:noFill/>
        </p:spPr>
        <p:txBody>
          <a:bodyPr wrap="square" rtlCol="0">
            <a:spAutoFit/>
          </a:bodyPr>
          <a:p>
            <a:r>
              <a:rPr lang="zh-CN" altLang="en-US" sz="2800">
                <a:latin typeface="楷体" panose="02010609060101010101" charset="-122"/>
                <a:ea typeface="楷体" panose="02010609060101010101" charset="-122"/>
              </a:rPr>
              <a:t>主讲人：汪显群</a:t>
            </a:r>
            <a:endParaRPr lang="zh-CN" altLang="en-US" sz="2800">
              <a:latin typeface="楷体" panose="02010609060101010101" charset="-122"/>
              <a:ea typeface="楷体" panose="02010609060101010101" charset="-122"/>
            </a:endParaRPr>
          </a:p>
        </p:txBody>
      </p:sp>
      <p:sp>
        <p:nvSpPr>
          <p:cNvPr id="6" name="文本框 5"/>
          <p:cNvSpPr txBox="1"/>
          <p:nvPr>
            <p:custDataLst>
              <p:tags r:id="rId4"/>
            </p:custDataLst>
          </p:nvPr>
        </p:nvSpPr>
        <p:spPr>
          <a:xfrm>
            <a:off x="6553200" y="3578225"/>
            <a:ext cx="3798570" cy="583565"/>
          </a:xfrm>
          <a:prstGeom prst="rect">
            <a:avLst/>
          </a:prstGeom>
          <a:noFill/>
        </p:spPr>
        <p:txBody>
          <a:bodyPr wrap="square" rtlCol="0">
            <a:spAutoFit/>
          </a:bodyPr>
          <a:p>
            <a:r>
              <a:rPr lang="zh-CN" altLang="en-US" sz="3200">
                <a:latin typeface="楷体" panose="02010609060101010101" charset="-122"/>
                <a:ea typeface="楷体" panose="02010609060101010101" charset="-122"/>
              </a:rPr>
              <a:t>《农业生物技术》</a:t>
            </a:r>
            <a:endParaRPr lang="zh-CN" altLang="en-US" sz="3200">
              <a:latin typeface="楷体" panose="02010609060101010101" charset="-122"/>
              <a:ea typeface="楷体" panose="0201060906010101010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rotWithShape="1">
          <a:blip r:embed="rId1" cstate="print">
            <a:extLst>
              <a:ext uri="{28A0092B-C50C-407E-A947-70E740481C1C}">
                <a14:useLocalDpi xmlns:a14="http://schemas.microsoft.com/office/drawing/2010/main" val="0"/>
              </a:ext>
            </a:extLst>
          </a:blip>
          <a:srcRect l="35293"/>
          <a:stretch>
            <a:fillRect/>
          </a:stretch>
        </p:blipFill>
        <p:spPr>
          <a:xfrm>
            <a:off x="0" y="4882845"/>
            <a:ext cx="4186672" cy="2156146"/>
          </a:xfrm>
        </p:spPr>
      </p:pic>
      <p:pic>
        <p:nvPicPr>
          <p:cNvPr id="11" name="内容占位符 3"/>
          <p:cNvPicPr>
            <a:picLocks noChangeAspect="1"/>
          </p:cNvPicPr>
          <p:nvPr/>
        </p:nvPicPr>
        <p:blipFill rotWithShape="1">
          <a:blip r:embed="rId1" cstate="print">
            <a:extLst>
              <a:ext uri="{28A0092B-C50C-407E-A947-70E740481C1C}">
                <a14:useLocalDpi xmlns:a14="http://schemas.microsoft.com/office/drawing/2010/main" val="0"/>
              </a:ext>
            </a:extLst>
          </a:blip>
          <a:srcRect l="35293"/>
          <a:stretch>
            <a:fillRect/>
          </a:stretch>
        </p:blipFill>
        <p:spPr>
          <a:xfrm rot="10800000">
            <a:off x="8005328" y="-180991"/>
            <a:ext cx="4186672" cy="2156146"/>
          </a:xfrm>
          <a:prstGeom prst="rect">
            <a:avLst/>
          </a:prstGeom>
        </p:spPr>
      </p:pic>
      <p:pic>
        <p:nvPicPr>
          <p:cNvPr id="3" name="图片 2"/>
          <p:cNvPicPr>
            <a:picLocks noChangeAspect="1"/>
          </p:cNvPicPr>
          <p:nvPr/>
        </p:nvPicPr>
        <p:blipFill rotWithShape="1">
          <a:blip r:embed="rId2"/>
          <a:srcRect l="18654" t="17763"/>
          <a:stretch>
            <a:fillRect/>
          </a:stretch>
        </p:blipFill>
        <p:spPr>
          <a:xfrm>
            <a:off x="-27709" y="-13856"/>
            <a:ext cx="2013450" cy="1784837"/>
          </a:xfrm>
          <a:prstGeom prst="rect">
            <a:avLst/>
          </a:prstGeom>
        </p:spPr>
      </p:pic>
      <p:sp>
        <p:nvSpPr>
          <p:cNvPr id="5" name="文本框 4"/>
          <p:cNvSpPr txBox="1"/>
          <p:nvPr/>
        </p:nvSpPr>
        <p:spPr>
          <a:xfrm>
            <a:off x="977265" y="746125"/>
            <a:ext cx="586041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三、微生物的营养代谢</a:t>
            </a:r>
            <a:endParaRPr lang="zh-CN" altLang="en-US" sz="3600">
              <a:latin typeface="黑体" panose="02010609060101010101" charset="-122"/>
              <a:ea typeface="黑体" panose="02010609060101010101" charset="-122"/>
            </a:endParaRPr>
          </a:p>
        </p:txBody>
      </p:sp>
      <p:sp>
        <p:nvSpPr>
          <p:cNvPr id="6" name="文本框 5"/>
          <p:cNvSpPr txBox="1"/>
          <p:nvPr/>
        </p:nvSpPr>
        <p:spPr>
          <a:xfrm>
            <a:off x="866775" y="1592580"/>
            <a:ext cx="3768090" cy="521970"/>
          </a:xfrm>
          <a:prstGeom prst="rect">
            <a:avLst/>
          </a:prstGeom>
          <a:noFill/>
        </p:spPr>
        <p:txBody>
          <a:bodyPr wrap="square" rtlCol="0">
            <a:spAutoFit/>
          </a:bodyPr>
          <a:p>
            <a:r>
              <a:rPr lang="en-US" altLang="zh-CN" sz="2800">
                <a:latin typeface="黑体" panose="02010609060101010101" charset="-122"/>
                <a:ea typeface="黑体" panose="02010609060101010101" charset="-122"/>
                <a:cs typeface="黑体" panose="02010609060101010101" charset="-122"/>
              </a:rPr>
              <a:t>2</a:t>
            </a:r>
            <a:r>
              <a:rPr lang="zh-CN" altLang="en-US" sz="2800">
                <a:latin typeface="黑体" panose="02010609060101010101" charset="-122"/>
                <a:ea typeface="黑体" panose="02010609060101010101" charset="-122"/>
                <a:cs typeface="黑体" panose="02010609060101010101" charset="-122"/>
              </a:rPr>
              <a:t>.微生物的营养类型</a:t>
            </a:r>
            <a:endParaRPr lang="zh-CN" altLang="en-US" sz="2800">
              <a:latin typeface="黑体" panose="02010609060101010101" charset="-122"/>
              <a:ea typeface="黑体" panose="02010609060101010101" charset="-122"/>
              <a:cs typeface="黑体" panose="02010609060101010101" charset="-122"/>
            </a:endParaRPr>
          </a:p>
        </p:txBody>
      </p:sp>
      <p:graphicFrame>
        <p:nvGraphicFramePr>
          <p:cNvPr id="2" name="表格 1"/>
          <p:cNvGraphicFramePr/>
          <p:nvPr>
            <p:custDataLst>
              <p:tags r:id="rId3"/>
            </p:custDataLst>
          </p:nvPr>
        </p:nvGraphicFramePr>
        <p:xfrm>
          <a:off x="866775" y="2417445"/>
          <a:ext cx="10601325" cy="3314700"/>
        </p:xfrm>
        <a:graphic>
          <a:graphicData uri="http://schemas.openxmlformats.org/drawingml/2006/table">
            <a:tbl>
              <a:tblPr firstRow="1" bandRow="1">
                <a:tableStyleId>{93296810-A885-4BE3-A3E7-6D5BEEA58F35}</a:tableStyleId>
              </a:tblPr>
              <a:tblGrid>
                <a:gridCol w="1482725"/>
                <a:gridCol w="1691640"/>
                <a:gridCol w="1661795"/>
                <a:gridCol w="2190115"/>
                <a:gridCol w="3575050"/>
              </a:tblGrid>
              <a:tr h="398780">
                <a:tc>
                  <a:txBody>
                    <a:bodyPr/>
                    <a:p>
                      <a:pPr algn="ctr">
                        <a:buNone/>
                      </a:pPr>
                      <a:r>
                        <a:rPr lang="zh-CN" altLang="en-US">
                          <a:latin typeface="楷体" panose="02010609060101010101" charset="-122"/>
                          <a:ea typeface="楷体" panose="02010609060101010101" charset="-122"/>
                        </a:rPr>
                        <a:t>营养类型</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能量光源</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供氢体</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主要碳源</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微生物</a:t>
                      </a:r>
                      <a:endParaRPr lang="zh-CN" altLang="en-US">
                        <a:latin typeface="楷体" panose="02010609060101010101" charset="-122"/>
                        <a:ea typeface="楷体" panose="02010609060101010101" charset="-122"/>
                      </a:endParaRPr>
                    </a:p>
                  </a:txBody>
                  <a:tcPr anchor="ctr" anchorCtr="0"/>
                </a:tc>
              </a:tr>
              <a:tr h="709295">
                <a:tc>
                  <a:txBody>
                    <a:bodyPr/>
                    <a:p>
                      <a:pPr algn="ctr">
                        <a:buNone/>
                      </a:pPr>
                      <a:r>
                        <a:rPr lang="zh-CN" altLang="en-US" b="1">
                          <a:latin typeface="楷体" panose="02010609060101010101" charset="-122"/>
                          <a:ea typeface="楷体" panose="02010609060101010101" charset="-122"/>
                        </a:rPr>
                        <a:t>光能自养型</a:t>
                      </a:r>
                      <a:endParaRPr lang="zh-CN" altLang="en-US" b="1">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光能</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无机物</a:t>
                      </a:r>
                      <a:endParaRPr lang="zh-CN" altLang="en-US">
                        <a:latin typeface="楷体" panose="02010609060101010101" charset="-122"/>
                        <a:ea typeface="楷体" panose="02010609060101010101" charset="-122"/>
                      </a:endParaRPr>
                    </a:p>
                  </a:txBody>
                  <a:tcPr anchor="ctr" anchorCtr="0"/>
                </a:tc>
                <a:tc>
                  <a:txBody>
                    <a:bodyPr/>
                    <a:p>
                      <a:pPr algn="ctr">
                        <a:buNone/>
                      </a:pPr>
                      <a:r>
                        <a:rPr lang="en-US" altLang="zh-CN">
                          <a:latin typeface="楷体" panose="02010609060101010101" charset="-122"/>
                          <a:ea typeface="楷体" panose="02010609060101010101" charset="-122"/>
                          <a:cs typeface="楷体" panose="02010609060101010101" charset="-122"/>
                        </a:rPr>
                        <a:t>CO</a:t>
                      </a:r>
                      <a:r>
                        <a:rPr lang="en-US" altLang="zh-CN" baseline="-25000">
                          <a:latin typeface="楷体" panose="02010609060101010101" charset="-122"/>
                          <a:ea typeface="楷体" panose="02010609060101010101" charset="-122"/>
                          <a:cs typeface="楷体" panose="02010609060101010101" charset="-122"/>
                        </a:rPr>
                        <a:t>2</a:t>
                      </a:r>
                      <a:r>
                        <a:rPr lang="zh-CN" altLang="en-US">
                          <a:latin typeface="楷体" panose="02010609060101010101" charset="-122"/>
                          <a:ea typeface="楷体" panose="02010609060101010101" charset="-122"/>
                          <a:cs typeface="楷体" panose="02010609060101010101" charset="-122"/>
                        </a:rPr>
                        <a:t>或可溶性碳酸盐</a:t>
                      </a:r>
                      <a:endParaRPr lang="zh-CN" altLang="en-US">
                        <a:latin typeface="楷体" panose="02010609060101010101" charset="-122"/>
                        <a:ea typeface="楷体" panose="02010609060101010101" charset="-122"/>
                        <a:cs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蓝细菌、紫硫细菌、绿硫细菌、藻类</a:t>
                      </a:r>
                      <a:endParaRPr lang="zh-CN" altLang="en-US">
                        <a:latin typeface="楷体" panose="02010609060101010101" charset="-122"/>
                        <a:ea typeface="楷体" panose="02010609060101010101" charset="-122"/>
                      </a:endParaRPr>
                    </a:p>
                  </a:txBody>
                  <a:tcPr anchor="ctr" anchorCtr="0"/>
                </a:tc>
              </a:tr>
              <a:tr h="788035">
                <a:tc>
                  <a:txBody>
                    <a:bodyPr/>
                    <a:p>
                      <a:pPr algn="ctr">
                        <a:buNone/>
                      </a:pPr>
                      <a:r>
                        <a:rPr lang="zh-CN" altLang="en-US" b="1">
                          <a:latin typeface="楷体" panose="02010609060101010101" charset="-122"/>
                          <a:ea typeface="楷体" panose="02010609060101010101" charset="-122"/>
                        </a:rPr>
                        <a:t>化能自养型</a:t>
                      </a:r>
                      <a:endParaRPr lang="zh-CN" altLang="en-US" b="1">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无机物的氧化</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无机物</a:t>
                      </a:r>
                      <a:endParaRPr lang="zh-CN" altLang="en-US">
                        <a:latin typeface="楷体" panose="02010609060101010101" charset="-122"/>
                        <a:ea typeface="楷体" panose="02010609060101010101" charset="-122"/>
                      </a:endParaRPr>
                    </a:p>
                  </a:txBody>
                  <a:tcPr anchor="ctr" anchorCtr="0"/>
                </a:tc>
                <a:tc>
                  <a:txBody>
                    <a:bodyPr/>
                    <a:p>
                      <a:pPr algn="ctr">
                        <a:buNone/>
                      </a:pPr>
                      <a:r>
                        <a:rPr lang="en-US" altLang="zh-CN" sz="1800">
                          <a:latin typeface="楷体" panose="02010609060101010101" charset="-122"/>
                          <a:ea typeface="楷体" panose="02010609060101010101" charset="-122"/>
                          <a:cs typeface="楷体" panose="02010609060101010101" charset="-122"/>
                          <a:sym typeface="+mn-ea"/>
                        </a:rPr>
                        <a:t>CO</a:t>
                      </a:r>
                      <a:r>
                        <a:rPr lang="en-US" altLang="zh-CN" sz="1800" baseline="-25000">
                          <a:latin typeface="楷体" panose="02010609060101010101" charset="-122"/>
                          <a:ea typeface="楷体" panose="02010609060101010101" charset="-122"/>
                          <a:cs typeface="楷体" panose="02010609060101010101" charset="-122"/>
                          <a:sym typeface="+mn-ea"/>
                        </a:rPr>
                        <a:t>2</a:t>
                      </a:r>
                      <a:r>
                        <a:rPr lang="zh-CN" altLang="en-US" sz="1800">
                          <a:latin typeface="楷体" panose="02010609060101010101" charset="-122"/>
                          <a:ea typeface="楷体" panose="02010609060101010101" charset="-122"/>
                          <a:cs typeface="楷体" panose="02010609060101010101" charset="-122"/>
                          <a:sym typeface="+mn-ea"/>
                        </a:rPr>
                        <a:t>或可溶性碳酸盐</a:t>
                      </a:r>
                      <a:endParaRPr lang="zh-CN" altLang="en-US">
                        <a:latin typeface="楷体" panose="02010609060101010101" charset="-122"/>
                        <a:ea typeface="楷体" panose="02010609060101010101" charset="-122"/>
                        <a:cs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硝化细菌、硫化细菌、铁细菌、氢细菌等</a:t>
                      </a:r>
                      <a:endParaRPr lang="zh-CN" altLang="en-US">
                        <a:latin typeface="楷体" panose="02010609060101010101" charset="-122"/>
                        <a:ea typeface="楷体" panose="02010609060101010101" charset="-122"/>
                      </a:endParaRPr>
                    </a:p>
                  </a:txBody>
                  <a:tcPr anchor="ctr" anchorCtr="0"/>
                </a:tc>
              </a:tr>
              <a:tr h="669925">
                <a:tc>
                  <a:txBody>
                    <a:bodyPr/>
                    <a:p>
                      <a:pPr algn="ctr">
                        <a:buNone/>
                      </a:pPr>
                      <a:r>
                        <a:rPr lang="zh-CN" altLang="en-US" b="1">
                          <a:latin typeface="楷体" panose="02010609060101010101" charset="-122"/>
                          <a:ea typeface="楷体" panose="02010609060101010101" charset="-122"/>
                        </a:rPr>
                        <a:t>光能异养型</a:t>
                      </a:r>
                      <a:endParaRPr lang="zh-CN" altLang="en-US" b="1">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光能</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小分子有机物</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简单有机物</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红螺菌科的细菌</a:t>
                      </a:r>
                      <a:endParaRPr lang="zh-CN" altLang="en-US">
                        <a:latin typeface="楷体" panose="02010609060101010101" charset="-122"/>
                        <a:ea typeface="楷体" panose="02010609060101010101" charset="-122"/>
                      </a:endParaRPr>
                    </a:p>
                  </a:txBody>
                  <a:tcPr anchor="ctr" anchorCtr="0"/>
                </a:tc>
              </a:tr>
              <a:tr h="748665">
                <a:tc>
                  <a:txBody>
                    <a:bodyPr/>
                    <a:p>
                      <a:pPr algn="ctr">
                        <a:buNone/>
                      </a:pPr>
                      <a:r>
                        <a:rPr lang="zh-CN" altLang="en-US" b="1">
                          <a:latin typeface="楷体" panose="02010609060101010101" charset="-122"/>
                          <a:ea typeface="楷体" panose="02010609060101010101" charset="-122"/>
                        </a:rPr>
                        <a:t>化能异养型</a:t>
                      </a:r>
                      <a:endParaRPr lang="zh-CN" altLang="en-US" b="1">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有机物的氧化</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有机物</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有机物</a:t>
                      </a:r>
                      <a:endParaRPr lang="zh-CN" altLang="en-US">
                        <a:latin typeface="楷体" panose="02010609060101010101" charset="-122"/>
                        <a:ea typeface="楷体" panose="02010609060101010101" charset="-122"/>
                      </a:endParaRPr>
                    </a:p>
                  </a:txBody>
                  <a:tcPr anchor="ctr" anchorCtr="0"/>
                </a:tc>
                <a:tc>
                  <a:txBody>
                    <a:bodyPr/>
                    <a:p>
                      <a:pPr algn="ctr">
                        <a:buNone/>
                      </a:pPr>
                      <a:r>
                        <a:rPr lang="zh-CN" altLang="en-US">
                          <a:latin typeface="楷体" panose="02010609060101010101" charset="-122"/>
                          <a:ea typeface="楷体" panose="02010609060101010101" charset="-122"/>
                        </a:rPr>
                        <a:t>绝大多数细菌，全部放线菌及真核微生物</a:t>
                      </a:r>
                      <a:endParaRPr lang="zh-CN" altLang="en-US">
                        <a:latin typeface="楷体" panose="02010609060101010101" charset="-122"/>
                        <a:ea typeface="楷体" panose="02010609060101010101" charset="-122"/>
                      </a:endParaRPr>
                    </a:p>
                  </a:txBody>
                  <a:tcPr anchor="ctr" anchorCtr="0"/>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custDataLst>
              <p:tags r:id="rId1"/>
            </p:custDataLst>
          </p:nvPr>
        </p:nvPicPr>
        <p:blipFill>
          <a:blip r:embed="rId2"/>
          <a:srcRect l="5760" t="11272" r="58158" b="59416"/>
          <a:stretch>
            <a:fillRect/>
          </a:stretch>
        </p:blipFill>
        <p:spPr>
          <a:xfrm>
            <a:off x="1076960" y="3604260"/>
            <a:ext cx="4490085" cy="2052320"/>
          </a:xfrm>
          <a:prstGeom prst="rect">
            <a:avLst/>
          </a:prstGeom>
        </p:spPr>
      </p:pic>
      <p:pic>
        <p:nvPicPr>
          <p:cNvPr id="4" name="内容占位符 3"/>
          <p:cNvPicPr>
            <a:picLocks noGrp="1" noChangeAspect="1"/>
          </p:cNvPicPr>
          <p:nvPr>
            <p:ph idx="1"/>
            <p:custDataLst>
              <p:tags r:id="rId3"/>
            </p:custDataLst>
          </p:nvPr>
        </p:nvPicPr>
        <p:blipFill rotWithShape="1">
          <a:blip r:embed="rId4" cstate="print">
            <a:extLst>
              <a:ext uri="{28A0092B-C50C-407E-A947-70E740481C1C}">
                <a14:useLocalDpi xmlns:a14="http://schemas.microsoft.com/office/drawing/2010/main" val="0"/>
              </a:ext>
            </a:extLst>
          </a:blip>
          <a:srcRect l="35293"/>
          <a:stretch>
            <a:fillRect/>
          </a:stretch>
        </p:blipFill>
        <p:spPr>
          <a:xfrm>
            <a:off x="0" y="4882845"/>
            <a:ext cx="4186672" cy="2156146"/>
          </a:xfrm>
        </p:spPr>
      </p:pic>
      <p:pic>
        <p:nvPicPr>
          <p:cNvPr id="11" name="内容占位符 3"/>
          <p:cNvPicPr>
            <a:picLocks noChangeAspect="1"/>
          </p:cNvPicPr>
          <p:nvPr>
            <p:custDataLst>
              <p:tags r:id="rId5"/>
            </p:custDataLst>
          </p:nvPr>
        </p:nvPicPr>
        <p:blipFill rotWithShape="1">
          <a:blip r:embed="rId4" cstate="print">
            <a:extLst>
              <a:ext uri="{28A0092B-C50C-407E-A947-70E740481C1C}">
                <a14:useLocalDpi xmlns:a14="http://schemas.microsoft.com/office/drawing/2010/main" val="0"/>
              </a:ext>
            </a:extLst>
          </a:blip>
          <a:srcRect l="35293"/>
          <a:stretch>
            <a:fillRect/>
          </a:stretch>
        </p:blipFill>
        <p:spPr>
          <a:xfrm rot="10800000">
            <a:off x="8005328" y="-180991"/>
            <a:ext cx="4186672" cy="2156146"/>
          </a:xfrm>
          <a:prstGeom prst="rect">
            <a:avLst/>
          </a:prstGeom>
        </p:spPr>
      </p:pic>
      <p:pic>
        <p:nvPicPr>
          <p:cNvPr id="3" name="图片 2"/>
          <p:cNvPicPr>
            <a:picLocks noChangeAspect="1"/>
          </p:cNvPicPr>
          <p:nvPr>
            <p:custDataLst>
              <p:tags r:id="rId6"/>
            </p:custDataLst>
          </p:nvPr>
        </p:nvPicPr>
        <p:blipFill rotWithShape="1">
          <a:blip r:embed="rId7"/>
          <a:srcRect l="18654" t="17763"/>
          <a:stretch>
            <a:fillRect/>
          </a:stretch>
        </p:blipFill>
        <p:spPr>
          <a:xfrm>
            <a:off x="-27709" y="-13856"/>
            <a:ext cx="2013450" cy="1784837"/>
          </a:xfrm>
          <a:prstGeom prst="rect">
            <a:avLst/>
          </a:prstGeom>
        </p:spPr>
      </p:pic>
      <p:sp>
        <p:nvSpPr>
          <p:cNvPr id="5" name="文本框 4"/>
          <p:cNvSpPr txBox="1"/>
          <p:nvPr/>
        </p:nvSpPr>
        <p:spPr>
          <a:xfrm>
            <a:off x="977265" y="746125"/>
            <a:ext cx="586041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三、微生物的营养代谢</a:t>
            </a:r>
            <a:endParaRPr lang="zh-CN" altLang="en-US" sz="3600">
              <a:latin typeface="黑体" panose="02010609060101010101" charset="-122"/>
              <a:ea typeface="黑体" panose="02010609060101010101" charset="-122"/>
            </a:endParaRPr>
          </a:p>
        </p:txBody>
      </p:sp>
      <p:sp>
        <p:nvSpPr>
          <p:cNvPr id="6" name="文本框 5"/>
          <p:cNvSpPr txBox="1"/>
          <p:nvPr/>
        </p:nvSpPr>
        <p:spPr>
          <a:xfrm>
            <a:off x="827405" y="1553210"/>
            <a:ext cx="3768090" cy="521970"/>
          </a:xfrm>
          <a:prstGeom prst="rect">
            <a:avLst/>
          </a:prstGeom>
          <a:noFill/>
        </p:spPr>
        <p:txBody>
          <a:bodyPr wrap="square" rtlCol="0">
            <a:spAutoFit/>
          </a:bodyPr>
          <a:p>
            <a:r>
              <a:rPr lang="en-US" altLang="zh-CN" sz="2800">
                <a:latin typeface="黑体" panose="02010609060101010101" charset="-122"/>
                <a:ea typeface="黑体" panose="02010609060101010101" charset="-122"/>
                <a:cs typeface="黑体" panose="02010609060101010101" charset="-122"/>
              </a:rPr>
              <a:t>3</a:t>
            </a:r>
            <a:r>
              <a:rPr lang="zh-CN" altLang="en-US" sz="2800">
                <a:latin typeface="黑体" panose="02010609060101010101" charset="-122"/>
                <a:ea typeface="黑体" panose="02010609060101010101" charset="-122"/>
                <a:cs typeface="黑体" panose="02010609060101010101" charset="-122"/>
              </a:rPr>
              <a:t>.微生物培养基</a:t>
            </a:r>
            <a:endParaRPr lang="zh-CN" altLang="en-US" sz="2800">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827405" y="2075180"/>
            <a:ext cx="10058400" cy="1198880"/>
          </a:xfrm>
          <a:prstGeom prst="rect">
            <a:avLst/>
          </a:prstGeom>
          <a:noFill/>
        </p:spPr>
        <p:txBody>
          <a:bodyPr wrap="square" rtlCol="0">
            <a:spAutoFit/>
          </a:bodyPr>
          <a:p>
            <a:pPr algn="l">
              <a:lnSpc>
                <a:spcPct val="150000"/>
              </a:lnSpc>
              <a:buClrTx/>
              <a:buSzTx/>
              <a:buNone/>
            </a:pPr>
            <a:r>
              <a:rPr lang="en-US" altLang="zh-CN" sz="2400">
                <a:latin typeface="宋体" panose="02010600030101010101" pitchFamily="2" charset="-122"/>
                <a:ea typeface="宋体" panose="02010600030101010101" pitchFamily="2" charset="-122"/>
              </a:rPr>
              <a:t>    </a:t>
            </a:r>
            <a:r>
              <a:rPr lang="zh-CN" altLang="en-US" sz="2400">
                <a:latin typeface="宋体" panose="02010600030101010101" pitchFamily="2" charset="-122"/>
                <a:ea typeface="宋体" panose="02010600030101010101" pitchFamily="2" charset="-122"/>
              </a:rPr>
              <a:t>培养基是以人工方法按照微生物的需要，用多种物质调制而成的适合不同微生物生长繁殖或积累代谢产物需要的一种营养物质。</a:t>
            </a:r>
            <a:endParaRPr lang="zh-CN" altLang="en-US" sz="2400">
              <a:latin typeface="宋体" panose="02010600030101010101" pitchFamily="2" charset="-122"/>
              <a:ea typeface="宋体" panose="02010600030101010101" pitchFamily="2" charset="-122"/>
            </a:endParaRPr>
          </a:p>
        </p:txBody>
      </p:sp>
      <p:pic>
        <p:nvPicPr>
          <p:cNvPr id="7" name="图片 6"/>
          <p:cNvPicPr>
            <a:picLocks noChangeAspect="1"/>
          </p:cNvPicPr>
          <p:nvPr>
            <p:custDataLst>
              <p:tags r:id="rId8"/>
            </p:custDataLst>
          </p:nvPr>
        </p:nvPicPr>
        <p:blipFill>
          <a:blip r:embed="rId2"/>
          <a:srcRect l="31112" t="57504" r="4079" b="9053"/>
          <a:stretch>
            <a:fillRect/>
          </a:stretch>
        </p:blipFill>
        <p:spPr>
          <a:xfrm>
            <a:off x="5722620" y="3604260"/>
            <a:ext cx="5767705" cy="296989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custDataLst>
              <p:tags r:id="rId1"/>
            </p:custDataLst>
          </p:nvPr>
        </p:nvPicPr>
        <p:blipFill rotWithShape="1">
          <a:blip r:embed="rId2" cstate="print">
            <a:extLst>
              <a:ext uri="{28A0092B-C50C-407E-A947-70E740481C1C}">
                <a14:useLocalDpi xmlns:a14="http://schemas.microsoft.com/office/drawing/2010/main" val="0"/>
              </a:ext>
            </a:extLst>
          </a:blip>
          <a:srcRect l="35293"/>
          <a:stretch>
            <a:fillRect/>
          </a:stretch>
        </p:blipFill>
        <p:spPr>
          <a:xfrm>
            <a:off x="0" y="4882845"/>
            <a:ext cx="4186672" cy="2156146"/>
          </a:xfrm>
        </p:spPr>
      </p:pic>
      <p:pic>
        <p:nvPicPr>
          <p:cNvPr id="11" name="内容占位符 3"/>
          <p:cNvPicPr>
            <a:picLocks noChangeAspect="1"/>
          </p:cNvPicPr>
          <p:nvPr>
            <p:custDataLst>
              <p:tags r:id="rId3"/>
            </p:custDataLst>
          </p:nvPr>
        </p:nvPicPr>
        <p:blipFill rotWithShape="1">
          <a:blip r:embed="rId2" cstate="print">
            <a:extLst>
              <a:ext uri="{28A0092B-C50C-407E-A947-70E740481C1C}">
                <a14:useLocalDpi xmlns:a14="http://schemas.microsoft.com/office/drawing/2010/main" val="0"/>
              </a:ext>
            </a:extLst>
          </a:blip>
          <a:srcRect l="35293"/>
          <a:stretch>
            <a:fillRect/>
          </a:stretch>
        </p:blipFill>
        <p:spPr>
          <a:xfrm rot="10800000">
            <a:off x="8005328" y="-180991"/>
            <a:ext cx="4186672" cy="2156146"/>
          </a:xfrm>
          <a:prstGeom prst="rect">
            <a:avLst/>
          </a:prstGeom>
        </p:spPr>
      </p:pic>
      <p:pic>
        <p:nvPicPr>
          <p:cNvPr id="3" name="图片 2"/>
          <p:cNvPicPr>
            <a:picLocks noChangeAspect="1"/>
          </p:cNvPicPr>
          <p:nvPr>
            <p:custDataLst>
              <p:tags r:id="rId4"/>
            </p:custDataLst>
          </p:nvPr>
        </p:nvPicPr>
        <p:blipFill rotWithShape="1">
          <a:blip r:embed="rId5"/>
          <a:srcRect l="18654" t="17763"/>
          <a:stretch>
            <a:fillRect/>
          </a:stretch>
        </p:blipFill>
        <p:spPr>
          <a:xfrm>
            <a:off x="-27709" y="-13856"/>
            <a:ext cx="2013450" cy="1784837"/>
          </a:xfrm>
          <a:prstGeom prst="rect">
            <a:avLst/>
          </a:prstGeom>
        </p:spPr>
      </p:pic>
      <p:sp>
        <p:nvSpPr>
          <p:cNvPr id="2" name="文本框 1"/>
          <p:cNvSpPr txBox="1"/>
          <p:nvPr>
            <p:custDataLst>
              <p:tags r:id="rId6"/>
            </p:custDataLst>
          </p:nvPr>
        </p:nvSpPr>
        <p:spPr>
          <a:xfrm>
            <a:off x="1071245" y="796925"/>
            <a:ext cx="1854200" cy="583565"/>
          </a:xfrm>
          <a:prstGeom prst="rect">
            <a:avLst/>
          </a:prstGeom>
          <a:noFill/>
        </p:spPr>
        <p:txBody>
          <a:bodyPr wrap="square" rtlCol="0">
            <a:spAutoFit/>
          </a:bodyPr>
          <a:p>
            <a:r>
              <a:rPr lang="zh-CN" altLang="en-US" sz="3200">
                <a:latin typeface="黑体" panose="02010609060101010101" charset="-122"/>
                <a:ea typeface="黑体" panose="02010609060101010101" charset="-122"/>
              </a:rPr>
              <a:t>课后作业</a:t>
            </a:r>
            <a:endParaRPr lang="zh-CN" altLang="en-US" sz="3200">
              <a:latin typeface="黑体" panose="02010609060101010101" charset="-122"/>
              <a:ea typeface="黑体" panose="02010609060101010101" charset="-122"/>
            </a:endParaRPr>
          </a:p>
        </p:txBody>
      </p:sp>
      <p:sp>
        <p:nvSpPr>
          <p:cNvPr id="5" name="文本框 4"/>
          <p:cNvSpPr txBox="1"/>
          <p:nvPr/>
        </p:nvSpPr>
        <p:spPr>
          <a:xfrm>
            <a:off x="1196975" y="1524000"/>
            <a:ext cx="8482330" cy="2306955"/>
          </a:xfrm>
          <a:prstGeom prst="rect">
            <a:avLst/>
          </a:prstGeom>
          <a:noFill/>
        </p:spPr>
        <p:txBody>
          <a:bodyPr wrap="square" rtlCol="0">
            <a:spAutoFit/>
          </a:bodyPr>
          <a:p>
            <a:pPr>
              <a:lnSpc>
                <a:spcPct val="150000"/>
              </a:lnSpc>
            </a:pPr>
            <a:r>
              <a:rPr lang="en-US" altLang="zh-CN" sz="2400">
                <a:latin typeface="宋体" panose="02010600030101010101" pitchFamily="2" charset="-122"/>
                <a:ea typeface="宋体" panose="02010600030101010101" pitchFamily="2" charset="-122"/>
                <a:cs typeface="宋体" panose="02010600030101010101" pitchFamily="2" charset="-122"/>
              </a:rPr>
              <a:t>1.</a:t>
            </a:r>
            <a:r>
              <a:rPr lang="zh-CN" altLang="en-US" sz="2400">
                <a:latin typeface="宋体" panose="02010600030101010101" pitchFamily="2" charset="-122"/>
                <a:ea typeface="宋体" panose="02010600030101010101" pitchFamily="2" charset="-122"/>
                <a:cs typeface="宋体" panose="02010600030101010101" pitchFamily="2" charset="-122"/>
              </a:rPr>
              <a:t>微生物生长所需的六大类营养物质主要是包含哪些？</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2400">
                <a:latin typeface="宋体" panose="02010600030101010101" pitchFamily="2" charset="-122"/>
                <a:ea typeface="宋体" panose="02010600030101010101" pitchFamily="2" charset="-122"/>
                <a:cs typeface="宋体" panose="02010600030101010101" pitchFamily="2" charset="-122"/>
              </a:rPr>
              <a:t>2.</a:t>
            </a:r>
            <a:r>
              <a:rPr lang="zh-CN" altLang="en-US" sz="2400">
                <a:latin typeface="宋体" panose="02010600030101010101" pitchFamily="2" charset="-122"/>
                <a:ea typeface="宋体" panose="02010600030101010101" pitchFamily="2" charset="-122"/>
                <a:cs typeface="宋体" panose="02010600030101010101" pitchFamily="2" charset="-122"/>
              </a:rPr>
              <a:t>根据微生物所需的碳源和能量来源的不同，将微生物分为哪四种营养类型？</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2400">
                <a:latin typeface="宋体" panose="02010600030101010101" pitchFamily="2" charset="-122"/>
                <a:ea typeface="宋体" panose="02010600030101010101" pitchFamily="2" charset="-122"/>
                <a:cs typeface="宋体" panose="02010600030101010101" pitchFamily="2" charset="-122"/>
              </a:rPr>
              <a:t>3.</a:t>
            </a:r>
            <a:r>
              <a:rPr lang="zh-CN" altLang="en-US" sz="2400">
                <a:latin typeface="宋体" panose="02010600030101010101" pitchFamily="2" charset="-122"/>
                <a:ea typeface="宋体" panose="02010600030101010101" pitchFamily="2" charset="-122"/>
                <a:cs typeface="宋体" panose="02010600030101010101" pitchFamily="2" charset="-122"/>
              </a:rPr>
              <a:t>根据营养物质的来源不同可将微生物培养基分为哪些种类？</a:t>
            </a: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3"/>
          </a:xfrm>
          <a:prstGeom prst="rect">
            <a:avLst/>
          </a:prstGeom>
        </p:spPr>
      </p:pic>
      <p:grpSp>
        <p:nvGrpSpPr>
          <p:cNvPr id="13" name="组合 12"/>
          <p:cNvGrpSpPr/>
          <p:nvPr/>
        </p:nvGrpSpPr>
        <p:grpSpPr>
          <a:xfrm>
            <a:off x="2140528" y="2381691"/>
            <a:ext cx="7910945" cy="922060"/>
            <a:chOff x="2140528" y="2317442"/>
            <a:chExt cx="7910945" cy="922060"/>
          </a:xfrm>
        </p:grpSpPr>
        <p:sp>
          <p:nvSpPr>
            <p:cNvPr id="5" name="文本框 4"/>
            <p:cNvSpPr txBox="1"/>
            <p:nvPr/>
          </p:nvSpPr>
          <p:spPr>
            <a:xfrm>
              <a:off x="3834708" y="2317442"/>
              <a:ext cx="4521200" cy="922020"/>
            </a:xfrm>
            <a:prstGeom prst="rect">
              <a:avLst/>
            </a:prstGeom>
            <a:noFill/>
          </p:spPr>
          <p:txBody>
            <a:bodyPr wrap="square" rtlCol="0">
              <a:spAutoFit/>
            </a:bodyPr>
            <a:lstStyle/>
            <a:p>
              <a:pPr algn="ctr"/>
              <a:r>
                <a:rPr lang="zh-CN" altLang="en-US" sz="5400" dirty="0" smtClean="0">
                  <a:solidFill>
                    <a:srgbClr val="00948D"/>
                  </a:solidFill>
                  <a:latin typeface="微软雅黑" panose="020B0503020204020204" pitchFamily="34" charset="-122"/>
                  <a:ea typeface="微软雅黑" panose="020B0503020204020204" pitchFamily="34" charset="-122"/>
                </a:rPr>
                <a:t>谢谢观看！</a:t>
              </a:r>
              <a:endParaRPr lang="zh-CN" altLang="en-US" sz="5400" dirty="0" smtClean="0">
                <a:solidFill>
                  <a:srgbClr val="00948D"/>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2140528" y="3239502"/>
              <a:ext cx="7910945"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grpSp>
      <p:pic>
        <p:nvPicPr>
          <p:cNvPr id="7" name="图片 6" descr="IMG_256"/>
          <p:cNvPicPr>
            <a:picLocks noChangeAspect="1"/>
          </p:cNvPicPr>
          <p:nvPr/>
        </p:nvPicPr>
        <p:blipFill>
          <a:blip r:embed="rId3"/>
          <a:stretch>
            <a:fillRect/>
          </a:stretch>
        </p:blipFill>
        <p:spPr>
          <a:xfrm>
            <a:off x="0" y="1905"/>
            <a:ext cx="2032000" cy="2032000"/>
          </a:xfrm>
          <a:prstGeom prst="ellipse">
            <a:avLst/>
          </a:prstGeom>
          <a:noFill/>
          <a:ln w="9525">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rotWithShape="1">
          <a:blip r:embed="rId1" cstate="print">
            <a:extLst>
              <a:ext uri="{28A0092B-C50C-407E-A947-70E740481C1C}">
                <a14:useLocalDpi xmlns:a14="http://schemas.microsoft.com/office/drawing/2010/main" val="0"/>
              </a:ext>
            </a:extLst>
          </a:blip>
          <a:srcRect l="35293"/>
          <a:stretch>
            <a:fillRect/>
          </a:stretch>
        </p:blipFill>
        <p:spPr>
          <a:xfrm>
            <a:off x="0" y="4882845"/>
            <a:ext cx="4186672" cy="2156146"/>
          </a:xfrm>
        </p:spPr>
      </p:pic>
      <p:pic>
        <p:nvPicPr>
          <p:cNvPr id="11" name="内容占位符 3"/>
          <p:cNvPicPr>
            <a:picLocks noChangeAspect="1"/>
          </p:cNvPicPr>
          <p:nvPr/>
        </p:nvPicPr>
        <p:blipFill rotWithShape="1">
          <a:blip r:embed="rId1" cstate="print">
            <a:extLst>
              <a:ext uri="{28A0092B-C50C-407E-A947-70E740481C1C}">
                <a14:useLocalDpi xmlns:a14="http://schemas.microsoft.com/office/drawing/2010/main" val="0"/>
              </a:ext>
            </a:extLst>
          </a:blip>
          <a:srcRect l="35293"/>
          <a:stretch>
            <a:fillRect/>
          </a:stretch>
        </p:blipFill>
        <p:spPr>
          <a:xfrm rot="10800000">
            <a:off x="8005328" y="-180991"/>
            <a:ext cx="4186672" cy="2156146"/>
          </a:xfrm>
          <a:prstGeom prst="rect">
            <a:avLst/>
          </a:prstGeom>
        </p:spPr>
      </p:pic>
      <p:grpSp>
        <p:nvGrpSpPr>
          <p:cNvPr id="3" name="组合 2"/>
          <p:cNvGrpSpPr/>
          <p:nvPr/>
        </p:nvGrpSpPr>
        <p:grpSpPr>
          <a:xfrm>
            <a:off x="-378962" y="-51536"/>
            <a:ext cx="2256400" cy="1556190"/>
            <a:chOff x="-378962" y="-51536"/>
            <a:chExt cx="2256400" cy="1556190"/>
          </a:xfrm>
        </p:grpSpPr>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777386">
              <a:off x="-174746" y="-255752"/>
              <a:ext cx="789434" cy="1197866"/>
            </a:xfrm>
            <a:prstGeom prst="rect">
              <a:avLst/>
            </a:prstGeom>
          </p:spPr>
        </p:pic>
        <p:pic>
          <p:nvPicPr>
            <p:cNvPr id="17" name="图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777386">
              <a:off x="178099" y="-80737"/>
              <a:ext cx="789434" cy="1197866"/>
            </a:xfrm>
            <a:prstGeom prst="rect">
              <a:avLst/>
            </a:prstGeom>
          </p:spPr>
        </p:pic>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777386">
              <a:off x="883788" y="-168244"/>
              <a:ext cx="789434" cy="1197866"/>
            </a:xfrm>
            <a:prstGeom prst="rect">
              <a:avLst/>
            </a:prstGeom>
          </p:spPr>
        </p:pic>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777386">
              <a:off x="24805" y="511004"/>
              <a:ext cx="789434" cy="1197866"/>
            </a:xfrm>
            <a:prstGeom prst="rect">
              <a:avLst/>
            </a:prstGeom>
          </p:spPr>
        </p:pic>
      </p:grpSp>
      <p:sp>
        <p:nvSpPr>
          <p:cNvPr id="2" name="文本框 1"/>
          <p:cNvSpPr txBox="1"/>
          <p:nvPr/>
        </p:nvSpPr>
        <p:spPr>
          <a:xfrm>
            <a:off x="838835" y="574675"/>
            <a:ext cx="486473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一、微生物的定义</a:t>
            </a:r>
            <a:endParaRPr lang="zh-CN" altLang="en-US" sz="3600">
              <a:latin typeface="黑体" panose="02010609060101010101" charset="-122"/>
              <a:ea typeface="黑体" panose="02010609060101010101" charset="-122"/>
            </a:endParaRPr>
          </a:p>
        </p:txBody>
      </p:sp>
      <p:sp>
        <p:nvSpPr>
          <p:cNvPr id="5" name="文本框 4"/>
          <p:cNvSpPr txBox="1"/>
          <p:nvPr/>
        </p:nvSpPr>
        <p:spPr>
          <a:xfrm>
            <a:off x="669925" y="1367155"/>
            <a:ext cx="8851900" cy="2009775"/>
          </a:xfrm>
          <a:prstGeom prst="rect">
            <a:avLst/>
          </a:prstGeom>
          <a:noFill/>
        </p:spPr>
        <p:txBody>
          <a:bodyPr wrap="square" rtlCol="0">
            <a:spAutoFit/>
          </a:bodyPr>
          <a:p>
            <a:pPr>
              <a:lnSpc>
                <a:spcPct val="130000"/>
              </a:lnSpc>
            </a:pPr>
            <a:r>
              <a:rPr lang="en-US" altLang="zh-CN" sz="2400">
                <a:latin typeface="宋体" panose="02010600030101010101" pitchFamily="2" charset="-122"/>
                <a:ea typeface="宋体" panose="02010600030101010101" pitchFamily="2" charset="-122"/>
              </a:rPr>
              <a:t>    </a:t>
            </a:r>
            <a:r>
              <a:rPr lang="zh-CN" altLang="en-US" sz="2400">
                <a:latin typeface="宋体" panose="02010600030101010101" pitchFamily="2" charset="-122"/>
                <a:ea typeface="宋体" panose="02010600030101010101" pitchFamily="2" charset="-122"/>
              </a:rPr>
              <a:t>微生物是指大量的、极其多样的、不借助显微镜看不见的微小生物类群的总称，通常包括病毒、亚病毒、具原核细胞结构的真细菌、古生菌以及具真核细胞结构的真菌、原生动物和单细胞藻类。</a:t>
            </a:r>
            <a:endParaRPr lang="zh-CN" altLang="en-US" sz="2400">
              <a:latin typeface="宋体" panose="02010600030101010101" pitchFamily="2" charset="-122"/>
              <a:ea typeface="宋体" panose="02010600030101010101" pitchFamily="2" charset="-122"/>
            </a:endParaRPr>
          </a:p>
        </p:txBody>
      </p:sp>
      <p:sp>
        <p:nvSpPr>
          <p:cNvPr id="8" name="文本框 7"/>
          <p:cNvSpPr txBox="1"/>
          <p:nvPr/>
        </p:nvSpPr>
        <p:spPr>
          <a:xfrm>
            <a:off x="3656330" y="3168015"/>
            <a:ext cx="4439920" cy="3046095"/>
          </a:xfrm>
          <a:prstGeom prst="rect">
            <a:avLst/>
          </a:prstGeom>
          <a:noFill/>
        </p:spPr>
        <p:txBody>
          <a:bodyPr wrap="square">
            <a:spAutoFit/>
          </a:bodyPr>
          <a:p>
            <a:pPr>
              <a:lnSpc>
                <a:spcPct val="150000"/>
              </a:lnSpc>
            </a:pPr>
            <a:r>
              <a:rPr lang="zh-CN" altLang="en-US" sz="3200">
                <a:latin typeface="黑体" panose="02010609060101010101" charset="-122"/>
                <a:ea typeface="黑体" panose="02010609060101010101" charset="-122"/>
              </a:rPr>
              <a:t>特征：</a:t>
            </a:r>
            <a:endParaRPr lang="zh-CN" altLang="en-US" sz="3200">
              <a:latin typeface="黑体" panose="02010609060101010101" charset="-122"/>
              <a:ea typeface="黑体" panose="02010609060101010101" charset="-122"/>
            </a:endParaRPr>
          </a:p>
          <a:p>
            <a:pPr>
              <a:lnSpc>
                <a:spcPct val="150000"/>
              </a:lnSpc>
            </a:pPr>
            <a:r>
              <a:rPr lang="zh-CN" altLang="en-US" sz="2400">
                <a:latin typeface="宋体" panose="02010600030101010101" pitchFamily="2" charset="-122"/>
                <a:ea typeface="宋体" panose="02010600030101010101" pitchFamily="2" charset="-122"/>
              </a:rPr>
              <a:t>形体微小，结构简单；</a:t>
            </a:r>
            <a:endParaRPr lang="zh-CN" altLang="en-US" sz="2400">
              <a:latin typeface="宋体" panose="02010600030101010101" pitchFamily="2" charset="-122"/>
              <a:ea typeface="宋体" panose="02010600030101010101" pitchFamily="2" charset="-122"/>
            </a:endParaRPr>
          </a:p>
          <a:p>
            <a:pPr>
              <a:lnSpc>
                <a:spcPct val="150000"/>
              </a:lnSpc>
            </a:pPr>
            <a:r>
              <a:rPr lang="zh-CN" altLang="en-US" sz="2400">
                <a:latin typeface="宋体" panose="02010600030101010101" pitchFamily="2" charset="-122"/>
                <a:ea typeface="宋体" panose="02010600030101010101" pitchFamily="2" charset="-122"/>
              </a:rPr>
              <a:t>分布广，种类多；</a:t>
            </a:r>
            <a:endParaRPr lang="zh-CN" altLang="en-US" sz="2400">
              <a:latin typeface="宋体" panose="02010600030101010101" pitchFamily="2" charset="-122"/>
              <a:ea typeface="宋体" panose="02010600030101010101" pitchFamily="2" charset="-122"/>
            </a:endParaRPr>
          </a:p>
          <a:p>
            <a:pPr>
              <a:lnSpc>
                <a:spcPct val="150000"/>
              </a:lnSpc>
            </a:pPr>
            <a:r>
              <a:rPr lang="zh-CN" altLang="en-US" sz="2400">
                <a:latin typeface="宋体" panose="02010600030101010101" pitchFamily="2" charset="-122"/>
                <a:ea typeface="宋体" panose="02010600030101010101" pitchFamily="2" charset="-122"/>
              </a:rPr>
              <a:t>生长繁殖快，代谢能力强；</a:t>
            </a:r>
            <a:endParaRPr lang="zh-CN" altLang="en-US" sz="2400">
              <a:latin typeface="宋体" panose="02010600030101010101" pitchFamily="2" charset="-122"/>
              <a:ea typeface="宋体" panose="02010600030101010101" pitchFamily="2" charset="-122"/>
            </a:endParaRPr>
          </a:p>
          <a:p>
            <a:pPr>
              <a:lnSpc>
                <a:spcPct val="150000"/>
              </a:lnSpc>
            </a:pPr>
            <a:r>
              <a:rPr lang="zh-CN" altLang="en-US" sz="2400">
                <a:latin typeface="宋体" panose="02010600030101010101" pitchFamily="2" charset="-122"/>
                <a:ea typeface="宋体" panose="02010600030101010101" pitchFamily="2" charset="-122"/>
              </a:rPr>
              <a:t>易发生变异</a:t>
            </a:r>
            <a:r>
              <a:rPr lang="zh-CN" altLang="en-US" dirty="0">
                <a:solidFill>
                  <a:srgbClr val="000000"/>
                </a:solidFill>
              </a:rPr>
              <a:t>；</a:t>
            </a:r>
            <a:endParaRPr lang="zh-CN" altLang="en-US" dirty="0">
              <a:solidFill>
                <a:srgbClr val="0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39" name="图片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sp>
        <p:nvSpPr>
          <p:cNvPr id="15" name="文本框 14"/>
          <p:cNvSpPr txBox="1"/>
          <p:nvPr/>
        </p:nvSpPr>
        <p:spPr>
          <a:xfrm>
            <a:off x="762000" y="377190"/>
            <a:ext cx="6010910"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二、微生物的形态、结构</a:t>
            </a:r>
            <a:endParaRPr lang="zh-CN" altLang="en-US" sz="3600">
              <a:latin typeface="黑体" panose="02010609060101010101" charset="-122"/>
              <a:ea typeface="黑体" panose="02010609060101010101" charset="-122"/>
            </a:endParaRPr>
          </a:p>
        </p:txBody>
      </p:sp>
      <p:sp>
        <p:nvSpPr>
          <p:cNvPr id="44" name="文本框 43"/>
          <p:cNvSpPr txBox="1"/>
          <p:nvPr/>
        </p:nvSpPr>
        <p:spPr>
          <a:xfrm>
            <a:off x="762000" y="1244600"/>
            <a:ext cx="3827780" cy="521970"/>
          </a:xfrm>
          <a:prstGeom prst="rect">
            <a:avLst/>
          </a:prstGeom>
          <a:noFill/>
        </p:spPr>
        <p:txBody>
          <a:bodyPr wrap="square" rtlCol="0">
            <a:spAutoFit/>
          </a:bodyPr>
          <a:p>
            <a:r>
              <a:rPr lang="en-US" altLang="zh-CN" sz="2800">
                <a:latin typeface="黑体" panose="02010609060101010101" charset="-122"/>
                <a:ea typeface="黑体" panose="02010609060101010101" charset="-122"/>
                <a:cs typeface="黑体" panose="02010609060101010101" charset="-122"/>
              </a:rPr>
              <a:t>1.</a:t>
            </a:r>
            <a:r>
              <a:rPr lang="zh-CN" altLang="en-US" sz="2800">
                <a:latin typeface="黑体" panose="02010609060101010101" charset="-122"/>
                <a:ea typeface="黑体" panose="02010609060101010101" charset="-122"/>
                <a:cs typeface="黑体" panose="02010609060101010101" charset="-122"/>
              </a:rPr>
              <a:t>细菌的形态</a:t>
            </a:r>
            <a:endParaRPr lang="zh-CN" altLang="en-US" sz="2800">
              <a:latin typeface="黑体" panose="02010609060101010101" charset="-122"/>
              <a:ea typeface="黑体" panose="02010609060101010101" charset="-122"/>
              <a:cs typeface="黑体" panose="02010609060101010101" charset="-122"/>
            </a:endParaRPr>
          </a:p>
        </p:txBody>
      </p:sp>
      <p:sp>
        <p:nvSpPr>
          <p:cNvPr id="45" name="文本框 44"/>
          <p:cNvSpPr txBox="1"/>
          <p:nvPr/>
        </p:nvSpPr>
        <p:spPr>
          <a:xfrm>
            <a:off x="762000" y="1833245"/>
            <a:ext cx="8810625" cy="977265"/>
          </a:xfrm>
          <a:prstGeom prst="rect">
            <a:avLst/>
          </a:prstGeom>
          <a:noFill/>
        </p:spPr>
        <p:txBody>
          <a:bodyPr wrap="square" rtlCol="0">
            <a:spAutoFit/>
          </a:bodyPr>
          <a:p>
            <a:pPr>
              <a:lnSpc>
                <a:spcPct val="120000"/>
              </a:lnSpc>
            </a:pPr>
            <a:r>
              <a:rPr lang="en-US" altLang="zh-CN" sz="2400">
                <a:latin typeface="宋体" panose="02010600030101010101" pitchFamily="2" charset="-122"/>
                <a:ea typeface="宋体" panose="02010600030101010101" pitchFamily="2" charset="-122"/>
              </a:rPr>
              <a:t>    </a:t>
            </a:r>
            <a:r>
              <a:rPr lang="zh-CN" altLang="en-US" sz="2400">
                <a:latin typeface="宋体" panose="02010600030101010101" pitchFamily="2" charset="-122"/>
                <a:ea typeface="宋体" panose="02010600030101010101" pitchFamily="2" charset="-122"/>
              </a:rPr>
              <a:t>一般细菌个体的基本形态可分为球状、杆状和螺旋状，分别称为球菌、杆菌和螺旋菌。</a:t>
            </a:r>
            <a:endParaRPr lang="zh-CN" altLang="en-US" sz="2400">
              <a:latin typeface="宋体" panose="02010600030101010101" pitchFamily="2" charset="-122"/>
              <a:ea typeface="宋体" panose="02010600030101010101" pitchFamily="2" charset="-122"/>
            </a:endParaRPr>
          </a:p>
        </p:txBody>
      </p:sp>
      <p:pic>
        <p:nvPicPr>
          <p:cNvPr id="102" name="图片 101"/>
          <p:cNvPicPr/>
          <p:nvPr/>
        </p:nvPicPr>
        <p:blipFill>
          <a:blip r:embed="rId3"/>
          <a:stretch>
            <a:fillRect/>
          </a:stretch>
        </p:blipFill>
        <p:spPr>
          <a:xfrm>
            <a:off x="6388100" y="3052445"/>
            <a:ext cx="2892425" cy="2640330"/>
          </a:xfrm>
          <a:prstGeom prst="ellipse">
            <a:avLst/>
          </a:prstGeom>
          <a:noFill/>
          <a:ln w="9525">
            <a:noFill/>
          </a:ln>
        </p:spPr>
      </p:pic>
      <p:pic>
        <p:nvPicPr>
          <p:cNvPr id="104" name="图片 103"/>
          <p:cNvPicPr/>
          <p:nvPr/>
        </p:nvPicPr>
        <p:blipFill>
          <a:blip r:embed="rId4"/>
          <a:stretch>
            <a:fillRect/>
          </a:stretch>
        </p:blipFill>
        <p:spPr>
          <a:xfrm>
            <a:off x="3477895" y="3050540"/>
            <a:ext cx="2694305" cy="2624455"/>
          </a:xfrm>
          <a:prstGeom prst="ellipse">
            <a:avLst/>
          </a:prstGeom>
          <a:noFill/>
          <a:ln w="9525">
            <a:noFill/>
          </a:ln>
        </p:spPr>
      </p:pic>
      <p:pic>
        <p:nvPicPr>
          <p:cNvPr id="105" name="图片 104"/>
          <p:cNvPicPr/>
          <p:nvPr/>
        </p:nvPicPr>
        <p:blipFill>
          <a:blip r:embed="rId5"/>
          <a:stretch>
            <a:fillRect/>
          </a:stretch>
        </p:blipFill>
        <p:spPr>
          <a:xfrm>
            <a:off x="323215" y="3050540"/>
            <a:ext cx="2938780" cy="2642235"/>
          </a:xfrm>
          <a:prstGeom prst="ellipse">
            <a:avLst/>
          </a:prstGeom>
          <a:noFill/>
          <a:ln w="9525">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sp>
        <p:nvSpPr>
          <p:cNvPr id="6" name="文本框 5"/>
          <p:cNvSpPr txBox="1"/>
          <p:nvPr/>
        </p:nvSpPr>
        <p:spPr>
          <a:xfrm>
            <a:off x="762000" y="377190"/>
            <a:ext cx="6010910"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二、微生物的形态、结构</a:t>
            </a:r>
            <a:endParaRPr lang="zh-CN" altLang="en-US" sz="3600">
              <a:latin typeface="黑体" panose="02010609060101010101" charset="-122"/>
              <a:ea typeface="黑体" panose="02010609060101010101" charset="-122"/>
            </a:endParaRPr>
          </a:p>
        </p:txBody>
      </p:sp>
      <p:sp>
        <p:nvSpPr>
          <p:cNvPr id="44" name="文本框 43"/>
          <p:cNvSpPr txBox="1"/>
          <p:nvPr/>
        </p:nvSpPr>
        <p:spPr>
          <a:xfrm>
            <a:off x="584200" y="1254760"/>
            <a:ext cx="3827780" cy="521970"/>
          </a:xfrm>
          <a:prstGeom prst="rect">
            <a:avLst/>
          </a:prstGeom>
          <a:noFill/>
        </p:spPr>
        <p:txBody>
          <a:bodyPr wrap="square" rtlCol="0">
            <a:spAutoFit/>
          </a:bodyPr>
          <a:p>
            <a:r>
              <a:rPr lang="en-US" altLang="zh-CN" sz="2800">
                <a:latin typeface="黑体" panose="02010609060101010101" charset="-122"/>
                <a:ea typeface="黑体" panose="02010609060101010101" charset="-122"/>
                <a:cs typeface="黑体" panose="02010609060101010101" charset="-122"/>
              </a:rPr>
              <a:t>2.</a:t>
            </a:r>
            <a:r>
              <a:rPr lang="zh-CN" altLang="en-US" sz="2800">
                <a:latin typeface="黑体" panose="02010609060101010101" charset="-122"/>
                <a:ea typeface="黑体" panose="02010609060101010101" charset="-122"/>
                <a:cs typeface="黑体" panose="02010609060101010101" charset="-122"/>
              </a:rPr>
              <a:t>放线菌的形态</a:t>
            </a:r>
            <a:endParaRPr lang="zh-CN" altLang="en-US" sz="2800">
              <a:latin typeface="黑体" panose="02010609060101010101" charset="-122"/>
              <a:ea typeface="黑体" panose="02010609060101010101" charset="-122"/>
              <a:cs typeface="黑体" panose="02010609060101010101" charset="-122"/>
            </a:endParaRPr>
          </a:p>
        </p:txBody>
      </p:sp>
      <p:pic>
        <p:nvPicPr>
          <p:cNvPr id="37" name="图片 36"/>
          <p:cNvPicPr/>
          <p:nvPr/>
        </p:nvPicPr>
        <p:blipFill>
          <a:blip r:embed="rId3"/>
          <a:srcRect l="18719" t="26742" r="13409" b="179"/>
          <a:stretch>
            <a:fillRect/>
          </a:stretch>
        </p:blipFill>
        <p:spPr>
          <a:xfrm>
            <a:off x="2566035" y="3180080"/>
            <a:ext cx="7059295" cy="3677920"/>
          </a:xfrm>
          <a:prstGeom prst="ellipse">
            <a:avLst/>
          </a:prstGeom>
          <a:noFill/>
          <a:ln w="9525">
            <a:noFill/>
          </a:ln>
        </p:spPr>
      </p:pic>
      <p:sp>
        <p:nvSpPr>
          <p:cNvPr id="38" name="文本框 37"/>
          <p:cNvSpPr txBox="1"/>
          <p:nvPr/>
        </p:nvSpPr>
        <p:spPr>
          <a:xfrm>
            <a:off x="662305" y="1776730"/>
            <a:ext cx="9319895" cy="1050290"/>
          </a:xfrm>
          <a:prstGeom prst="rect">
            <a:avLst/>
          </a:prstGeom>
          <a:noFill/>
        </p:spPr>
        <p:txBody>
          <a:bodyPr wrap="square" rtlCol="0">
            <a:spAutoFit/>
          </a:bodyPr>
          <a:p>
            <a:pPr>
              <a:lnSpc>
                <a:spcPct val="130000"/>
              </a:lnSpc>
            </a:pPr>
            <a:r>
              <a:rPr lang="en-US" altLang="zh-CN" sz="2400">
                <a:latin typeface="宋体" panose="02010600030101010101" pitchFamily="2" charset="-122"/>
                <a:ea typeface="宋体" panose="02010600030101010101" pitchFamily="2" charset="-122"/>
              </a:rPr>
              <a:t>    </a:t>
            </a:r>
            <a:r>
              <a:rPr lang="zh-CN" altLang="en-US" sz="2400">
                <a:latin typeface="宋体" panose="02010600030101010101" pitchFamily="2" charset="-122"/>
                <a:ea typeface="宋体" panose="02010600030101010101" pitchFamily="2" charset="-122"/>
              </a:rPr>
              <a:t>菌体为单细胞原核分支的放射状丝状体，菌丝体分为基内菌丝、气生菌丝和孢子丝三部分。</a:t>
            </a:r>
            <a:endParaRPr lang="zh-CN" altLang="en-US" sz="24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descr="图3-6  酵母菌形态"/>
          <p:cNvPicPr/>
          <p:nvPr/>
        </p:nvPicPr>
        <p:blipFill>
          <a:blip r:embed="rId1" cstate="print"/>
          <a:srcRect/>
          <a:stretch>
            <a:fillRect/>
          </a:stretch>
        </p:blipFill>
        <p:spPr bwMode="auto">
          <a:xfrm>
            <a:off x="1346835" y="3075305"/>
            <a:ext cx="7691120" cy="3545840"/>
          </a:xfrm>
          <a:prstGeom prst="rect">
            <a:avLst/>
          </a:prstGeom>
          <a:noFill/>
          <a:ln w="9525">
            <a:noFill/>
            <a:miter lim="800000"/>
            <a:headEnd/>
            <a:tailEnd/>
          </a:ln>
        </p:spPr>
      </p:pic>
      <p:pic>
        <p:nvPicPr>
          <p:cNvPr id="53" name="图片 5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pic>
        <p:nvPicPr>
          <p:cNvPr id="49" name="图片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50" name="图片 4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sp>
        <p:nvSpPr>
          <p:cNvPr id="3" name="文本框 2"/>
          <p:cNvSpPr txBox="1"/>
          <p:nvPr/>
        </p:nvSpPr>
        <p:spPr>
          <a:xfrm>
            <a:off x="762000" y="377190"/>
            <a:ext cx="6010910"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二、微生物的形态、结构</a:t>
            </a:r>
            <a:endParaRPr lang="zh-CN" altLang="en-US" sz="3600">
              <a:latin typeface="黑体" panose="02010609060101010101" charset="-122"/>
              <a:ea typeface="黑体" panose="02010609060101010101" charset="-122"/>
            </a:endParaRPr>
          </a:p>
        </p:txBody>
      </p:sp>
      <p:sp>
        <p:nvSpPr>
          <p:cNvPr id="45" name="文本框 44"/>
          <p:cNvSpPr txBox="1"/>
          <p:nvPr/>
        </p:nvSpPr>
        <p:spPr>
          <a:xfrm>
            <a:off x="762635" y="1254760"/>
            <a:ext cx="3649345" cy="521970"/>
          </a:xfrm>
          <a:prstGeom prst="rect">
            <a:avLst/>
          </a:prstGeom>
          <a:noFill/>
        </p:spPr>
        <p:txBody>
          <a:bodyPr wrap="square" rtlCol="0">
            <a:spAutoFit/>
          </a:bodyPr>
          <a:p>
            <a:r>
              <a:rPr lang="en-US" altLang="zh-CN" sz="2800">
                <a:latin typeface="黑体" panose="02010609060101010101" charset="-122"/>
                <a:ea typeface="黑体" panose="02010609060101010101" charset="-122"/>
                <a:cs typeface="黑体" panose="02010609060101010101" charset="-122"/>
              </a:rPr>
              <a:t>3.</a:t>
            </a:r>
            <a:r>
              <a:rPr lang="zh-CN" altLang="en-US" sz="2800">
                <a:latin typeface="黑体" panose="02010609060101010101" charset="-122"/>
                <a:ea typeface="黑体" panose="02010609060101010101" charset="-122"/>
                <a:cs typeface="黑体" panose="02010609060101010101" charset="-122"/>
              </a:rPr>
              <a:t>酵母菌的形态</a:t>
            </a:r>
            <a:endParaRPr lang="zh-CN" altLang="en-US" sz="2800">
              <a:latin typeface="黑体" panose="02010609060101010101" charset="-122"/>
              <a:ea typeface="黑体" panose="02010609060101010101" charset="-122"/>
              <a:cs typeface="黑体" panose="02010609060101010101" charset="-122"/>
            </a:endParaRPr>
          </a:p>
        </p:txBody>
      </p:sp>
      <p:sp>
        <p:nvSpPr>
          <p:cNvPr id="47" name="文本框 46"/>
          <p:cNvSpPr txBox="1"/>
          <p:nvPr/>
        </p:nvSpPr>
        <p:spPr>
          <a:xfrm>
            <a:off x="762635" y="1776730"/>
            <a:ext cx="10396855" cy="1124585"/>
          </a:xfrm>
          <a:prstGeom prst="rect">
            <a:avLst/>
          </a:prstGeom>
          <a:noFill/>
        </p:spPr>
        <p:txBody>
          <a:bodyPr wrap="square" rtlCol="0">
            <a:spAutoFit/>
          </a:bodyPr>
          <a:p>
            <a:pPr>
              <a:lnSpc>
                <a:spcPct val="140000"/>
              </a:lnSpc>
            </a:pPr>
            <a:r>
              <a:rPr lang="en-US" altLang="zh-CN" sz="2400">
                <a:latin typeface="宋体" panose="02010600030101010101" pitchFamily="2" charset="-122"/>
                <a:ea typeface="宋体" panose="02010600030101010101" pitchFamily="2" charset="-122"/>
                <a:sym typeface="+mn-ea"/>
              </a:rPr>
              <a:t>    </a:t>
            </a:r>
            <a:r>
              <a:rPr lang="zh-CN" altLang="en-US" sz="2400">
                <a:latin typeface="宋体" panose="02010600030101010101" pitchFamily="2" charset="-122"/>
                <a:ea typeface="宋体" panose="02010600030101010101" pitchFamily="2" charset="-122"/>
                <a:sym typeface="+mn-ea"/>
              </a:rPr>
              <a:t>酵母菌的个体类似细菌，大多数为单细胞，一般呈球形、卵形或圆柱形，有些菌体能互相连接并延长成菌丝体，称假菌丝。</a:t>
            </a:r>
            <a:endParaRPr lang="zh-CN" altLang="en-US" sz="24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3-7  霉菌菌丝形态"/>
          <p:cNvPicPr/>
          <p:nvPr/>
        </p:nvPicPr>
        <p:blipFill>
          <a:blip r:embed="rId1" cstate="print"/>
          <a:srcRect/>
          <a:stretch>
            <a:fillRect/>
          </a:stretch>
        </p:blipFill>
        <p:spPr bwMode="auto">
          <a:xfrm>
            <a:off x="2407285" y="3295650"/>
            <a:ext cx="7218045" cy="3296920"/>
          </a:xfrm>
          <a:prstGeom prst="rect">
            <a:avLst/>
          </a:prstGeom>
          <a:noFill/>
          <a:ln w="9525">
            <a:noFill/>
            <a:miter lim="800000"/>
            <a:headEnd/>
            <a:tailEnd/>
          </a:ln>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32" name="图片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sp>
        <p:nvSpPr>
          <p:cNvPr id="15" name="文本框 14"/>
          <p:cNvSpPr txBox="1"/>
          <p:nvPr/>
        </p:nvSpPr>
        <p:spPr>
          <a:xfrm>
            <a:off x="762000" y="377190"/>
            <a:ext cx="6010910"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二、微生物的形态、结构</a:t>
            </a:r>
            <a:endParaRPr lang="zh-CN" altLang="en-US" sz="3600">
              <a:latin typeface="黑体" panose="02010609060101010101" charset="-122"/>
              <a:ea typeface="黑体" panose="02010609060101010101" charset="-122"/>
            </a:endParaRPr>
          </a:p>
        </p:txBody>
      </p:sp>
      <p:sp>
        <p:nvSpPr>
          <p:cNvPr id="2" name="文本框 1"/>
          <p:cNvSpPr txBox="1"/>
          <p:nvPr/>
        </p:nvSpPr>
        <p:spPr>
          <a:xfrm>
            <a:off x="762000" y="1254760"/>
            <a:ext cx="4535170" cy="521970"/>
          </a:xfrm>
          <a:prstGeom prst="rect">
            <a:avLst/>
          </a:prstGeom>
          <a:noFill/>
        </p:spPr>
        <p:txBody>
          <a:bodyPr wrap="square" rtlCol="0">
            <a:spAutoFit/>
          </a:bodyPr>
          <a:p>
            <a:r>
              <a:rPr lang="zh-CN" altLang="en-US" sz="2800">
                <a:latin typeface="黑体" panose="02010609060101010101" charset="-122"/>
                <a:ea typeface="黑体" panose="02010609060101010101" charset="-122"/>
                <a:cs typeface="黑体" panose="02010609060101010101" charset="-122"/>
              </a:rPr>
              <a:t>4.霉菌的形态</a:t>
            </a:r>
            <a:endParaRPr lang="zh-CN" altLang="en-US" sz="2800">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698500" y="1776730"/>
            <a:ext cx="10795000" cy="1420495"/>
          </a:xfrm>
          <a:prstGeom prst="rect">
            <a:avLst/>
          </a:prstGeom>
          <a:noFill/>
        </p:spPr>
        <p:txBody>
          <a:bodyPr wrap="square" rtlCol="0">
            <a:spAutoFit/>
          </a:bodyPr>
          <a:p>
            <a:pPr>
              <a:lnSpc>
                <a:spcPct val="120000"/>
              </a:lnSpc>
            </a:pPr>
            <a:r>
              <a:rPr lang="en-US" altLang="zh-CN" sz="2400">
                <a:latin typeface="宋体" panose="02010600030101010101" pitchFamily="2" charset="-122"/>
                <a:ea typeface="宋体" panose="02010600030101010101" pitchFamily="2" charset="-122"/>
                <a:sym typeface="+mn-ea"/>
              </a:rPr>
              <a:t>    </a:t>
            </a:r>
            <a:r>
              <a:rPr lang="zh-CN" altLang="en-US" sz="2400">
                <a:latin typeface="宋体" panose="02010600030101010101" pitchFamily="2" charset="-122"/>
                <a:ea typeface="宋体" panose="02010600030101010101" pitchFamily="2" charset="-122"/>
                <a:sym typeface="+mn-ea"/>
              </a:rPr>
              <a:t>霉菌营养体的基本单位是菌丝，菌丝通常呈管状。低等霉菌的菌丝没有横隔膜，高等霉菌的菌丝有横隔膜，分为基内菌丝和气生菌丝，在气生菌丝顶端可产生各种孢子。</a:t>
            </a:r>
            <a:endParaRPr lang="zh-CN" altLang="en-US" sz="24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sp>
        <p:nvSpPr>
          <p:cNvPr id="15" name="文本框 14"/>
          <p:cNvSpPr txBox="1"/>
          <p:nvPr/>
        </p:nvSpPr>
        <p:spPr>
          <a:xfrm>
            <a:off x="762000" y="377190"/>
            <a:ext cx="6010910"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二、微生物的形态、结构</a:t>
            </a:r>
            <a:endParaRPr lang="zh-CN" altLang="en-US" sz="3600">
              <a:latin typeface="黑体" panose="02010609060101010101" charset="-122"/>
              <a:ea typeface="黑体" panose="02010609060101010101" charset="-122"/>
            </a:endParaRPr>
          </a:p>
        </p:txBody>
      </p:sp>
      <p:sp>
        <p:nvSpPr>
          <p:cNvPr id="2" name="文本框 1"/>
          <p:cNvSpPr txBox="1"/>
          <p:nvPr/>
        </p:nvSpPr>
        <p:spPr>
          <a:xfrm>
            <a:off x="762000" y="1305560"/>
            <a:ext cx="4485640" cy="521970"/>
          </a:xfrm>
          <a:prstGeom prst="rect">
            <a:avLst/>
          </a:prstGeom>
          <a:noFill/>
        </p:spPr>
        <p:txBody>
          <a:bodyPr wrap="square" rtlCol="0">
            <a:spAutoFit/>
          </a:bodyPr>
          <a:p>
            <a:r>
              <a:rPr lang="zh-CN" altLang="en-US" sz="2800">
                <a:latin typeface="黑体" panose="02010609060101010101" charset="-122"/>
                <a:ea typeface="黑体" panose="02010609060101010101" charset="-122"/>
                <a:cs typeface="黑体" panose="02010609060101010101" charset="-122"/>
              </a:rPr>
              <a:t>5.担子菌的形态</a:t>
            </a:r>
            <a:endParaRPr lang="zh-CN" altLang="en-US" sz="2800">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762000" y="2022475"/>
            <a:ext cx="9959975" cy="460375"/>
          </a:xfrm>
          <a:prstGeom prst="rect">
            <a:avLst/>
          </a:prstGeom>
          <a:noFill/>
        </p:spPr>
        <p:txBody>
          <a:bodyPr wrap="square" rtlCol="0">
            <a:spAutoFit/>
          </a:bodyPr>
          <a:p>
            <a:r>
              <a:rPr lang="zh-CN" altLang="en-US" sz="2400">
                <a:latin typeface="宋体" panose="02010600030101010101" pitchFamily="2" charset="-122"/>
                <a:ea typeface="宋体" panose="02010600030101010101" pitchFamily="2" charset="-122"/>
              </a:rPr>
              <a:t>担子菌和霉菌一样，也形成绒毛状的菌丝体，并能进一步形成大型子实体。</a:t>
            </a:r>
            <a:endParaRPr lang="zh-CN" altLang="en-US" sz="2400">
              <a:latin typeface="宋体" panose="02010600030101010101" pitchFamily="2" charset="-122"/>
              <a:ea typeface="宋体" panose="02010600030101010101" pitchFamily="2" charset="-122"/>
            </a:endParaRPr>
          </a:p>
        </p:txBody>
      </p:sp>
      <p:pic>
        <p:nvPicPr>
          <p:cNvPr id="109" name="图片 108"/>
          <p:cNvPicPr/>
          <p:nvPr/>
        </p:nvPicPr>
        <p:blipFill>
          <a:blip r:embed="rId3"/>
          <a:stretch>
            <a:fillRect/>
          </a:stretch>
        </p:blipFill>
        <p:spPr>
          <a:xfrm>
            <a:off x="7706360" y="2797175"/>
            <a:ext cx="2719705" cy="3919220"/>
          </a:xfrm>
          <a:prstGeom prst="rect">
            <a:avLst/>
          </a:prstGeom>
          <a:noFill/>
          <a:ln w="9525">
            <a:noFill/>
          </a:ln>
          <a:effectLst>
            <a:softEdge rad="127000"/>
          </a:effectLst>
        </p:spPr>
      </p:pic>
      <p:pic>
        <p:nvPicPr>
          <p:cNvPr id="110" name="图片 109"/>
          <p:cNvPicPr/>
          <p:nvPr/>
        </p:nvPicPr>
        <p:blipFill>
          <a:blip r:embed="rId4"/>
          <a:stretch>
            <a:fillRect/>
          </a:stretch>
        </p:blipFill>
        <p:spPr>
          <a:xfrm>
            <a:off x="4132580" y="3105785"/>
            <a:ext cx="3148330" cy="2748280"/>
          </a:xfrm>
          <a:prstGeom prst="ellipse">
            <a:avLst/>
          </a:prstGeom>
          <a:noFill/>
          <a:ln w="9525">
            <a:noFill/>
          </a:ln>
        </p:spPr>
      </p:pic>
      <p:pic>
        <p:nvPicPr>
          <p:cNvPr id="111" name="图片 110"/>
          <p:cNvPicPr/>
          <p:nvPr/>
        </p:nvPicPr>
        <p:blipFill>
          <a:blip r:embed="rId5"/>
          <a:stretch>
            <a:fillRect/>
          </a:stretch>
        </p:blipFill>
        <p:spPr>
          <a:xfrm>
            <a:off x="762000" y="3105785"/>
            <a:ext cx="2945130" cy="2726055"/>
          </a:xfrm>
          <a:prstGeom prst="ellipse">
            <a:avLst/>
          </a:prstGeom>
          <a:noFill/>
          <a:ln w="9525">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288540" y="3401060"/>
            <a:ext cx="6776085" cy="3329940"/>
            <a:chOff x="4814" y="4521"/>
            <a:chExt cx="10952" cy="5919"/>
          </a:xfrm>
        </p:grpSpPr>
        <p:pic>
          <p:nvPicPr>
            <p:cNvPr id="114" name="图片 113"/>
            <p:cNvPicPr/>
            <p:nvPr/>
          </p:nvPicPr>
          <p:blipFill>
            <a:blip r:embed="rId1"/>
            <a:stretch>
              <a:fillRect/>
            </a:stretch>
          </p:blipFill>
          <p:spPr>
            <a:xfrm>
              <a:off x="4814" y="4521"/>
              <a:ext cx="10952" cy="5824"/>
            </a:xfrm>
            <a:prstGeom prst="rect">
              <a:avLst/>
            </a:prstGeom>
            <a:noFill/>
            <a:ln w="9525">
              <a:noFill/>
            </a:ln>
          </p:spPr>
        </p:pic>
        <p:sp>
          <p:nvSpPr>
            <p:cNvPr id="6" name="文本框 5"/>
            <p:cNvSpPr txBox="1"/>
            <p:nvPr/>
          </p:nvSpPr>
          <p:spPr>
            <a:xfrm>
              <a:off x="12391" y="9860"/>
              <a:ext cx="3375" cy="580"/>
            </a:xfrm>
            <a:prstGeom prst="rect">
              <a:avLst/>
            </a:prstGeom>
            <a:solidFill>
              <a:schemeClr val="bg1"/>
            </a:solidFill>
          </p:spPr>
          <p:txBody>
            <a:bodyPr wrap="square" rtlCol="0">
              <a:spAutoFit/>
            </a:bodyPr>
            <a:p>
              <a:endParaRPr lang="zh-CN" altLang="en-US"/>
            </a:p>
          </p:txBody>
        </p:sp>
      </p:gr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32" name="图片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85" y="-10251"/>
            <a:ext cx="780386" cy="731829"/>
          </a:xfrm>
          <a:prstGeom prst="rect">
            <a:avLst/>
          </a:prstGeom>
        </p:spPr>
      </p:pic>
      <p:sp>
        <p:nvSpPr>
          <p:cNvPr id="15" name="文本框 14"/>
          <p:cNvSpPr txBox="1"/>
          <p:nvPr/>
        </p:nvSpPr>
        <p:spPr>
          <a:xfrm>
            <a:off x="762000" y="377190"/>
            <a:ext cx="6010910"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二、微生物的形态、结构</a:t>
            </a:r>
            <a:endParaRPr lang="zh-CN" altLang="en-US" sz="3600">
              <a:latin typeface="黑体" panose="02010609060101010101" charset="-122"/>
              <a:ea typeface="黑体" panose="02010609060101010101" charset="-122"/>
            </a:endParaRPr>
          </a:p>
        </p:txBody>
      </p:sp>
      <p:sp>
        <p:nvSpPr>
          <p:cNvPr id="2" name="文本框 1"/>
          <p:cNvSpPr txBox="1"/>
          <p:nvPr/>
        </p:nvSpPr>
        <p:spPr>
          <a:xfrm>
            <a:off x="762000" y="1125855"/>
            <a:ext cx="4455795" cy="521970"/>
          </a:xfrm>
          <a:prstGeom prst="rect">
            <a:avLst/>
          </a:prstGeom>
          <a:noFill/>
        </p:spPr>
        <p:txBody>
          <a:bodyPr wrap="square" rtlCol="0">
            <a:spAutoFit/>
          </a:bodyPr>
          <a:p>
            <a:r>
              <a:rPr lang="zh-CN" altLang="en-US" sz="2800">
                <a:latin typeface="黑体" panose="02010609060101010101" charset="-122"/>
                <a:ea typeface="黑体" panose="02010609060101010101" charset="-122"/>
                <a:cs typeface="黑体" panose="02010609060101010101" charset="-122"/>
              </a:rPr>
              <a:t>6.微生物的结构</a:t>
            </a:r>
            <a:endParaRPr lang="zh-CN" altLang="en-US" sz="2800">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762000" y="1647825"/>
            <a:ext cx="10435590" cy="1753235"/>
          </a:xfrm>
          <a:prstGeom prst="rect">
            <a:avLst/>
          </a:prstGeom>
          <a:noFill/>
        </p:spPr>
        <p:txBody>
          <a:bodyPr wrap="square" rtlCol="0">
            <a:spAutoFit/>
          </a:bodyPr>
          <a:p>
            <a:pPr>
              <a:lnSpc>
                <a:spcPct val="150000"/>
              </a:lnSpc>
            </a:pPr>
            <a:r>
              <a:rPr lang="zh-CN" altLang="en-US" sz="2400">
                <a:latin typeface="宋体" panose="02010600030101010101" pitchFamily="2" charset="-122"/>
                <a:ea typeface="宋体" panose="02010600030101010101" pitchFamily="2" charset="-122"/>
                <a:sym typeface="+mn-ea"/>
              </a:rPr>
              <a:t>细菌：细胞壁、细胞膜、细胞质及原核。特殊结构有鞭毛、荚膜、芽孢等。</a:t>
            </a:r>
            <a:endParaRPr lang="zh-CN" altLang="en-US" sz="2400" dirty="0">
              <a:solidFill>
                <a:srgbClr val="000000"/>
              </a:solidFill>
              <a:sym typeface="+mn-ea"/>
            </a:endParaRPr>
          </a:p>
          <a:p>
            <a:pPr>
              <a:lnSpc>
                <a:spcPct val="150000"/>
              </a:lnSpc>
            </a:pPr>
            <a:r>
              <a:rPr lang="zh-CN" altLang="en-US" sz="2400">
                <a:latin typeface="宋体" panose="02010600030101010101" pitchFamily="2" charset="-122"/>
                <a:ea typeface="宋体" panose="02010600030101010101" pitchFamily="2" charset="-122"/>
                <a:sym typeface="+mn-ea"/>
              </a:rPr>
              <a:t>酵母菌：细胞壁、细胞膜、原生质、细胞核、内含物组成。</a:t>
            </a:r>
            <a:endParaRPr lang="zh-CN" altLang="en-US" sz="2400">
              <a:latin typeface="宋体" panose="02010600030101010101" pitchFamily="2" charset="-122"/>
              <a:ea typeface="宋体" panose="02010600030101010101" pitchFamily="2" charset="-122"/>
            </a:endParaRPr>
          </a:p>
          <a:p>
            <a:pPr>
              <a:lnSpc>
                <a:spcPct val="150000"/>
              </a:lnSpc>
            </a:pPr>
            <a:r>
              <a:rPr lang="zh-CN" altLang="en-US" sz="2400">
                <a:latin typeface="宋体" panose="02010600030101010101" pitchFamily="2" charset="-122"/>
                <a:ea typeface="宋体" panose="02010600030101010101" pitchFamily="2" charset="-122"/>
                <a:sym typeface="+mn-ea"/>
              </a:rPr>
              <a:t>霉菌：细胞壁、细胞膜、原生质、细胞核、内含物、菌丝隔膜。</a:t>
            </a:r>
            <a:endParaRPr lang="zh-CN" altLang="en-US" sz="24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5293"/>
          <a:stretch>
            <a:fillRect/>
          </a:stretch>
        </p:blipFill>
        <p:spPr>
          <a:xfrm>
            <a:off x="0" y="4882845"/>
            <a:ext cx="4186672" cy="2156146"/>
          </a:xfrm>
        </p:spPr>
      </p:pic>
      <p:pic>
        <p:nvPicPr>
          <p:cNvPr id="11" name="内容占位符 3"/>
          <p:cNvPicPr>
            <a:picLocks noChangeAspect="1"/>
          </p:cNvPicPr>
          <p:nvPr/>
        </p:nvPicPr>
        <p:blipFill rotWithShape="1">
          <a:blip r:embed="rId2" cstate="print">
            <a:extLst>
              <a:ext uri="{28A0092B-C50C-407E-A947-70E740481C1C}">
                <a14:useLocalDpi xmlns:a14="http://schemas.microsoft.com/office/drawing/2010/main" val="0"/>
              </a:ext>
            </a:extLst>
          </a:blip>
          <a:srcRect l="35293"/>
          <a:stretch>
            <a:fillRect/>
          </a:stretch>
        </p:blipFill>
        <p:spPr>
          <a:xfrm rot="10800000">
            <a:off x="8005328" y="-180991"/>
            <a:ext cx="4186672" cy="2156146"/>
          </a:xfrm>
          <a:prstGeom prst="rect">
            <a:avLst/>
          </a:prstGeom>
        </p:spPr>
      </p:pic>
      <p:pic>
        <p:nvPicPr>
          <p:cNvPr id="3" name="图片 2"/>
          <p:cNvPicPr>
            <a:picLocks noChangeAspect="1"/>
          </p:cNvPicPr>
          <p:nvPr/>
        </p:nvPicPr>
        <p:blipFill rotWithShape="1">
          <a:blip r:embed="rId3"/>
          <a:srcRect l="18654" t="17763"/>
          <a:stretch>
            <a:fillRect/>
          </a:stretch>
        </p:blipFill>
        <p:spPr>
          <a:xfrm>
            <a:off x="-27709" y="-13856"/>
            <a:ext cx="2013450" cy="1784837"/>
          </a:xfrm>
          <a:prstGeom prst="rect">
            <a:avLst/>
          </a:prstGeom>
        </p:spPr>
      </p:pic>
      <p:sp>
        <p:nvSpPr>
          <p:cNvPr id="5" name="文本框 4"/>
          <p:cNvSpPr txBox="1"/>
          <p:nvPr/>
        </p:nvSpPr>
        <p:spPr>
          <a:xfrm>
            <a:off x="977265" y="746125"/>
            <a:ext cx="5860415" cy="645160"/>
          </a:xfrm>
          <a:prstGeom prst="rect">
            <a:avLst/>
          </a:prstGeom>
          <a:noFill/>
        </p:spPr>
        <p:txBody>
          <a:bodyPr wrap="square" rtlCol="0">
            <a:spAutoFit/>
          </a:bodyPr>
          <a:p>
            <a:r>
              <a:rPr lang="zh-CN" altLang="en-US" sz="3600">
                <a:latin typeface="黑体" panose="02010609060101010101" charset="-122"/>
                <a:ea typeface="黑体" panose="02010609060101010101" charset="-122"/>
              </a:rPr>
              <a:t>三、微生物的营养代谢</a:t>
            </a:r>
            <a:endParaRPr lang="zh-CN" altLang="en-US" sz="3600">
              <a:latin typeface="黑体" panose="02010609060101010101" charset="-122"/>
              <a:ea typeface="黑体" panose="02010609060101010101" charset="-122"/>
            </a:endParaRPr>
          </a:p>
        </p:txBody>
      </p:sp>
      <p:sp>
        <p:nvSpPr>
          <p:cNvPr id="6" name="文本框 5"/>
          <p:cNvSpPr txBox="1"/>
          <p:nvPr/>
        </p:nvSpPr>
        <p:spPr>
          <a:xfrm>
            <a:off x="887095" y="1871980"/>
            <a:ext cx="3768090" cy="521970"/>
          </a:xfrm>
          <a:prstGeom prst="rect">
            <a:avLst/>
          </a:prstGeom>
          <a:noFill/>
        </p:spPr>
        <p:txBody>
          <a:bodyPr wrap="square" rtlCol="0">
            <a:spAutoFit/>
          </a:bodyPr>
          <a:p>
            <a:r>
              <a:rPr lang="zh-CN" altLang="en-US" sz="2800">
                <a:latin typeface="黑体" panose="02010609060101010101" charset="-122"/>
                <a:ea typeface="黑体" panose="02010609060101010101" charset="-122"/>
                <a:cs typeface="黑体" panose="02010609060101010101" charset="-122"/>
              </a:rPr>
              <a:t>1.微生物营养物质</a:t>
            </a:r>
            <a:endParaRPr lang="zh-CN" altLang="en-US" sz="2800">
              <a:latin typeface="黑体" panose="02010609060101010101" charset="-122"/>
              <a:ea typeface="黑体" panose="02010609060101010101" charset="-122"/>
              <a:cs typeface="黑体" panose="02010609060101010101" charset="-122"/>
            </a:endParaRPr>
          </a:p>
        </p:txBody>
      </p:sp>
      <p:graphicFrame>
        <p:nvGraphicFramePr>
          <p:cNvPr id="19" name="图表 18" descr="7b0a202020202263686172745265734964223a202234353236383434220a7d0a"/>
          <p:cNvGraphicFramePr/>
          <p:nvPr/>
        </p:nvGraphicFramePr>
        <p:xfrm>
          <a:off x="2814320" y="2162810"/>
          <a:ext cx="6843395" cy="4457700"/>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PLACING_PICTURE_USER_VIEWPORT" val="{&quot;height&quot;:2810.7669291338584,&quot;width&quot;:3170.787401574803}"/>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PP_MARK_KEY" val="79f6a830-89a9-46aa-a994-13654d77af6d"/>
  <p:tag name="COMMONDATA" val="eyJoZGlkIjoiYjQ5ZDdlZTYzZjY4MGY3OTU5OWY4NmEwYmUwOTYzZWEifQ=="/>
</p:tagLst>
</file>

<file path=ppt/tags/tag2.xml><?xml version="1.0" encoding="utf-8"?>
<p:tagLst xmlns:p="http://schemas.openxmlformats.org/presentationml/2006/main">
  <p:tag name="KSO_WM_UNIT_TABLE_BEAUTIFY" val="smartTable{0d0dda34-3161-488f-8683-5f13fb403440}"/>
  <p:tag name="TABLE_ENDDRAG_ORIGIN_RECT" val="747*301"/>
  <p:tag name="TABLE_ENDDRAG_RECT" val="68*190*747*301"/>
</p:tagLst>
</file>

<file path=ppt/tags/tag3.xml><?xml version="1.0" encoding="utf-8"?>
<p:tagLst xmlns:p="http://schemas.openxmlformats.org/presentationml/2006/main">
  <p:tag name="KSO_WM_UNIT_PLACING_PICTURE_USER_VIEWPORT" val="{&quot;height&quot;:4551,&quot;width&quot;:8090}"/>
</p:tagLst>
</file>

<file path=ppt/tags/tag4.xml><?xml version="1.0" encoding="utf-8"?>
<p:tagLst xmlns:p="http://schemas.openxmlformats.org/presentationml/2006/main">
  <p:tag name="KSO_WM_UNIT_PLACING_PICTURE_USER_VIEWPORT" val="{&quot;height&quot;:3395.5055118110236,&quot;width&quot;:6593.184251968504}"/>
</p:tagLst>
</file>

<file path=ppt/tags/tag5.xml><?xml version="1.0" encoding="utf-8"?>
<p:tagLst xmlns:p="http://schemas.openxmlformats.org/presentationml/2006/main">
  <p:tag name="KSO_WM_UNIT_PLACING_PICTURE_USER_VIEWPORT" val="{&quot;height&quot;:3395.5055118110236,&quot;width&quot;:6593.184251968504}"/>
</p:tagLst>
</file>

<file path=ppt/tags/tag6.xml><?xml version="1.0" encoding="utf-8"?>
<p:tagLst xmlns:p="http://schemas.openxmlformats.org/presentationml/2006/main">
  <p:tag name="KSO_WM_UNIT_PLACING_PICTURE_USER_VIEWPORT" val="{&quot;height&quot;:2810.7669291338584,&quot;width&quot;:3170.787401574803}"/>
</p:tagLst>
</file>

<file path=ppt/tags/tag7.xml><?xml version="1.0" encoding="utf-8"?>
<p:tagLst xmlns:p="http://schemas.openxmlformats.org/presentationml/2006/main">
  <p:tag name="KSO_WM_UNIT_PLACING_PICTURE_USER_VIEWPORT" val="{&quot;height&quot;:4551,&quot;width&quot;:8090}"/>
</p:tagLst>
</file>

<file path=ppt/tags/tag8.xml><?xml version="1.0" encoding="utf-8"?>
<p:tagLst xmlns:p="http://schemas.openxmlformats.org/presentationml/2006/main">
  <p:tag name="KSO_WM_UNIT_PLACING_PICTURE_USER_VIEWPORT" val="{&quot;height&quot;:3395.5055118110236,&quot;width&quot;:6593.184251968504}"/>
</p:tagLst>
</file>

<file path=ppt/tags/tag9.xml><?xml version="1.0" encoding="utf-8"?>
<p:tagLst xmlns:p="http://schemas.openxmlformats.org/presentationml/2006/main">
  <p:tag name="KSO_WM_UNIT_PLACING_PICTURE_USER_VIEWPORT" val="{&quot;height&quot;:3395.5055118110236,&quot;width&quot;:6593.184251968504}"/>
</p:tagLst>
</file>

<file path=ppt/theme/theme1.xml><?xml version="1.0" encoding="utf-8"?>
<a:theme xmlns:a="http://schemas.openxmlformats.org/drawingml/2006/main" name="更多模板亮亮图文旗舰店：https://liangliangtuwen.tmall.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982</Words>
  <Application>WPS 演示</Application>
  <PresentationFormat>宽屏</PresentationFormat>
  <Paragraphs>126</Paragraphs>
  <Slides>13</Slides>
  <Notes>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13</vt:i4>
      </vt:variant>
    </vt:vector>
  </HeadingPairs>
  <TitlesOfParts>
    <vt:vector size="25" baseType="lpstr">
      <vt:lpstr>Arial</vt:lpstr>
      <vt:lpstr>宋体</vt:lpstr>
      <vt:lpstr>Wingdings</vt:lpstr>
      <vt:lpstr>微软雅黑</vt:lpstr>
      <vt:lpstr>方正准圆简体</vt:lpstr>
      <vt:lpstr>楷体</vt:lpstr>
      <vt:lpstr>黑体</vt:lpstr>
      <vt:lpstr>Arial Unicode MS</vt:lpstr>
      <vt:lpstr>等线 Light</vt:lpstr>
      <vt:lpstr>Calibri</vt:lpstr>
      <vt:lpstr>等线</vt:lpstr>
      <vt:lpstr>更多模板亮亮图文旗舰店：https://liangliangtuwen.tmall.com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更多模版：亮亮图文旗舰店https:/liangliangtuwen.tmall.com</cp:keywords>
  <dc:description>更多模版：亮亮图文旗舰店https://liangliangtuwen.tmall.com</dc:description>
  <cp:lastModifiedBy>钱文祥</cp:lastModifiedBy>
  <cp:revision>52</cp:revision>
  <dcterms:created xsi:type="dcterms:W3CDTF">2017-11-29T05:22:00Z</dcterms:created>
  <dcterms:modified xsi:type="dcterms:W3CDTF">2023-04-09T02:03:49Z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2052-11.1.0.14036</vt:lpwstr>
  </property>
  <property fmtid="{D5CDD505-2E9C-101B-9397-08002B2CF9AE}" pid="3" name="ICV">
    <vt:lpwstr>3FC2B443B63A4898A40DCC12868DDF1F</vt:lpwstr>
  </property>
</Properties>
</file>