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56" r:id="rId3"/>
    <p:sldId id="259" r:id="rId5"/>
    <p:sldId id="293" r:id="rId6"/>
    <p:sldId id="292" r:id="rId7"/>
    <p:sldId id="291" r:id="rId8"/>
    <p:sldId id="290" r:id="rId9"/>
    <p:sldId id="289" r:id="rId10"/>
    <p:sldId id="288" r:id="rId11"/>
    <p:sldId id="287" r:id="rId12"/>
    <p:sldId id="295" r:id="rId13"/>
    <p:sldId id="296" r:id="rId14"/>
    <p:sldId id="297" r:id="rId15"/>
    <p:sldId id="294" r:id="rId16"/>
    <p:sldId id="298" r:id="rId17"/>
    <p:sldId id="299" r:id="rId18"/>
    <p:sldId id="300" r:id="rId19"/>
    <p:sldId id="308" r:id="rId20"/>
    <p:sldId id="280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image" Target="../media/image4.jpeg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3" Type="http://schemas.openxmlformats.org/officeDocument/2006/relationships/image" Target="../media/image24.png"/><Relationship Id="rId2" Type="http://schemas.openxmlformats.org/officeDocument/2006/relationships/tags" Target="../tags/tag3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tags" Target="../tags/tag5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44165" y="238188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农业微生物分离技术</a:t>
            </a:r>
            <a:endParaRPr lang="en-US" altLang="zh-CN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558165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4025" y="1310640"/>
            <a:ext cx="11186160" cy="1753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6.鉴定及性能测试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一般依据鉴定手册进行，目前使用分子生物学手段，通过测定基因序列，可以达到快速、准确的目的。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3099" y="3277174"/>
            <a:ext cx="2754257" cy="25383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9312" y="3251695"/>
            <a:ext cx="2886608" cy="2589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7360" y="55816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7360" y="1831975"/>
            <a:ext cx="1056449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68580" indent="26797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分离流程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查资料、定方案→植物采样→样品预处理→分离→纯化→鉴定及性能测试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6270" y="3590290"/>
            <a:ext cx="1011364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1.查资料、定方案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查阅植物病原真菌的分离方法、真菌特性、培养基配方及培养条件等。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3400" y="30797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3400" y="1061720"/>
            <a:ext cx="10984865" cy="1753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2.植物采样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采样样品时的天气最好选择阴天多云的日子，选择采集典型的病部叶片，叶斑病害应取病健交界处进行分离。样品应尽快送往实验室分离。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2-3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892" y="3003321"/>
            <a:ext cx="2797850" cy="292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2-3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0499" y="3003321"/>
            <a:ext cx="2520280" cy="292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框 6"/>
          <p:cNvSpPr txBox="1"/>
          <p:nvPr/>
        </p:nvSpPr>
        <p:spPr>
          <a:xfrm>
            <a:off x="3892550" y="6059805"/>
            <a:ext cx="1724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待采集的植物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656195" y="6059805"/>
            <a:ext cx="1754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病斑叶片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3400" y="30797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1665" y="1056005"/>
            <a:ext cx="10783570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3.植物样品预处理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采集的叶片，先用洁净的清水洗去叶片上的灰尘和杂物，阴凉处晾干备用。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2-4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1190" y="2698115"/>
            <a:ext cx="2402840" cy="282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2-4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4330" y="2697934"/>
            <a:ext cx="3816424" cy="2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3802380" y="5661025"/>
            <a:ext cx="1435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叶片洗涤图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231380" y="5631180"/>
            <a:ext cx="1584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剪切好的叶片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3400" y="30797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0080" y="1182370"/>
            <a:ext cx="10925175" cy="39693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4.分离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取真菌性叶斑病的新鲜病叶，用剪刀剪取病健交界处的组织(边长4～5mm)数块；将病组织放入70%酒精中浸3～5s后，将病组织在0.1%升汞(氯化汞)液中消毒1min，然后在无菌水中连续漂洗3次，除去表面残留的消毒剂；按无菌操作规程将病组织移入平板培养基表面上，一般每皿放4～5块，并用玻璃铅笔注明培养材料的编号和种类；将平板培养基倒置后放入恒温箱内，在25℃下培养3～4d后，将分离的目的菌在无菌条件下移入斜面培养基上，淘汰杂菌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3400" y="30797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3400" y="1072515"/>
            <a:ext cx="10974070" cy="1753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5.纯化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待平板上长出菌丝时，用解剖刀将菌落边缘切下，移入试管斜面，25℃培养，待长好后，4℃保藏备用。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2-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8305" y="3063240"/>
            <a:ext cx="4248150" cy="308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2-4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1910" y="3063240"/>
            <a:ext cx="1557655" cy="308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3966845" y="6150610"/>
            <a:ext cx="1844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切菌落边缘操作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61910" y="6150610"/>
            <a:ext cx="20415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移入斜面的菌种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3400" y="307975"/>
            <a:ext cx="6080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三、植物上的真菌分离步骤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3400" y="1193165"/>
            <a:ext cx="10429240" cy="1753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6.菌种鉴定及性能测定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根据真菌鉴定方法（以魏景超《真菌鉴定手册》为准）对真菌进行鉴定，并对有意义的生产性状进行进一步地研究。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675" y="3056255"/>
            <a:ext cx="2263775" cy="31064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49620" y="3056255"/>
            <a:ext cx="4814570" cy="3125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762000" y="588645"/>
            <a:ext cx="18542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2830" y="1524000"/>
            <a:ext cx="6249670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6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1.优势菌的分离思路是什么？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2.简述土壤中细菌分离技术路线。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381691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 descr="IMG_25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330" y="467995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一、微生物分离的方法和种类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330" y="1443990"/>
            <a:ext cx="10753090" cy="39693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1.分离方法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（1）分离的本质：就是将特定的微生物从群体中或从混杂的微生物群体中分离出来，建立纯培养物的过程。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（2）细菌、单细胞微生物的分离方法：稀释法、鉴别分离法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稀释法：稀释涂布平板法、平板划线法、稀释摇管法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鉴别分离法：鉴别培养基分离技术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（3）丝状真菌和放线菌的分离方法：组织分离法、孢子分离法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330" y="238760"/>
            <a:ext cx="6668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一、微生物分离的方法和种类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4330" y="883920"/>
            <a:ext cx="11476990" cy="50774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68580" indent="267970" algn="just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2.分离思路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（1）优势菌的分离思路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细菌、单细胞微生物：直接稀释、涂布、分离；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丝状真菌、放线菌：组织分离、孢子稀释分离；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备注：有些菌的分离可以使用鉴别分离法，如大肠杆菌用EMB培养基。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（2）非优势菌的分离思路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细菌、单细胞微生物：特定目标菌的富集培养，目标菌菌数增高，再稀释法分离；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丝状真菌、放线菌：特定目标菌的预培养，目标菌菌量增加，再分离；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68580" indent="266700" algn="just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富集培养遵循的原则：培养基成分调整、培养条件调整、加入抑制杂菌物质；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3380" y="358140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3380" y="1136015"/>
            <a:ext cx="1100899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分离流程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查资料、定方案→土壤采样→样品预处理→稀释分离→纯化→鉴定及性能测试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3380" y="2467610"/>
            <a:ext cx="11380470" cy="230695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1.查资料、定方案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通过中国期刊网查询资料。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一般园田土和耕作过的沼泽土中，以细菌和放线菌为主，富含碳水化合物的土壤和沼泽地中，酵母和霉菌较多；采样季节以温度适中，雨量不多的秋初为好。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3380" y="358140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3380" y="1215390"/>
            <a:ext cx="1041336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2.土壤样品采样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按照统计学观点五点取样，取表层下5-15cm下土样，注意不要污染样品。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 descr="图3-18 取样点的选择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785110"/>
            <a:ext cx="371983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图3-20 取样器的使用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2535" y="2785110"/>
            <a:ext cx="62166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1818005" y="6199505"/>
            <a:ext cx="2383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采样点的选择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162165" y="6259195"/>
            <a:ext cx="24618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采集器的使用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3380" y="358140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3380" y="1095375"/>
            <a:ext cx="895032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3.土壤样品预处理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研磨时不要污染样品，无菌水浸提制备菌悬液。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2430" y="2502535"/>
            <a:ext cx="3863975" cy="3557270"/>
          </a:xfrm>
          <a:prstGeom prst="rect">
            <a:avLst/>
          </a:prstGeom>
        </p:spPr>
      </p:pic>
      <p:pic>
        <p:nvPicPr>
          <p:cNvPr id="4" name="图片 3" descr="图3-22 土壤浸提液制备的菌悬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9875" y="2502535"/>
            <a:ext cx="2200275" cy="355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/>
          <p:cNvSpPr txBox="1"/>
          <p:nvPr/>
        </p:nvSpPr>
        <p:spPr>
          <a:xfrm>
            <a:off x="7790815" y="6268720"/>
            <a:ext cx="3109595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zh-CN" altLang="en-US"/>
              <a:t>土壤浸提液制备的菌悬液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63315" y="6278880"/>
            <a:ext cx="23818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研磨土壤样本的研钵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3380" y="358140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3380" y="1187450"/>
            <a:ext cx="10916285" cy="1753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4.稀释分离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可以使用10的梯度稀释法，也可不必，只要稀释倍数合适，在分离的平板培养基上也能够形成单菌落。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图3-23稀释法示意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205" y="3124835"/>
            <a:ext cx="4533900" cy="303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图3-25 划线操作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755" y="3124835"/>
            <a:ext cx="4353560" cy="302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2258060" y="6179185"/>
            <a:ext cx="2362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稀释法示意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790180" y="6179185"/>
            <a:ext cx="1814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划线操作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558165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025" y="1826895"/>
            <a:ext cx="11470640" cy="28613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培养基平板制备过程如下：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称量药品→融化药品→调pH（细菌7.0，真菌6.5）→过滤→分装→加塞→包扎→灭菌。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培养基灭菌过程如下：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加水→装锅→加热排气（0.05Mpa，2～3次）→升温保压灭菌0.1～0.15MPa，121～125℃，20～30min）→降压出锅→搁置斜面或倒平板→无菌检查（37℃， 24～48h）。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025" y="558165"/>
            <a:ext cx="7516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二、土壤中细菌的分离步骤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025" y="1456690"/>
            <a:ext cx="9782810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5.纯化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可以取单菌落，重复稀释法纯化，也可以使用“三区划线”的方法。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 descr="jiezhong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9459" y="3006650"/>
            <a:ext cx="3168352" cy="283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2-3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7974" y="3006120"/>
            <a:ext cx="3168352" cy="283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4151630" y="5844540"/>
            <a:ext cx="13957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接种操作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970520" y="5910580"/>
            <a:ext cx="20027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纯化好的菌种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200,&quot;width&quot;:3200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3200,&quot;width&quot;:3200}"/>
</p:tagLst>
</file>

<file path=ppt/tags/tag6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1703</Words>
  <Application>WPS 演示</Application>
  <PresentationFormat>宽屏</PresentationFormat>
  <Paragraphs>136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36</cp:revision>
  <dcterms:created xsi:type="dcterms:W3CDTF">2017-11-29T05:22:00Z</dcterms:created>
  <dcterms:modified xsi:type="dcterms:W3CDTF">2023-04-09T02:05:56Z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3FC2B443B63A4898A40DCC12868DDF1F</vt:lpwstr>
  </property>
</Properties>
</file>