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6" r:id="rId3"/>
    <p:sldId id="287" r:id="rId5"/>
    <p:sldId id="296" r:id="rId6"/>
    <p:sldId id="297" r:id="rId7"/>
    <p:sldId id="298" r:id="rId8"/>
    <p:sldId id="299" r:id="rId9"/>
    <p:sldId id="293" r:id="rId10"/>
    <p:sldId id="300" r:id="rId11"/>
    <p:sldId id="304" r:id="rId12"/>
    <p:sldId id="294" r:id="rId13"/>
    <p:sldId id="280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4B"/>
    <a:srgbClr val="F1995D"/>
    <a:srgbClr val="92D050"/>
    <a:srgbClr val="00D2AA"/>
    <a:srgbClr val="009276"/>
    <a:srgbClr val="00B895"/>
    <a:srgbClr val="00948D"/>
    <a:srgbClr val="009A7D"/>
    <a:srgbClr val="ED7D31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9340" y="238061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细胞质遗传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" y="12128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81710" y="588645"/>
            <a:ext cx="2411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0945" y="1554480"/>
            <a:ext cx="6967220" cy="2195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9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1.雄性不育系有哪些利弊？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2.细胞质遗传有哪些特点？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3.生产上如何利用雄性不育性生产杂交种？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3560" y="497840"/>
            <a:ext cx="56711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一、细胞质遗传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3560" y="1477010"/>
            <a:ext cx="950341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细胞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遗传：由细胞核内染色体基因所控制的遗传现象和遗传规律。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3560" y="2293620"/>
            <a:ext cx="819467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细胞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质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遗传：由</a:t>
            </a:r>
            <a:r>
              <a:rPr lang="zh-CN" altLang="en-US" sz="2400">
                <a:solidFill>
                  <a:srgbClr val="005D4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细胞质基因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所控制的遗传现象和遗传规律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287905" y="3696335"/>
            <a:ext cx="6246495" cy="956310"/>
          </a:xfrm>
          <a:prstGeom prst="wedgeRoundRectCallout">
            <a:avLst>
              <a:gd name="adj1" fmla="val -33356"/>
              <a:gd name="adj2" fmla="val -110159"/>
              <a:gd name="adj3" fmla="val 16667"/>
            </a:avLst>
          </a:prstGeom>
          <a:noFill/>
          <a:ln w="28575">
            <a:solidFill>
              <a:srgbClr val="005D4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rgbClr val="005D4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线粒体、质体（叶绿体、白色体、有色体）</a:t>
            </a:r>
            <a:endParaRPr lang="zh-CN" altLang="en-US" sz="2400">
              <a:solidFill>
                <a:srgbClr val="005D4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3075" y="557530"/>
            <a:ext cx="6200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二、细胞质遗传的特点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3110" y="1340485"/>
            <a:ext cx="8701405" cy="2748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1.表现母系遗传；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2.遗传方式是非孟德尔式的，杂种后代不表现一定比例的分离；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3.通过连续回交能将母本的核基因几乎全部置换掉，但母本的细胞质基因及其控制的性状仍不消失。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3075" y="557530"/>
            <a:ext cx="6200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三、细胞质遗传的应用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2"/>
          <a:srcRect l="22740" t="5344" r="23521" b="3566"/>
          <a:stretch>
            <a:fillRect/>
          </a:stretch>
        </p:blipFill>
        <p:spPr>
          <a:xfrm>
            <a:off x="2585085" y="1482725"/>
            <a:ext cx="5515610" cy="3947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171315" y="5657215"/>
            <a:ext cx="2662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植物雄性不育性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4340" y="307975"/>
            <a:ext cx="6200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三、细胞质遗传的应用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7720" y="3199130"/>
            <a:ext cx="18148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特征：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535" y="4636770"/>
            <a:ext cx="1981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生产上常用：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7720" y="1761490"/>
            <a:ext cx="23456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植物雄性不育性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7520" y="3091815"/>
            <a:ext cx="620839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雄蕊发育不正常，不能产生有功能的花粉；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雌蕊发育正常，能接受正常花粉而受精结实。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22550" y="4636770"/>
            <a:ext cx="3031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核质互作雄性不育型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7615" y="1103630"/>
            <a:ext cx="2531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细胞核雄性不育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78250" y="1737360"/>
            <a:ext cx="2614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细胞质雄性不育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35070" y="2371725"/>
            <a:ext cx="2906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核质互作雄性不育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310890" y="1287145"/>
            <a:ext cx="266700" cy="1409065"/>
          </a:xfrm>
          <a:prstGeom prst="leftBrace">
            <a:avLst>
              <a:gd name="adj1" fmla="val 8333"/>
              <a:gd name="adj2" fmla="val 47859"/>
            </a:avLst>
          </a:prstGeom>
          <a:ln w="28575">
            <a:solidFill>
              <a:srgbClr val="005D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76855" y="310515"/>
            <a:ext cx="5076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核质互作不育型遗传方式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6390" y="1565910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遗传基因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33855" y="1333500"/>
            <a:ext cx="1872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胞质基因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3855" y="2161540"/>
            <a:ext cx="1564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胞核基因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3270" y="1355090"/>
            <a:ext cx="3353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N（可育）、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S（不育）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19780" y="2161540"/>
            <a:ext cx="5379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RR（可育）、Rr（可育）、rr（不育）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6390" y="3141980"/>
            <a:ext cx="7037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质基因与核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基因的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种组合及育性表现：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72185" y="3969385"/>
            <a:ext cx="1236345" cy="1090295"/>
          </a:xfrm>
          <a:prstGeom prst="ellipse">
            <a:avLst/>
          </a:prstGeom>
          <a:solidFill>
            <a:srgbClr val="FF66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3" name="椭圆 12"/>
          <p:cNvSpPr/>
          <p:nvPr/>
        </p:nvSpPr>
        <p:spPr>
          <a:xfrm>
            <a:off x="4881245" y="3969385"/>
            <a:ext cx="1224915" cy="1109980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529320" y="3959860"/>
            <a:ext cx="1235710" cy="1128395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928870" y="5231765"/>
            <a:ext cx="1198245" cy="1130935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62025" y="5272405"/>
            <a:ext cx="1293495" cy="1120140"/>
          </a:xfrm>
          <a:prstGeom prst="ellipse">
            <a:avLst/>
          </a:prstGeom>
          <a:solidFill>
            <a:srgbClr val="FF66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569325" y="5271770"/>
            <a:ext cx="1302385" cy="1129665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473200" y="4268470"/>
            <a:ext cx="616585" cy="549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1215390" y="1426210"/>
            <a:ext cx="297815" cy="1109980"/>
          </a:xfrm>
          <a:prstGeom prst="leftBrace">
            <a:avLst/>
          </a:prstGeom>
          <a:ln>
            <a:solidFill>
              <a:srgbClr val="005D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514475" y="5689600"/>
            <a:ext cx="616585" cy="549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403850" y="4348480"/>
            <a:ext cx="616585" cy="549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452110" y="5612765"/>
            <a:ext cx="616585" cy="549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9025255" y="4338320"/>
            <a:ext cx="626745" cy="5003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02090" y="5689600"/>
            <a:ext cx="616585" cy="549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rr</a:t>
            </a:r>
            <a:endParaRPr lang="en-US" altLang="zh-CN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655" y="4283075"/>
            <a:ext cx="4248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000066"/>
                </a:solidFill>
              </a:rPr>
              <a:t>N</a:t>
            </a:r>
            <a:endParaRPr lang="en-US" altLang="zh-CN" sz="2800" b="1">
              <a:solidFill>
                <a:srgbClr val="000066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561070" y="4307205"/>
            <a:ext cx="4171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0066"/>
                </a:solidFill>
                <a:sym typeface="+mn-ea"/>
              </a:rPr>
              <a:t>N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999355" y="4258945"/>
            <a:ext cx="4171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0066"/>
                </a:solidFill>
                <a:sym typeface="+mn-ea"/>
              </a:rPr>
              <a:t>N</a:t>
            </a:r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126490" y="5691505"/>
            <a:ext cx="636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0066"/>
                </a:solidFill>
              </a:rPr>
              <a:t>S</a:t>
            </a:r>
            <a:endParaRPr lang="en-US" altLang="zh-CN" sz="3200" b="1">
              <a:solidFill>
                <a:srgbClr val="000066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061585" y="5562600"/>
            <a:ext cx="3752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000066"/>
                </a:solidFill>
                <a:sym typeface="+mn-ea"/>
              </a:rPr>
              <a:t>S</a:t>
            </a:r>
            <a:endParaRPr lang="zh-CN" altLang="en-US" sz="3200"/>
          </a:p>
        </p:txBody>
      </p:sp>
      <p:sp>
        <p:nvSpPr>
          <p:cNvPr id="38" name="文本框 37"/>
          <p:cNvSpPr txBox="1"/>
          <p:nvPr/>
        </p:nvSpPr>
        <p:spPr>
          <a:xfrm>
            <a:off x="8700135" y="5600700"/>
            <a:ext cx="3752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000066"/>
                </a:solidFill>
                <a:sym typeface="+mn-ea"/>
              </a:rPr>
              <a:t>S</a:t>
            </a:r>
            <a:endParaRPr lang="zh-CN" altLang="en-US" sz="3200"/>
          </a:p>
        </p:txBody>
      </p:sp>
      <p:sp>
        <p:nvSpPr>
          <p:cNvPr id="39" name="文本框 38"/>
          <p:cNvSpPr txBox="1"/>
          <p:nvPr/>
        </p:nvSpPr>
        <p:spPr>
          <a:xfrm>
            <a:off x="2497455" y="4281805"/>
            <a:ext cx="140906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</a:rPr>
              <a:t>可育</a:t>
            </a:r>
            <a:endParaRPr lang="zh-CN" altLang="en-US" sz="3200" b="1">
              <a:solidFill>
                <a:srgbClr val="6600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142855" y="4268470"/>
            <a:ext cx="99949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可育</a:t>
            </a:r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301105" y="4230370"/>
            <a:ext cx="99949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可育</a:t>
            </a:r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506980" y="5610860"/>
            <a:ext cx="99949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可育</a:t>
            </a:r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368415" y="5610860"/>
            <a:ext cx="99949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可育</a:t>
            </a:r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0229850" y="5610860"/>
            <a:ext cx="99949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不育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bldLvl="0" animBg="1"/>
      <p:bldP spid="6" grpId="0"/>
      <p:bldP spid="8" grpId="0"/>
      <p:bldP spid="7" grpId="0"/>
      <p:bldP spid="4" grpId="0"/>
      <p:bldP spid="11" grpId="0"/>
      <p:bldP spid="39" grpId="0"/>
      <p:bldP spid="41" grpId="0"/>
      <p:bldP spid="40" grpId="0"/>
      <p:bldP spid="42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4800" y="69215"/>
            <a:ext cx="6200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三、细胞质遗传的应用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2275" y="1518285"/>
            <a:ext cx="4778375" cy="4286885"/>
          </a:xfrm>
          <a:prstGeom prst="rect">
            <a:avLst/>
          </a:prstGeom>
          <a:solidFill>
            <a:srgbClr val="00B050"/>
          </a:solidFill>
          <a:ln w="28575">
            <a:solidFill>
              <a:srgbClr val="009900"/>
            </a:solidFill>
          </a:ln>
        </p:spPr>
        <p:txBody>
          <a:bodyPr wrap="square" rtlCol="0">
            <a:noAutofit/>
          </a:bodyPr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15305" y="1499235"/>
            <a:ext cx="6207125" cy="4305935"/>
          </a:xfrm>
          <a:prstGeom prst="rect">
            <a:avLst/>
          </a:prstGeom>
          <a:solidFill>
            <a:srgbClr val="00B050"/>
          </a:solidFill>
          <a:ln w="28575">
            <a:solidFill>
              <a:srgbClr val="009900"/>
            </a:solidFill>
          </a:ln>
        </p:spPr>
        <p:txBody>
          <a:bodyPr wrap="square" rtlCol="0">
            <a:noAutofit/>
          </a:bodyPr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7365" y="742950"/>
            <a:ext cx="201930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三系制种程序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2785" y="1741805"/>
            <a:ext cx="134112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不育系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rr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53690" y="1741170"/>
            <a:ext cx="167005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保持系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N（rr）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173085" y="1702435"/>
            <a:ext cx="313690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恢复系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N（RR）或S（RR）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23890" y="1694815"/>
            <a:ext cx="134112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不育系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rr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69975" y="4349750"/>
            <a:ext cx="198755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不育系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rr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77660" y="4347210"/>
            <a:ext cx="184404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杂交种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S（Rr）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39200" y="4358640"/>
            <a:ext cx="260858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恢复系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N（RR）或S（RR）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56790" y="1942465"/>
            <a:ext cx="33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×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30135" y="1894205"/>
            <a:ext cx="347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×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9" name="直接箭头连接符 18"/>
          <p:cNvCxnSpPr>
            <a:stCxn id="17" idx="2"/>
          </p:cNvCxnSpPr>
          <p:nvPr/>
        </p:nvCxnSpPr>
        <p:spPr>
          <a:xfrm>
            <a:off x="2425700" y="2643505"/>
            <a:ext cx="4445" cy="158686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8" idx="2"/>
          </p:cNvCxnSpPr>
          <p:nvPr/>
        </p:nvCxnSpPr>
        <p:spPr>
          <a:xfrm>
            <a:off x="7604125" y="2595245"/>
            <a:ext cx="0" cy="16256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2" idx="2"/>
          </p:cNvCxnSpPr>
          <p:nvPr/>
        </p:nvCxnSpPr>
        <p:spPr>
          <a:xfrm>
            <a:off x="9741535" y="2647315"/>
            <a:ext cx="5715" cy="162179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9679305" y="2936875"/>
            <a:ext cx="5981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自交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93415" y="4339590"/>
            <a:ext cx="1670050" cy="829945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保持系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N（rr）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3954780" y="2715260"/>
            <a:ext cx="9525" cy="14960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463290" y="3043555"/>
            <a:ext cx="6267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自交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42695" y="5813425"/>
            <a:ext cx="29635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隔离区一：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不育系繁殖区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10170" y="5805170"/>
            <a:ext cx="2567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隔离区二：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杂交制种区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0" name="肘形连接符 29"/>
          <p:cNvCxnSpPr>
            <a:stCxn id="14" idx="2"/>
            <a:endCxn id="13" idx="2"/>
          </p:cNvCxnSpPr>
          <p:nvPr/>
        </p:nvCxnSpPr>
        <p:spPr>
          <a:xfrm rot="5400000" flipH="1" flipV="1">
            <a:off x="2901950" y="1801495"/>
            <a:ext cx="2654935" cy="4330700"/>
          </a:xfrm>
          <a:prstGeom prst="bentConnector3">
            <a:avLst>
              <a:gd name="adj1" fmla="val -8957"/>
            </a:avLst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7" grpId="0"/>
      <p:bldP spid="14" grpId="0" animBg="1"/>
      <p:bldP spid="13" grpId="0" animBg="1"/>
      <p:bldP spid="18" grpId="0"/>
      <p:bldP spid="12" grpId="0" animBg="1"/>
      <p:bldP spid="15" grpId="0" animBg="1"/>
      <p:bldP spid="27" grpId="0"/>
      <p:bldP spid="25" grpId="0" animBg="1"/>
      <p:bldP spid="24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3560" y="497840"/>
            <a:ext cx="56711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57600" y="1714500"/>
            <a:ext cx="5067300" cy="26377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细胞质遗传的概念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细胞质遗传的特点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细胞质遗传的应用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——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三系制种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000" y="2858770"/>
            <a:ext cx="2302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细胞质遗传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954655" y="2062480"/>
            <a:ext cx="359410" cy="2188210"/>
          </a:xfrm>
          <a:prstGeom prst="leftBrace">
            <a:avLst/>
          </a:prstGeom>
          <a:ln>
            <a:solidFill>
              <a:srgbClr val="005D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51255" y="497840"/>
            <a:ext cx="5063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57600" y="1714500"/>
            <a:ext cx="5067300" cy="26377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细胞质遗传的概念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细胞质遗传的特点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23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细胞质遗传的应用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——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三系制种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000" y="2858770"/>
            <a:ext cx="2302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细胞质遗传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954655" y="2062480"/>
            <a:ext cx="359410" cy="2188210"/>
          </a:xfrm>
          <a:prstGeom prst="leftBrace">
            <a:avLst/>
          </a:prstGeom>
          <a:ln>
            <a:solidFill>
              <a:srgbClr val="005D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WPS 演示</Application>
  <PresentationFormat>宽屏</PresentationFormat>
  <Paragraphs>189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59</cp:revision>
  <dcterms:created xsi:type="dcterms:W3CDTF">2017-11-29T05:22:00Z</dcterms:created>
  <dcterms:modified xsi:type="dcterms:W3CDTF">2023-04-09T01:39:15Z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