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256" r:id="rId3"/>
    <p:sldId id="259" r:id="rId5"/>
    <p:sldId id="321" r:id="rId6"/>
    <p:sldId id="320" r:id="rId7"/>
    <p:sldId id="319" r:id="rId8"/>
    <p:sldId id="318" r:id="rId9"/>
    <p:sldId id="315" r:id="rId10"/>
    <p:sldId id="316" r:id="rId11"/>
    <p:sldId id="280" r:id="rId12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2AA"/>
    <a:srgbClr val="009276"/>
    <a:srgbClr val="005D4B"/>
    <a:srgbClr val="00B895"/>
    <a:srgbClr val="F1995D"/>
    <a:srgbClr val="00948D"/>
    <a:srgbClr val="009A7D"/>
    <a:srgbClr val="ED7D31"/>
    <a:srgbClr val="92D050"/>
    <a:srgbClr val="B2E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2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更多模板亮亮图文旗舰店：https://liangliangtuwen.tmall.com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749794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717925" y="2381885"/>
            <a:ext cx="61182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自由组合定律</a:t>
            </a:r>
            <a:endParaRPr lang="zh-CN" altLang="en-US" sz="5400" b="1" dirty="0">
              <a:solidFill>
                <a:srgbClr val="00948D"/>
              </a:solidFill>
              <a:latin typeface="方正准圆简体" panose="02010601030101010101" charset="-122"/>
              <a:ea typeface="方正准圆简体" panose="02010601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40528" y="3303751"/>
            <a:ext cx="7910945" cy="0"/>
          </a:xfrm>
          <a:prstGeom prst="line">
            <a:avLst/>
          </a:prstGeom>
          <a:ln w="25400">
            <a:solidFill>
              <a:srgbClr val="009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925" y="22161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569835" y="5331460"/>
            <a:ext cx="297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主讲人：汪显群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553200" y="3578225"/>
            <a:ext cx="379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《农业生物技术》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2930" y="497840"/>
            <a:ext cx="7296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一、两对相对性状的遗传试验</a:t>
            </a:r>
            <a:endParaRPr lang="zh-CN" altLang="en-US" sz="3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075" name="Oval 3"/>
          <p:cNvSpPr/>
          <p:nvPr/>
        </p:nvSpPr>
        <p:spPr>
          <a:xfrm>
            <a:off x="3286125" y="1414463"/>
            <a:ext cx="642938" cy="588962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6" name="AutoShape 4"/>
          <p:cNvSpPr/>
          <p:nvPr/>
        </p:nvSpPr>
        <p:spPr>
          <a:xfrm>
            <a:off x="5629275" y="1416050"/>
            <a:ext cx="825500" cy="588963"/>
          </a:xfrm>
          <a:prstGeom prst="irregularSeal1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1" name="Oval 5"/>
          <p:cNvSpPr/>
          <p:nvPr/>
        </p:nvSpPr>
        <p:spPr>
          <a:xfrm>
            <a:off x="4524375" y="2619375"/>
            <a:ext cx="622300" cy="5873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2" name="Oval 6"/>
          <p:cNvSpPr/>
          <p:nvPr/>
        </p:nvSpPr>
        <p:spPr>
          <a:xfrm>
            <a:off x="2343150" y="4468813"/>
            <a:ext cx="577850" cy="75565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3" name="Oval 7"/>
          <p:cNvSpPr/>
          <p:nvPr/>
        </p:nvSpPr>
        <p:spPr>
          <a:xfrm>
            <a:off x="3767138" y="4468813"/>
            <a:ext cx="636587" cy="75565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4" name="AutoShape 8"/>
          <p:cNvSpPr/>
          <p:nvPr/>
        </p:nvSpPr>
        <p:spPr>
          <a:xfrm>
            <a:off x="5235575" y="4468813"/>
            <a:ext cx="587375" cy="755650"/>
          </a:xfrm>
          <a:prstGeom prst="irregularSeal1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5" name="AutoShape 9"/>
          <p:cNvSpPr/>
          <p:nvPr/>
        </p:nvSpPr>
        <p:spPr>
          <a:xfrm>
            <a:off x="6637338" y="4468813"/>
            <a:ext cx="601662" cy="755650"/>
          </a:xfrm>
          <a:prstGeom prst="irregularSeal1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6" name="Text Box 10"/>
          <p:cNvSpPr txBox="1"/>
          <p:nvPr/>
        </p:nvSpPr>
        <p:spPr>
          <a:xfrm>
            <a:off x="4622800" y="1363663"/>
            <a:ext cx="423863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sym typeface="Arial Black" panose="020B0A04020102020204" pitchFamily="34" charset="0"/>
              </a:rPr>
              <a:t>×</a:t>
            </a:r>
            <a:endParaRPr lang="zh-CN" altLang="en-US" sz="3600" b="1" dirty="0">
              <a:latin typeface="Arial" panose="020B06040202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4107" name="箭头 53"/>
          <p:cNvSpPr/>
          <p:nvPr/>
        </p:nvSpPr>
        <p:spPr>
          <a:xfrm>
            <a:off x="4835525" y="2003425"/>
            <a:ext cx="0" cy="61595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108" name="箭头 55"/>
          <p:cNvSpPr/>
          <p:nvPr/>
        </p:nvSpPr>
        <p:spPr>
          <a:xfrm>
            <a:off x="4835525" y="3700463"/>
            <a:ext cx="0" cy="76835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85" name="Text Box 13"/>
          <p:cNvSpPr txBox="1"/>
          <p:nvPr/>
        </p:nvSpPr>
        <p:spPr>
          <a:xfrm>
            <a:off x="4984750" y="3829050"/>
            <a:ext cx="496888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600" b="1" dirty="0">
                <a:latin typeface="Arial" panose="020B0604020202020204" pitchFamily="34" charset="0"/>
                <a:sym typeface="Arial Black" panose="020B0A04020102020204" pitchFamily="34" charset="0"/>
              </a:rPr>
              <a:t>×</a:t>
            </a:r>
            <a:endParaRPr lang="zh-CN" altLang="zh-CN" sz="3600" b="1" dirty="0">
              <a:latin typeface="Arial" panose="020B06040202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86" name="花边圆形2 60"/>
          <p:cNvSpPr/>
          <p:nvPr/>
        </p:nvSpPr>
        <p:spPr>
          <a:xfrm>
            <a:off x="4986338" y="3905250"/>
            <a:ext cx="495300" cy="434975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05586" y="1293718"/>
              </a:cxn>
              <a:cxn ang="0">
                <a:pos x="2481850" y="1293718"/>
              </a:cxn>
              <a:cxn ang="0">
                <a:pos x="1178351" y="781"/>
              </a:cxn>
              <a:cxn ang="0">
                <a:pos x="1409085" y="781"/>
              </a:cxn>
              <a:cxn ang="0">
                <a:pos x="1484604" y="88506"/>
              </a:cxn>
              <a:cxn ang="0">
                <a:pos x="1665065" y="150827"/>
              </a:cxn>
              <a:cxn ang="0">
                <a:pos x="1847820" y="203618"/>
              </a:cxn>
              <a:cxn ang="0">
                <a:pos x="2000063" y="321517"/>
              </a:cxn>
              <a:cxn ang="0">
                <a:pos x="2157560" y="428199"/>
              </a:cxn>
              <a:cxn ang="0">
                <a:pos x="2265919" y="587373"/>
              </a:cxn>
              <a:cxn ang="0">
                <a:pos x="2382741" y="737503"/>
              </a:cxn>
              <a:cxn ang="0">
                <a:pos x="2436609" y="922371"/>
              </a:cxn>
              <a:cxn ang="0">
                <a:pos x="2501321" y="1101253"/>
              </a:cxn>
              <a:cxn ang="0">
                <a:pos x="2495425" y="1293719"/>
              </a:cxn>
              <a:cxn ang="0">
                <a:pos x="2498930" y="1484605"/>
              </a:cxn>
              <a:cxn ang="0">
                <a:pos x="2436609" y="1665066"/>
              </a:cxn>
              <a:cxn ang="0">
                <a:pos x="2383816" y="1847821"/>
              </a:cxn>
              <a:cxn ang="0">
                <a:pos x="2265918" y="2000065"/>
              </a:cxn>
              <a:cxn ang="0">
                <a:pos x="2159237" y="2157562"/>
              </a:cxn>
              <a:cxn ang="0">
                <a:pos x="2000062" y="2265920"/>
              </a:cxn>
              <a:cxn ang="0">
                <a:pos x="1849933" y="2382742"/>
              </a:cxn>
              <a:cxn ang="0">
                <a:pos x="1665064" y="2436610"/>
              </a:cxn>
              <a:cxn ang="0">
                <a:pos x="1486184" y="2501323"/>
              </a:cxn>
              <a:cxn ang="0">
                <a:pos x="1293717" y="2495426"/>
              </a:cxn>
              <a:cxn ang="0">
                <a:pos x="1101252" y="2501322"/>
              </a:cxn>
              <a:cxn ang="0">
                <a:pos x="922369" y="2436610"/>
              </a:cxn>
              <a:cxn ang="0">
                <a:pos x="737501" y="2382741"/>
              </a:cxn>
              <a:cxn ang="0">
                <a:pos x="587371" y="2265919"/>
              </a:cxn>
              <a:cxn ang="0">
                <a:pos x="426346" y="2161089"/>
              </a:cxn>
              <a:cxn ang="0">
                <a:pos x="321515" y="2000064"/>
              </a:cxn>
              <a:cxn ang="0">
                <a:pos x="200768" y="1850603"/>
              </a:cxn>
              <a:cxn ang="0">
                <a:pos x="150825" y="1665065"/>
              </a:cxn>
              <a:cxn ang="0">
                <a:pos x="86113" y="1486184"/>
              </a:cxn>
              <a:cxn ang="0">
                <a:pos x="92010" y="1293718"/>
              </a:cxn>
              <a:cxn ang="0">
                <a:pos x="86114" y="1101253"/>
              </a:cxn>
              <a:cxn ang="0">
                <a:pos x="150825" y="922370"/>
              </a:cxn>
              <a:cxn ang="0">
                <a:pos x="200767" y="736833"/>
              </a:cxn>
              <a:cxn ang="0">
                <a:pos x="321516" y="587372"/>
              </a:cxn>
              <a:cxn ang="0">
                <a:pos x="426347" y="426349"/>
              </a:cxn>
              <a:cxn ang="0">
                <a:pos x="587372" y="321517"/>
              </a:cxn>
              <a:cxn ang="0">
                <a:pos x="736832" y="200768"/>
              </a:cxn>
              <a:cxn ang="0">
                <a:pos x="922370" y="150826"/>
              </a:cxn>
              <a:cxn ang="0">
                <a:pos x="1101686" y="86772"/>
              </a:cxn>
              <a:cxn ang="0">
                <a:pos x="1178351" y="781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87" name="Text Box 15"/>
          <p:cNvSpPr txBox="1"/>
          <p:nvPr/>
        </p:nvSpPr>
        <p:spPr>
          <a:xfrm>
            <a:off x="2787650" y="2141538"/>
            <a:ext cx="17367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</a:rPr>
              <a:t>黄色圆粒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3088" name="Text Box 16"/>
          <p:cNvSpPr txBox="1"/>
          <p:nvPr/>
        </p:nvSpPr>
        <p:spPr>
          <a:xfrm>
            <a:off x="5305425" y="2141538"/>
            <a:ext cx="193357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绿色皱粒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13" name="Text Box 17"/>
          <p:cNvSpPr txBox="1"/>
          <p:nvPr/>
        </p:nvSpPr>
        <p:spPr>
          <a:xfrm>
            <a:off x="2087563" y="5289550"/>
            <a:ext cx="982662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黄色圆粒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14" name="Text Box 18"/>
          <p:cNvSpPr txBox="1"/>
          <p:nvPr/>
        </p:nvSpPr>
        <p:spPr>
          <a:xfrm>
            <a:off x="3595688" y="5289550"/>
            <a:ext cx="928687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绿色圆粒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15" name="Text Box 19"/>
          <p:cNvSpPr txBox="1"/>
          <p:nvPr/>
        </p:nvSpPr>
        <p:spPr>
          <a:xfrm>
            <a:off x="5046663" y="5289550"/>
            <a:ext cx="1143000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黄色皱粒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16" name="Text Box 20"/>
          <p:cNvSpPr txBox="1"/>
          <p:nvPr/>
        </p:nvSpPr>
        <p:spPr>
          <a:xfrm>
            <a:off x="6454775" y="5284788"/>
            <a:ext cx="1035050" cy="944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绿色皱粒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17" name="Text Box 21"/>
          <p:cNvSpPr txBox="1"/>
          <p:nvPr/>
        </p:nvSpPr>
        <p:spPr>
          <a:xfrm>
            <a:off x="4029075" y="3206750"/>
            <a:ext cx="1614488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黄色圆粒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094" name="Text Box 22"/>
          <p:cNvSpPr txBox="1"/>
          <p:nvPr/>
        </p:nvSpPr>
        <p:spPr>
          <a:xfrm>
            <a:off x="828675" y="1416050"/>
            <a:ext cx="433388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 Black" panose="020B0A04020102020204" pitchFamily="34" charset="0"/>
              </a:rPr>
              <a:t>P</a:t>
            </a:r>
            <a:endParaRPr lang="zh-CN" altLang="en-US" sz="2800" b="1" dirty="0">
              <a:latin typeface="Arial Black" panose="020B0A04020102020204" pitchFamily="34" charset="0"/>
            </a:endParaRPr>
          </a:p>
        </p:txBody>
      </p:sp>
      <p:sp>
        <p:nvSpPr>
          <p:cNvPr id="4119" name="Text Box 23"/>
          <p:cNvSpPr txBox="1"/>
          <p:nvPr/>
        </p:nvSpPr>
        <p:spPr>
          <a:xfrm>
            <a:off x="828675" y="2870200"/>
            <a:ext cx="698500" cy="588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F</a:t>
            </a:r>
            <a:r>
              <a:rPr lang="zh-CN" altLang="en-US" sz="2800" b="1" baseline="-25000" dirty="0">
                <a:latin typeface="Arial Black" panose="020B0A04020102020204" pitchFamily="34" charset="0"/>
                <a:sym typeface="Arial" panose="020B0604020202020204" pitchFamily="34" charset="0"/>
              </a:rPr>
              <a:t>1</a:t>
            </a:r>
            <a:endParaRPr lang="zh-CN" altLang="en-US" sz="2800" b="1" baseline="-25000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4120" name="Text Box 24"/>
          <p:cNvSpPr txBox="1"/>
          <p:nvPr/>
        </p:nvSpPr>
        <p:spPr>
          <a:xfrm>
            <a:off x="828675" y="4635500"/>
            <a:ext cx="796925" cy="588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F</a:t>
            </a:r>
            <a:r>
              <a:rPr lang="zh-CN" altLang="en-US" sz="2800" b="1" baseline="-25000" dirty="0">
                <a:latin typeface="Arial Black" panose="020B0A04020102020204" pitchFamily="34" charset="0"/>
                <a:sym typeface="Arial" panose="020B0604020202020204" pitchFamily="34" charset="0"/>
              </a:rPr>
              <a:t>2</a:t>
            </a:r>
            <a:endParaRPr lang="zh-CN" altLang="en-US" sz="2800" b="1" baseline="-25000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4121" name="Text Box 25"/>
          <p:cNvSpPr txBox="1"/>
          <p:nvPr/>
        </p:nvSpPr>
        <p:spPr>
          <a:xfrm>
            <a:off x="450850" y="6234113"/>
            <a:ext cx="142557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个体数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22" name="Text Box 26"/>
          <p:cNvSpPr txBox="1"/>
          <p:nvPr/>
        </p:nvSpPr>
        <p:spPr>
          <a:xfrm>
            <a:off x="2039938" y="6381750"/>
            <a:ext cx="10302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315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23" name="Text Box 27"/>
          <p:cNvSpPr txBox="1"/>
          <p:nvPr/>
        </p:nvSpPr>
        <p:spPr>
          <a:xfrm>
            <a:off x="3500438" y="6381750"/>
            <a:ext cx="112236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108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24" name="Text Box 28"/>
          <p:cNvSpPr txBox="1"/>
          <p:nvPr/>
        </p:nvSpPr>
        <p:spPr>
          <a:xfrm>
            <a:off x="5054600" y="6381750"/>
            <a:ext cx="8683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101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25" name="Text Box 29"/>
          <p:cNvSpPr txBox="1"/>
          <p:nvPr/>
        </p:nvSpPr>
        <p:spPr>
          <a:xfrm>
            <a:off x="6734175" y="6381750"/>
            <a:ext cx="7556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32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26" name="Rectangle 30"/>
          <p:cNvSpPr/>
          <p:nvPr/>
        </p:nvSpPr>
        <p:spPr>
          <a:xfrm>
            <a:off x="3500438" y="4316413"/>
            <a:ext cx="2638425" cy="1912937"/>
          </a:xfrm>
          <a:prstGeom prst="rect">
            <a:avLst/>
          </a:prstGeom>
          <a:solidFill>
            <a:schemeClr val="bg1">
              <a:alpha val="0"/>
            </a:schemeClr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5" name="Text Box 31"/>
          <p:cNvSpPr txBox="1"/>
          <p:nvPr/>
        </p:nvSpPr>
        <p:spPr>
          <a:xfrm>
            <a:off x="598488" y="2619375"/>
            <a:ext cx="8047037" cy="1849438"/>
          </a:xfrm>
          <a:prstGeom prst="rect">
            <a:avLst/>
          </a:prstGeom>
          <a:solidFill>
            <a:srgbClr val="00D2AA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pPr>
              <a:lnSpc>
                <a:spcPct val="16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粒形    圆粒 : 皱粒  =  423 : 133  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>
              <a:lnSpc>
                <a:spcPct val="16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粒色    黄色 : 绿色  =  416 : 140  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28" name="Text Box 32"/>
          <p:cNvSpPr txBox="1"/>
          <p:nvPr/>
        </p:nvSpPr>
        <p:spPr>
          <a:xfrm>
            <a:off x="7239000" y="2886075"/>
            <a:ext cx="17494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≈ 3:1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Text Box 33"/>
          <p:cNvSpPr txBox="1"/>
          <p:nvPr/>
        </p:nvSpPr>
        <p:spPr>
          <a:xfrm>
            <a:off x="7239000" y="3724275"/>
            <a:ext cx="1524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≈ 3:1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8" dur="10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2" dur="10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9" dur="10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6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3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8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9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7" dur="10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ldLvl="0" animBg="1"/>
      <p:bldP spid="4102" grpId="0" bldLvl="0" animBg="1"/>
      <p:bldP spid="4103" grpId="0" bldLvl="0" animBg="1"/>
      <p:bldP spid="4104" grpId="0" bldLvl="0" animBg="1"/>
      <p:bldP spid="4105" grpId="0" bldLvl="0" animBg="1"/>
      <p:bldP spid="4106" grpId="0" bldLvl="0"/>
      <p:bldP spid="4113" grpId="0" bldLvl="0"/>
      <p:bldP spid="4114" grpId="0" bldLvl="0"/>
      <p:bldP spid="4115" grpId="0" bldLvl="0"/>
      <p:bldP spid="4116" grpId="0" bldLvl="0"/>
      <p:bldP spid="4117" grpId="0" bldLvl="0"/>
      <p:bldP spid="4119" grpId="0" bldLvl="0"/>
      <p:bldP spid="4120" grpId="0" bldLvl="0"/>
      <p:bldP spid="4121" grpId="0" bldLvl="0"/>
      <p:bldP spid="4122" grpId="0" bldLvl="0"/>
      <p:bldP spid="4123" grpId="0" bldLvl="0"/>
      <p:bldP spid="4124" grpId="0" bldLvl="0"/>
      <p:bldP spid="4125" grpId="0" bldLvl="0"/>
      <p:bldP spid="4126" grpId="0" bldLvl="0" animBg="1"/>
      <p:bldP spid="35" grpId="0" bldLvl="0" animBg="1"/>
      <p:bldP spid="4128" grpId="0" bldLvl="0"/>
      <p:bldP spid="36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图片 102"/>
          <p:cNvPicPr/>
          <p:nvPr/>
        </p:nvPicPr>
        <p:blipFill>
          <a:blip r:embed="rId1">
            <a:alphaModFix amt="80000"/>
          </a:blip>
          <a:stretch>
            <a:fillRect/>
          </a:stretch>
        </p:blipFill>
        <p:spPr>
          <a:xfrm>
            <a:off x="0" y="3607435"/>
            <a:ext cx="3437890" cy="2912110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grpSp>
        <p:nvGrpSpPr>
          <p:cNvPr id="7" name="组合 6"/>
          <p:cNvGrpSpPr/>
          <p:nvPr/>
        </p:nvGrpSpPr>
        <p:grpSpPr>
          <a:xfrm>
            <a:off x="-378962" y="-51536"/>
            <a:ext cx="2256400" cy="1556190"/>
            <a:chOff x="-378962" y="-51536"/>
            <a:chExt cx="2256400" cy="155619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-174746" y="-255752"/>
              <a:ext cx="789434" cy="119786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178099" y="-80737"/>
              <a:ext cx="789434" cy="1197866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883788" y="-168244"/>
              <a:ext cx="789434" cy="119786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24805" y="511004"/>
              <a:ext cx="789434" cy="1197866"/>
            </a:xfrm>
            <a:prstGeom prst="rect">
              <a:avLst/>
            </a:prstGeom>
          </p:spPr>
        </p:pic>
      </p:grpSp>
      <p:sp>
        <p:nvSpPr>
          <p:cNvPr id="4" name="文本框 3"/>
          <p:cNvSpPr txBox="1"/>
          <p:nvPr/>
        </p:nvSpPr>
        <p:spPr>
          <a:xfrm>
            <a:off x="1426845" y="787400"/>
            <a:ext cx="20116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思</a:t>
            </a:r>
            <a:r>
              <a:rPr lang="en-US" altLang="zh-CN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考</a:t>
            </a:r>
            <a:endParaRPr lang="zh-CN" altLang="en-US" sz="3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2892425" y="1043305"/>
            <a:ext cx="7675880" cy="2910205"/>
          </a:xfrm>
          <a:prstGeom prst="cloudCallout">
            <a:avLst>
              <a:gd name="adj1" fmla="val -32597"/>
              <a:gd name="adj2" fmla="val 78256"/>
            </a:avLst>
          </a:prstGeom>
          <a:solidFill>
            <a:schemeClr val="bg1"/>
          </a:solidFill>
          <a:ln>
            <a:solidFill>
              <a:srgbClr val="005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3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为什么子二代会出现四种表现呢？</a:t>
            </a:r>
            <a:r>
              <a:rPr lang="zh-CN" altLang="en-US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8480" y="332740"/>
            <a:ext cx="63398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二、自由组合现象的解释</a:t>
            </a:r>
            <a:endParaRPr lang="zh-CN" altLang="en-US" sz="3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147" name="正圆 138"/>
          <p:cNvSpPr/>
          <p:nvPr/>
        </p:nvSpPr>
        <p:spPr>
          <a:xfrm>
            <a:off x="1163638" y="1358900"/>
            <a:ext cx="1049337" cy="8255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p>
            <a:r>
              <a:rPr lang="zh-CN" altLang="en-US" sz="2800" b="1" dirty="0">
                <a:latin typeface="Arial Black" panose="020B0A04020102020204" pitchFamily="34" charset="0"/>
              </a:rPr>
              <a:t>YYRR</a:t>
            </a:r>
            <a:endParaRPr lang="zh-CN" altLang="en-US" sz="2800" b="1" dirty="0">
              <a:latin typeface="Arial Black" panose="020B0A04020102020204" pitchFamily="34" charset="0"/>
            </a:endParaRPr>
          </a:p>
        </p:txBody>
      </p:sp>
      <p:sp>
        <p:nvSpPr>
          <p:cNvPr id="6148" name="AutoShape 4"/>
          <p:cNvSpPr/>
          <p:nvPr/>
        </p:nvSpPr>
        <p:spPr>
          <a:xfrm>
            <a:off x="3500438" y="1190625"/>
            <a:ext cx="1287462" cy="993775"/>
          </a:xfrm>
          <a:prstGeom prst="star16">
            <a:avLst>
              <a:gd name="adj" fmla="val 37500"/>
            </a:avLst>
          </a:prstGeom>
          <a:solidFill>
            <a:srgbClr val="00FF00"/>
          </a:solidFill>
          <a:ln w="9525" cap="flat" cmpd="sng">
            <a:solidFill>
              <a:srgbClr val="92D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</a:rPr>
              <a:t>yy</a:t>
            </a:r>
            <a:endParaRPr lang="zh-CN" altLang="en-US" sz="2800" b="1" dirty="0">
              <a:latin typeface="Arial Black" panose="020B0A04020102020204" pitchFamily="34" charset="0"/>
            </a:endParaRPr>
          </a:p>
          <a:p>
            <a:pPr algn="ctr"/>
            <a:r>
              <a:rPr lang="zh-CN" altLang="en-US" sz="2800" b="1" dirty="0">
                <a:latin typeface="Arial Black" panose="020B0A04020102020204" pitchFamily="34" charset="0"/>
              </a:rPr>
              <a:t>rr</a:t>
            </a:r>
            <a:endParaRPr lang="zh-CN" altLang="en-US" sz="2800" b="1" dirty="0">
              <a:latin typeface="Arial Black" panose="020B0A04020102020204" pitchFamily="34" charset="0"/>
            </a:endParaRPr>
          </a:p>
        </p:txBody>
      </p:sp>
      <p:sp>
        <p:nvSpPr>
          <p:cNvPr id="6149" name="Text Box 5"/>
          <p:cNvSpPr txBox="1"/>
          <p:nvPr/>
        </p:nvSpPr>
        <p:spPr>
          <a:xfrm>
            <a:off x="898525" y="2225675"/>
            <a:ext cx="16097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黄色圆粒</a:t>
            </a:r>
            <a:endParaRPr lang="zh-CN" altLang="en-US" sz="2400" dirty="0">
              <a:solidFill>
                <a:srgbClr val="0000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150" name="Text Box 6"/>
          <p:cNvSpPr txBox="1"/>
          <p:nvPr/>
        </p:nvSpPr>
        <p:spPr>
          <a:xfrm>
            <a:off x="3284538" y="2184400"/>
            <a:ext cx="18335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绿色皱粒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151" name="箭头 144"/>
          <p:cNvSpPr/>
          <p:nvPr/>
        </p:nvSpPr>
        <p:spPr>
          <a:xfrm flipH="1">
            <a:off x="1639888" y="2703513"/>
            <a:ext cx="28575" cy="614362"/>
          </a:xfrm>
          <a:prstGeom prst="line">
            <a:avLst/>
          </a:prstGeom>
          <a:ln w="19050" cap="flat" cmpd="sng">
            <a:solidFill>
              <a:srgbClr val="80008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52" name="箭头 145"/>
          <p:cNvSpPr/>
          <p:nvPr/>
        </p:nvSpPr>
        <p:spPr>
          <a:xfrm flipH="1">
            <a:off x="4138613" y="2744788"/>
            <a:ext cx="1587" cy="573087"/>
          </a:xfrm>
          <a:prstGeom prst="line">
            <a:avLst/>
          </a:prstGeom>
          <a:ln w="19050" cap="flat" cmpd="sng">
            <a:solidFill>
              <a:srgbClr val="80008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53" name="正圆 148"/>
          <p:cNvSpPr/>
          <p:nvPr/>
        </p:nvSpPr>
        <p:spPr>
          <a:xfrm>
            <a:off x="1165225" y="3319463"/>
            <a:ext cx="1047750" cy="671512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p>
            <a:r>
              <a:rPr lang="zh-CN" altLang="en-US" sz="2800" b="1" dirty="0">
                <a:latin typeface="Arial Black" panose="020B0A04020102020204" pitchFamily="34" charset="0"/>
              </a:rPr>
              <a:t>YR</a:t>
            </a:r>
            <a:endParaRPr lang="zh-CN" altLang="en-US" sz="2800" b="1" dirty="0">
              <a:latin typeface="Arial Black" panose="020B0A04020102020204" pitchFamily="34" charset="0"/>
            </a:endParaRPr>
          </a:p>
        </p:txBody>
      </p:sp>
      <p:sp>
        <p:nvSpPr>
          <p:cNvPr id="6154" name="正圆 149"/>
          <p:cNvSpPr/>
          <p:nvPr/>
        </p:nvSpPr>
        <p:spPr>
          <a:xfrm>
            <a:off x="3822700" y="3317875"/>
            <a:ext cx="788035" cy="6731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p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6155" name="正圆 150"/>
          <p:cNvSpPr/>
          <p:nvPr/>
        </p:nvSpPr>
        <p:spPr>
          <a:xfrm>
            <a:off x="2148840" y="4521200"/>
            <a:ext cx="1239520" cy="77025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p>
            <a:pPr algn="ctr"/>
            <a:r>
              <a:rPr lang="en-US" altLang="zh-CN" sz="2400" b="1" dirty="0">
                <a:latin typeface="Arial Black" panose="020B0A04020102020204" pitchFamily="34" charset="0"/>
              </a:rPr>
              <a:t>Yy</a:t>
            </a:r>
            <a:endParaRPr lang="zh-CN" altLang="en-US" sz="2400" b="1" dirty="0">
              <a:latin typeface="Arial Black" panose="020B0A04020102020204" pitchFamily="34" charset="0"/>
            </a:endParaRPr>
          </a:p>
          <a:p>
            <a:pPr algn="ctr"/>
            <a:r>
              <a:rPr lang="zh-CN" altLang="en-US" sz="2400" b="1" dirty="0">
                <a:latin typeface="Arial Black" panose="020B0A04020102020204" pitchFamily="34" charset="0"/>
              </a:rPr>
              <a:t>Rr</a:t>
            </a:r>
            <a:endParaRPr lang="zh-CN" altLang="en-US" sz="2400" b="1" dirty="0">
              <a:latin typeface="Arial Black" panose="020B0A04020102020204" pitchFamily="34" charset="0"/>
            </a:endParaRPr>
          </a:p>
        </p:txBody>
      </p:sp>
      <p:sp>
        <p:nvSpPr>
          <p:cNvPr id="6156" name="箭头 154"/>
          <p:cNvSpPr/>
          <p:nvPr/>
        </p:nvSpPr>
        <p:spPr>
          <a:xfrm>
            <a:off x="1933575" y="3990975"/>
            <a:ext cx="574675" cy="530225"/>
          </a:xfrm>
          <a:prstGeom prst="line">
            <a:avLst/>
          </a:prstGeom>
          <a:ln w="19050" cap="flat" cmpd="sng">
            <a:solidFill>
              <a:srgbClr val="80008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57" name="箭头 155"/>
          <p:cNvSpPr/>
          <p:nvPr/>
        </p:nvSpPr>
        <p:spPr>
          <a:xfrm flipH="1">
            <a:off x="2941638" y="3990975"/>
            <a:ext cx="881062" cy="530225"/>
          </a:xfrm>
          <a:prstGeom prst="line">
            <a:avLst/>
          </a:prstGeom>
          <a:ln w="19050" cap="flat" cmpd="sng">
            <a:solidFill>
              <a:srgbClr val="80008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58" name="Text Box 14"/>
          <p:cNvSpPr txBox="1"/>
          <p:nvPr/>
        </p:nvSpPr>
        <p:spPr>
          <a:xfrm>
            <a:off x="1933575" y="5291138"/>
            <a:ext cx="18891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黄色圆粒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159" name="正圆 159"/>
          <p:cNvSpPr/>
          <p:nvPr/>
        </p:nvSpPr>
        <p:spPr>
          <a:xfrm>
            <a:off x="1017905" y="6102985"/>
            <a:ext cx="1049338" cy="6858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160" name="正圆 160"/>
          <p:cNvSpPr/>
          <p:nvPr/>
        </p:nvSpPr>
        <p:spPr>
          <a:xfrm>
            <a:off x="2220595" y="6112510"/>
            <a:ext cx="904240" cy="616585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161" name="正圆 161"/>
          <p:cNvSpPr/>
          <p:nvPr/>
        </p:nvSpPr>
        <p:spPr>
          <a:xfrm>
            <a:off x="3205480" y="6104255"/>
            <a:ext cx="994410" cy="683895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162" name="正圆 162"/>
          <p:cNvSpPr/>
          <p:nvPr/>
        </p:nvSpPr>
        <p:spPr>
          <a:xfrm>
            <a:off x="4280535" y="6044883"/>
            <a:ext cx="757238" cy="684212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p>
            <a:r>
              <a:rPr lang="zh-CN" altLang="en-US" sz="2800" b="1" dirty="0">
                <a:latin typeface="Arial" panose="020B0604020202020204" pitchFamily="34" charset="0"/>
              </a:rPr>
              <a:t>y</a:t>
            </a:r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6163" name="箭头 167"/>
          <p:cNvSpPr/>
          <p:nvPr/>
        </p:nvSpPr>
        <p:spPr>
          <a:xfrm>
            <a:off x="2870200" y="5808663"/>
            <a:ext cx="0" cy="293687"/>
          </a:xfrm>
          <a:prstGeom prst="line">
            <a:avLst/>
          </a:prstGeom>
          <a:ln w="19050" cap="flat" cmpd="sng">
            <a:solidFill>
              <a:srgbClr val="80008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64" name="Text Box 20"/>
          <p:cNvSpPr txBox="1"/>
          <p:nvPr/>
        </p:nvSpPr>
        <p:spPr>
          <a:xfrm>
            <a:off x="2590800" y="1441450"/>
            <a:ext cx="350838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dirty="0">
                <a:solidFill>
                  <a:srgbClr val="0000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×</a:t>
            </a:r>
            <a:endParaRPr lang="zh-CN" altLang="en-US" sz="4800" dirty="0">
              <a:solidFill>
                <a:srgbClr val="0000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169" name="Text Box 25"/>
          <p:cNvSpPr txBox="1"/>
          <p:nvPr/>
        </p:nvSpPr>
        <p:spPr>
          <a:xfrm>
            <a:off x="5335588" y="1190625"/>
            <a:ext cx="3736975" cy="2120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2种性状由2对基因控制，两对基因之间相互独立。配子只得到一半的基因。所以，Y与y分离，R与r分离。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170" name="Text Box 26"/>
          <p:cNvSpPr txBox="1"/>
          <p:nvPr/>
        </p:nvSpPr>
        <p:spPr>
          <a:xfrm>
            <a:off x="5335588" y="3933825"/>
            <a:ext cx="376555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F</a:t>
            </a:r>
            <a:r>
              <a:rPr lang="zh-CN" altLang="en-US" sz="2400" b="1" baseline="-25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在产生配子时，等位基因彼此分离，非等位基因自由组合。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171" name="Text Box 27"/>
          <p:cNvSpPr txBox="1"/>
          <p:nvPr/>
        </p:nvSpPr>
        <p:spPr>
          <a:xfrm>
            <a:off x="5337175" y="5584825"/>
            <a:ext cx="4002088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3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.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F</a:t>
            </a:r>
            <a:r>
              <a:rPr lang="zh-CN" altLang="en-US" sz="2400" b="1" baseline="-25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产生4种配子，其数量比接近于：1:1:1:1。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172" name="Text Box 28"/>
          <p:cNvSpPr txBox="1"/>
          <p:nvPr/>
        </p:nvSpPr>
        <p:spPr>
          <a:xfrm>
            <a:off x="2298700" y="4059238"/>
            <a:ext cx="9794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受精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165" name="Text Box 21"/>
          <p:cNvSpPr txBox="1"/>
          <p:nvPr/>
        </p:nvSpPr>
        <p:spPr>
          <a:xfrm>
            <a:off x="422275" y="1441450"/>
            <a:ext cx="36353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P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166" name="Text Box 22"/>
          <p:cNvSpPr txBox="1"/>
          <p:nvPr/>
        </p:nvSpPr>
        <p:spPr>
          <a:xfrm>
            <a:off x="241300" y="3309938"/>
            <a:ext cx="9239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配子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167" name="Text Box 23"/>
          <p:cNvSpPr txBox="1"/>
          <p:nvPr/>
        </p:nvSpPr>
        <p:spPr>
          <a:xfrm>
            <a:off x="538480" y="4766628"/>
            <a:ext cx="10636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F</a:t>
            </a:r>
            <a:r>
              <a:rPr lang="zh-CN" altLang="en-US" sz="2400" b="1" baseline="-25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1</a:t>
            </a:r>
            <a:endParaRPr lang="zh-CN" altLang="en-US" sz="2800" b="1" baseline="-25000" dirty="0">
              <a:solidFill>
                <a:srgbClr val="0000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168" name="Text Box 24"/>
          <p:cNvSpPr txBox="1"/>
          <p:nvPr/>
        </p:nvSpPr>
        <p:spPr>
          <a:xfrm>
            <a:off x="158750" y="6183313"/>
            <a:ext cx="10890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配子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4" dur="80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5" dur="80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80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4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3" dur="80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4" dur="80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80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 animBg="1"/>
      <p:bldP spid="6148" grpId="0" bldLvl="0" animBg="1"/>
      <p:bldP spid="6149" grpId="0" bldLvl="0"/>
      <p:bldP spid="6150" grpId="0" bldLvl="0"/>
      <p:bldP spid="6153" grpId="0" bldLvl="0" animBg="1"/>
      <p:bldP spid="6154" grpId="0" bldLvl="0" animBg="1"/>
      <p:bldP spid="6155" grpId="0" bldLvl="0" animBg="1"/>
      <p:bldP spid="6158" grpId="0" bldLvl="0"/>
      <p:bldP spid="6159" grpId="0" bldLvl="0" animBg="1"/>
      <p:bldP spid="6160" grpId="0" bldLvl="0" animBg="1"/>
      <p:bldP spid="6161" grpId="0" bldLvl="0" animBg="1"/>
      <p:bldP spid="6162" grpId="0" bldLvl="0" animBg="1"/>
      <p:bldP spid="6164" grpId="0" bldLvl="0"/>
      <p:bldP spid="6169" grpId="0" bldLvl="0"/>
      <p:bldP spid="6170" grpId="0" bldLvl="0"/>
      <p:bldP spid="6171" grpId="0" bldLvl="0"/>
      <p:bldP spid="6172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7170" name="AutoShape 2"/>
          <p:cNvSpPr/>
          <p:nvPr/>
        </p:nvSpPr>
        <p:spPr>
          <a:xfrm>
            <a:off x="5349875" y="5278438"/>
            <a:ext cx="958850" cy="927100"/>
          </a:xfrm>
          <a:prstGeom prst="star16">
            <a:avLst>
              <a:gd name="adj" fmla="val 37500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1" name="AutoShape 3"/>
          <p:cNvSpPr/>
          <p:nvPr/>
        </p:nvSpPr>
        <p:spPr>
          <a:xfrm>
            <a:off x="3902075" y="4333875"/>
            <a:ext cx="1236663" cy="944563"/>
          </a:xfrm>
          <a:prstGeom prst="star16">
            <a:avLst>
              <a:gd name="adj" fmla="val 37500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2" name="AutoShape 4"/>
          <p:cNvSpPr/>
          <p:nvPr/>
        </p:nvSpPr>
        <p:spPr>
          <a:xfrm>
            <a:off x="5349875" y="4344988"/>
            <a:ext cx="960438" cy="1012825"/>
          </a:xfrm>
          <a:prstGeom prst="star16">
            <a:avLst>
              <a:gd name="adj" fmla="val 37500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3" name="AutoShape 5"/>
          <p:cNvSpPr/>
          <p:nvPr/>
        </p:nvSpPr>
        <p:spPr>
          <a:xfrm>
            <a:off x="3937000" y="5338763"/>
            <a:ext cx="1111250" cy="885825"/>
          </a:xfrm>
          <a:prstGeom prst="star16">
            <a:avLst>
              <a:gd name="adj" fmla="val 37500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4" name="Oval 6"/>
          <p:cNvSpPr/>
          <p:nvPr/>
        </p:nvSpPr>
        <p:spPr>
          <a:xfrm>
            <a:off x="2759075" y="5356225"/>
            <a:ext cx="854075" cy="866775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5" name="Oval 7"/>
          <p:cNvSpPr/>
          <p:nvPr/>
        </p:nvSpPr>
        <p:spPr>
          <a:xfrm>
            <a:off x="5389563" y="3141663"/>
            <a:ext cx="860425" cy="885825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6" name="Oval 8"/>
          <p:cNvSpPr/>
          <p:nvPr/>
        </p:nvSpPr>
        <p:spPr>
          <a:xfrm>
            <a:off x="2759075" y="3159125"/>
            <a:ext cx="995363" cy="9398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7" name="Oval 9"/>
          <p:cNvSpPr/>
          <p:nvPr/>
        </p:nvSpPr>
        <p:spPr>
          <a:xfrm>
            <a:off x="4144963" y="3152775"/>
            <a:ext cx="903287" cy="93345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8" name="Oval 10"/>
          <p:cNvSpPr/>
          <p:nvPr/>
        </p:nvSpPr>
        <p:spPr>
          <a:xfrm>
            <a:off x="2759075" y="4333875"/>
            <a:ext cx="854075" cy="944563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9" name="Oval 11"/>
          <p:cNvSpPr/>
          <p:nvPr/>
        </p:nvSpPr>
        <p:spPr>
          <a:xfrm>
            <a:off x="1430338" y="5327650"/>
            <a:ext cx="890587" cy="9652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80" name="Oval 12"/>
          <p:cNvSpPr/>
          <p:nvPr/>
        </p:nvSpPr>
        <p:spPr>
          <a:xfrm>
            <a:off x="1428750" y="4333875"/>
            <a:ext cx="890588" cy="944563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57" name="Oval 13"/>
          <p:cNvSpPr/>
          <p:nvPr/>
        </p:nvSpPr>
        <p:spPr>
          <a:xfrm>
            <a:off x="1512888" y="1181100"/>
            <a:ext cx="723900" cy="51435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6158" name="Oval 14"/>
          <p:cNvSpPr/>
          <p:nvPr/>
        </p:nvSpPr>
        <p:spPr>
          <a:xfrm>
            <a:off x="2886075" y="1181100"/>
            <a:ext cx="727075" cy="51435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6159" name="Oval 15"/>
          <p:cNvSpPr/>
          <p:nvPr/>
        </p:nvSpPr>
        <p:spPr>
          <a:xfrm>
            <a:off x="4103688" y="1181100"/>
            <a:ext cx="725487" cy="51435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6160" name="Oval 16"/>
          <p:cNvSpPr/>
          <p:nvPr/>
        </p:nvSpPr>
        <p:spPr>
          <a:xfrm>
            <a:off x="5448300" y="1182688"/>
            <a:ext cx="735013" cy="512762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6161" name="Oval 17"/>
          <p:cNvSpPr/>
          <p:nvPr/>
        </p:nvSpPr>
        <p:spPr>
          <a:xfrm>
            <a:off x="130175" y="2262188"/>
            <a:ext cx="628650" cy="65405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6162" name="Oval 18"/>
          <p:cNvSpPr/>
          <p:nvPr/>
        </p:nvSpPr>
        <p:spPr>
          <a:xfrm rot="-60000">
            <a:off x="133350" y="3359150"/>
            <a:ext cx="674688" cy="70485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6163" name="Oval 19"/>
          <p:cNvSpPr/>
          <p:nvPr/>
        </p:nvSpPr>
        <p:spPr>
          <a:xfrm>
            <a:off x="130175" y="4344988"/>
            <a:ext cx="663575" cy="682625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6164" name="Oval 20"/>
          <p:cNvSpPr/>
          <p:nvPr/>
        </p:nvSpPr>
        <p:spPr>
          <a:xfrm>
            <a:off x="204788" y="5530850"/>
            <a:ext cx="603250" cy="676275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189" name="Oval 21"/>
          <p:cNvSpPr/>
          <p:nvPr/>
        </p:nvSpPr>
        <p:spPr>
          <a:xfrm>
            <a:off x="5448300" y="2068513"/>
            <a:ext cx="860425" cy="84772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90" name="Oval 22"/>
          <p:cNvSpPr/>
          <p:nvPr/>
        </p:nvSpPr>
        <p:spPr>
          <a:xfrm>
            <a:off x="1428750" y="3141663"/>
            <a:ext cx="925513" cy="903287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91" name="Oval 23"/>
          <p:cNvSpPr/>
          <p:nvPr/>
        </p:nvSpPr>
        <p:spPr>
          <a:xfrm>
            <a:off x="4054475" y="2112963"/>
            <a:ext cx="854075" cy="8032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92" name="Oval 24"/>
          <p:cNvSpPr/>
          <p:nvPr/>
        </p:nvSpPr>
        <p:spPr>
          <a:xfrm>
            <a:off x="1428750" y="2068513"/>
            <a:ext cx="808038" cy="8921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93" name="Oval 25"/>
          <p:cNvSpPr/>
          <p:nvPr/>
        </p:nvSpPr>
        <p:spPr>
          <a:xfrm>
            <a:off x="2759075" y="2112963"/>
            <a:ext cx="895350" cy="8921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70" name="Text Box 26"/>
          <p:cNvSpPr txBox="1"/>
          <p:nvPr/>
        </p:nvSpPr>
        <p:spPr>
          <a:xfrm>
            <a:off x="85725" y="731838"/>
            <a:ext cx="6302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</a:rPr>
              <a:t>F1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6171" name="Text Box 27"/>
          <p:cNvSpPr txBox="1"/>
          <p:nvPr/>
        </p:nvSpPr>
        <p:spPr>
          <a:xfrm>
            <a:off x="715963" y="1435100"/>
            <a:ext cx="7969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F2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172" name="Text Box 28"/>
          <p:cNvSpPr txBox="1"/>
          <p:nvPr/>
        </p:nvSpPr>
        <p:spPr>
          <a:xfrm>
            <a:off x="771525" y="661988"/>
            <a:ext cx="4794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配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173" name="Text Box 29"/>
          <p:cNvSpPr txBox="1"/>
          <p:nvPr/>
        </p:nvSpPr>
        <p:spPr>
          <a:xfrm>
            <a:off x="87313" y="1435100"/>
            <a:ext cx="39211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rPr>
              <a:t>子</a:t>
            </a:r>
            <a:endParaRPr lang="zh-CN" altLang="en-US" sz="28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174" name="箭头 128"/>
          <p:cNvSpPr/>
          <p:nvPr/>
        </p:nvSpPr>
        <p:spPr>
          <a:xfrm>
            <a:off x="479425" y="1250950"/>
            <a:ext cx="10334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75" name="箭头 129"/>
          <p:cNvSpPr/>
          <p:nvPr/>
        </p:nvSpPr>
        <p:spPr>
          <a:xfrm>
            <a:off x="479425" y="1250950"/>
            <a:ext cx="0" cy="7032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76" name="箭头 131"/>
          <p:cNvSpPr/>
          <p:nvPr/>
        </p:nvSpPr>
        <p:spPr>
          <a:xfrm>
            <a:off x="479425" y="1250950"/>
            <a:ext cx="692150" cy="7032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201" name="Text Box 33"/>
          <p:cNvSpPr txBox="1"/>
          <p:nvPr/>
        </p:nvSpPr>
        <p:spPr>
          <a:xfrm>
            <a:off x="1250950" y="2016125"/>
            <a:ext cx="1103313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02" name="Text Box 34"/>
          <p:cNvSpPr txBox="1"/>
          <p:nvPr/>
        </p:nvSpPr>
        <p:spPr>
          <a:xfrm>
            <a:off x="2540000" y="2060575"/>
            <a:ext cx="1397000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03" name="Text Box 35"/>
          <p:cNvSpPr txBox="1"/>
          <p:nvPr/>
        </p:nvSpPr>
        <p:spPr>
          <a:xfrm>
            <a:off x="3824288" y="2060575"/>
            <a:ext cx="1314450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04" name="Text Box 36"/>
          <p:cNvSpPr txBox="1"/>
          <p:nvPr/>
        </p:nvSpPr>
        <p:spPr>
          <a:xfrm>
            <a:off x="5138738" y="2016125"/>
            <a:ext cx="1336675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05" name="Text Box 37"/>
          <p:cNvSpPr txBox="1"/>
          <p:nvPr/>
        </p:nvSpPr>
        <p:spPr>
          <a:xfrm>
            <a:off x="1428750" y="3152775"/>
            <a:ext cx="923925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06" name="Text Box 38"/>
          <p:cNvSpPr txBox="1"/>
          <p:nvPr/>
        </p:nvSpPr>
        <p:spPr>
          <a:xfrm>
            <a:off x="2744788" y="3117850"/>
            <a:ext cx="1077912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07" name="Text Box 39"/>
          <p:cNvSpPr txBox="1"/>
          <p:nvPr/>
        </p:nvSpPr>
        <p:spPr>
          <a:xfrm>
            <a:off x="4054475" y="3141663"/>
            <a:ext cx="993775" cy="944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08" name="Text Box 40"/>
          <p:cNvSpPr txBox="1"/>
          <p:nvPr/>
        </p:nvSpPr>
        <p:spPr>
          <a:xfrm>
            <a:off x="5475288" y="3141663"/>
            <a:ext cx="676275" cy="944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09" name="Text Box 41"/>
          <p:cNvSpPr txBox="1"/>
          <p:nvPr/>
        </p:nvSpPr>
        <p:spPr>
          <a:xfrm>
            <a:off x="1250950" y="4344988"/>
            <a:ext cx="1174750" cy="944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10" name="Text Box 42"/>
          <p:cNvSpPr txBox="1"/>
          <p:nvPr/>
        </p:nvSpPr>
        <p:spPr>
          <a:xfrm>
            <a:off x="2886075" y="4333875"/>
            <a:ext cx="909638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11" name="Text Box 43"/>
          <p:cNvSpPr txBox="1"/>
          <p:nvPr/>
        </p:nvSpPr>
        <p:spPr>
          <a:xfrm>
            <a:off x="4195763" y="4333875"/>
            <a:ext cx="739775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12" name="Text Box 44"/>
          <p:cNvSpPr txBox="1"/>
          <p:nvPr/>
        </p:nvSpPr>
        <p:spPr>
          <a:xfrm>
            <a:off x="5446713" y="4333875"/>
            <a:ext cx="704850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13" name="Text Box 45"/>
          <p:cNvSpPr txBox="1"/>
          <p:nvPr/>
        </p:nvSpPr>
        <p:spPr>
          <a:xfrm>
            <a:off x="1501775" y="5324475"/>
            <a:ext cx="923925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  <a:p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14" name="Text Box 46"/>
          <p:cNvSpPr txBox="1"/>
          <p:nvPr/>
        </p:nvSpPr>
        <p:spPr>
          <a:xfrm>
            <a:off x="2886075" y="5278438"/>
            <a:ext cx="895350" cy="944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  <a:p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15" name="Text Box 47"/>
          <p:cNvSpPr txBox="1"/>
          <p:nvPr/>
        </p:nvSpPr>
        <p:spPr>
          <a:xfrm>
            <a:off x="4195763" y="5305425"/>
            <a:ext cx="711200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16" name="Text Box 48"/>
          <p:cNvSpPr txBox="1"/>
          <p:nvPr/>
        </p:nvSpPr>
        <p:spPr>
          <a:xfrm>
            <a:off x="5446713" y="5305425"/>
            <a:ext cx="803275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yy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rr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6193" name="Text Box 49"/>
          <p:cNvSpPr txBox="1"/>
          <p:nvPr/>
        </p:nvSpPr>
        <p:spPr>
          <a:xfrm>
            <a:off x="1920875" y="293688"/>
            <a:ext cx="715168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</a:rPr>
              <a:t>配子随机结合，结合的方式有 </a:t>
            </a:r>
            <a:r>
              <a:rPr lang="zh-CN" altLang="en-US" sz="2800" b="1" u="sng" dirty="0">
                <a:solidFill>
                  <a:srgbClr val="FF0000"/>
                </a:solidFill>
                <a:latin typeface="Arial" panose="020B0604020202020204" pitchFamily="34" charset="0"/>
              </a:rPr>
              <a:t>4×4=16 </a:t>
            </a:r>
            <a:r>
              <a:rPr lang="zh-CN" altLang="en-US" sz="2800" b="1" dirty="0">
                <a:latin typeface="Arial" panose="020B0604020202020204" pitchFamily="34" charset="0"/>
              </a:rPr>
              <a:t>种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7218" name="Text Box 50"/>
          <p:cNvSpPr txBox="1"/>
          <p:nvPr/>
        </p:nvSpPr>
        <p:spPr>
          <a:xfrm>
            <a:off x="6748463" y="1176338"/>
            <a:ext cx="13716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</a:rPr>
              <a:t>表现型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7219" name="Text Box 51"/>
          <p:cNvSpPr txBox="1"/>
          <p:nvPr/>
        </p:nvSpPr>
        <p:spPr>
          <a:xfrm>
            <a:off x="6643688" y="2112963"/>
            <a:ext cx="16430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黄色圆粒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20" name="Text Box 52"/>
          <p:cNvSpPr txBox="1"/>
          <p:nvPr/>
        </p:nvSpPr>
        <p:spPr>
          <a:xfrm>
            <a:off x="6643688" y="3159125"/>
            <a:ext cx="16446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绿色圆粒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21" name="Text Box 53"/>
          <p:cNvSpPr txBox="1"/>
          <p:nvPr/>
        </p:nvSpPr>
        <p:spPr>
          <a:xfrm>
            <a:off x="6643688" y="4510088"/>
            <a:ext cx="1643062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黄色皱粒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22" name="Text Box 54"/>
          <p:cNvSpPr txBox="1"/>
          <p:nvPr/>
        </p:nvSpPr>
        <p:spPr>
          <a:xfrm>
            <a:off x="6643688" y="5732463"/>
            <a:ext cx="18097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绿色皱粒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23" name="正圆 185"/>
          <p:cNvSpPr/>
          <p:nvPr/>
        </p:nvSpPr>
        <p:spPr>
          <a:xfrm>
            <a:off x="8288338" y="1954213"/>
            <a:ext cx="784225" cy="804862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</a:rPr>
              <a:t>9</a:t>
            </a:r>
            <a:endParaRPr lang="zh-CN" altLang="en-US" sz="2800" b="1" dirty="0">
              <a:latin typeface="Arial Black" panose="020B0A04020102020204" pitchFamily="34" charset="0"/>
            </a:endParaRPr>
          </a:p>
        </p:txBody>
      </p:sp>
      <p:sp>
        <p:nvSpPr>
          <p:cNvPr id="7224" name="正圆 187"/>
          <p:cNvSpPr/>
          <p:nvPr/>
        </p:nvSpPr>
        <p:spPr>
          <a:xfrm>
            <a:off x="8289925" y="3141663"/>
            <a:ext cx="782638" cy="877887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</a:rPr>
              <a:t>3</a:t>
            </a:r>
            <a:endParaRPr lang="zh-CN" altLang="en-US" sz="2800" b="1" dirty="0">
              <a:latin typeface="Arial Black" panose="020B0A04020102020204" pitchFamily="34" charset="0"/>
            </a:endParaRPr>
          </a:p>
        </p:txBody>
      </p:sp>
      <p:sp>
        <p:nvSpPr>
          <p:cNvPr id="7225" name="AutoShape 57"/>
          <p:cNvSpPr/>
          <p:nvPr/>
        </p:nvSpPr>
        <p:spPr>
          <a:xfrm>
            <a:off x="8288338" y="4510088"/>
            <a:ext cx="784225" cy="693737"/>
          </a:xfrm>
          <a:prstGeom prst="star16">
            <a:avLst>
              <a:gd name="adj" fmla="val 37500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3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  <p:sp>
        <p:nvSpPr>
          <p:cNvPr id="7226" name="AutoShape 58"/>
          <p:cNvSpPr/>
          <p:nvPr/>
        </p:nvSpPr>
        <p:spPr>
          <a:xfrm>
            <a:off x="8288338" y="5529263"/>
            <a:ext cx="784225" cy="765175"/>
          </a:xfrm>
          <a:prstGeom prst="star16">
            <a:avLst>
              <a:gd name="adj" fmla="val 37500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800" b="1" dirty="0">
                <a:latin typeface="Arial Black" panose="020B0A04020102020204" pitchFamily="34" charset="0"/>
                <a:sym typeface="Arial" panose="020B0604020202020204" pitchFamily="34" charset="0"/>
              </a:rPr>
              <a:t>1</a:t>
            </a:r>
            <a:endParaRPr lang="zh-CN" altLang="en-US" sz="2800" b="1" dirty="0">
              <a:latin typeface="Arial Black" panose="020B0A040201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9" dur="80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0" dur="80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80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6" dur="80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7" dur="80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80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3" dur="80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4" dur="80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80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0" dur="80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1" dur="80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80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7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7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7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0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000"/>
                                        <p:tgtEl>
                                          <p:spTgt spid="7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20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ldLvl="0" animBg="1"/>
      <p:bldP spid="7171" grpId="0" bldLvl="0" animBg="1"/>
      <p:bldP spid="7172" grpId="0" bldLvl="0" animBg="1"/>
      <p:bldP spid="7173" grpId="0" bldLvl="0" animBg="1"/>
      <p:bldP spid="7174" grpId="0" bldLvl="0" animBg="1"/>
      <p:bldP spid="7175" grpId="0" bldLvl="0" animBg="1"/>
      <p:bldP spid="7176" grpId="0" bldLvl="0" animBg="1"/>
      <p:bldP spid="7177" grpId="0" bldLvl="0" animBg="1"/>
      <p:bldP spid="7178" grpId="0" bldLvl="0" animBg="1"/>
      <p:bldP spid="7179" grpId="0" bldLvl="0" animBg="1"/>
      <p:bldP spid="7180" grpId="0" bldLvl="0" animBg="1"/>
      <p:bldP spid="7189" grpId="0" bldLvl="0" animBg="1"/>
      <p:bldP spid="7190" grpId="0" bldLvl="0" animBg="1"/>
      <p:bldP spid="7191" grpId="0" bldLvl="0" animBg="1"/>
      <p:bldP spid="7192" grpId="0" bldLvl="0" animBg="1"/>
      <p:bldP spid="7193" grpId="0" bldLvl="0" animBg="1"/>
      <p:bldP spid="7201" grpId="0" bldLvl="0"/>
      <p:bldP spid="7202" grpId="0" bldLvl="0"/>
      <p:bldP spid="7203" grpId="0" bldLvl="0"/>
      <p:bldP spid="7204" grpId="0" bldLvl="0"/>
      <p:bldP spid="7205" grpId="0" bldLvl="0"/>
      <p:bldP spid="7206" grpId="0" bldLvl="0"/>
      <p:bldP spid="7207" grpId="0" bldLvl="0"/>
      <p:bldP spid="7208" grpId="0" bldLvl="0"/>
      <p:bldP spid="7209" grpId="0" bldLvl="0"/>
      <p:bldP spid="7210" grpId="0" bldLvl="0"/>
      <p:bldP spid="7211" grpId="0" bldLvl="0"/>
      <p:bldP spid="7212" grpId="0" bldLvl="0"/>
      <p:bldP spid="7213" grpId="0" bldLvl="0"/>
      <p:bldP spid="7214" grpId="0" bldLvl="0"/>
      <p:bldP spid="7215" grpId="0" bldLvl="0"/>
      <p:bldP spid="7216" grpId="0" bldLvl="0"/>
      <p:bldP spid="7218" grpId="0" bldLvl="0"/>
      <p:bldP spid="7219" grpId="0" bldLvl="0"/>
      <p:bldP spid="7220" grpId="0" bldLvl="0"/>
      <p:bldP spid="7221" grpId="0" bldLvl="0"/>
      <p:bldP spid="7222" grpId="0" bldLvl="0"/>
      <p:bldP spid="7223" grpId="0" bldLvl="0" animBg="1"/>
      <p:bldP spid="7224" grpId="0" bldLvl="0" animBg="1"/>
      <p:bldP spid="7225" grpId="0" bldLvl="0" animBg="1"/>
      <p:bldP spid="722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92455" y="382270"/>
            <a:ext cx="65646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三、自由组合定律的验证</a:t>
            </a:r>
            <a:endParaRPr lang="zh-CN" altLang="en-US" sz="3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9610" y="1301115"/>
            <a:ext cx="55086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孟德尔用测交法进行验证。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1444" name="文本占位符 61443" descr="1-13"/>
          <p:cNvPicPr>
            <a:picLocks noChangeAspect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2455" y="1989455"/>
            <a:ext cx="11070590" cy="4349750"/>
          </a:xfrm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13715" y="706755"/>
            <a:ext cx="2531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课堂小结：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3095" y="1623695"/>
            <a:ext cx="10087610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杂种中控制不同性状的遗传因子，在配子形成时的分离互不干扰、彼此独立；它们之间的组合又是自由的、随机的。这是因为两对或两对以上的基因处在非同源染色体上，在减数分裂形成配子时，随着同源染色体分开，等位基因彼此分离，随着非同源染色体的随机结合非等位基因自由组合。</a:t>
            </a:r>
            <a:endParaRPr lang="zh-CN" altLang="en-US" sz="28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1007110"/>
            <a:ext cx="16941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作业：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4670" y="1913255"/>
            <a:ext cx="10116185" cy="25019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400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水稻高杆（D）对矮杆（d）为显性，抗稻瘟病（R）对易感稻瘟病（r）为显性，两对性状独立遗传。现用一个纯合易感病的矮杆品种（抗倒伏）与一个纯合抗病的高杆品种（易倒伏）杂交，分析F2中出现既抗病又抗倒伏类型的基因型及其比例。</a:t>
            </a:r>
            <a:endParaRPr lang="zh-CN" altLang="en-US" sz="28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140528" y="2701096"/>
            <a:ext cx="7910945" cy="922060"/>
            <a:chOff x="2140528" y="2317442"/>
            <a:chExt cx="7910945" cy="922060"/>
          </a:xfrm>
        </p:grpSpPr>
        <p:sp>
          <p:nvSpPr>
            <p:cNvPr id="5" name="文本框 4"/>
            <p:cNvSpPr txBox="1"/>
            <p:nvPr/>
          </p:nvSpPr>
          <p:spPr>
            <a:xfrm>
              <a:off x="3834708" y="2317442"/>
              <a:ext cx="452120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谢谢观看！</a:t>
              </a:r>
              <a:r>
                <a:rPr lang="en-US" altLang="zh-CN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5400" dirty="0">
                <a:solidFill>
                  <a:srgbClr val="0094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140528" y="3239502"/>
              <a:ext cx="7910945" cy="0"/>
            </a:xfrm>
            <a:prstGeom prst="line">
              <a:avLst/>
            </a:prstGeom>
            <a:ln w="25400">
              <a:solidFill>
                <a:srgbClr val="0094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79f6a830-89a9-46aa-a994-13654d77af6d"/>
  <p:tag name="COMMONDATA" val="eyJoZGlkIjoiYjQ5ZDdlZTYzZjY4MGY3OTU5OWY4NmEwYmUwOTYzZWEifQ=="/>
</p:tagLst>
</file>

<file path=ppt/theme/theme1.xml><?xml version="1.0" encoding="utf-8"?>
<a:theme xmlns:a="http://schemas.openxmlformats.org/drawingml/2006/main" name="更多模板亮亮图文旗舰店：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756</Words>
  <Application>WPS 演示</Application>
  <PresentationFormat>宽屏</PresentationFormat>
  <Paragraphs>199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方正准圆简体</vt:lpstr>
      <vt:lpstr>楷体</vt:lpstr>
      <vt:lpstr>黑体</vt:lpstr>
      <vt:lpstr>Arial Black</vt:lpstr>
      <vt:lpstr>Arial Unicode MS</vt:lpstr>
      <vt:lpstr>等线 Light</vt:lpstr>
      <vt:lpstr>Calibri</vt:lpstr>
      <vt:lpstr>等线</vt:lpstr>
      <vt:lpstr>更多模板亮亮图文旗舰店：https://liangliangtuwen.tmall.com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更多模版：亮亮图文旗舰店https:/liangliangtuwen.tmall.com</cp:keywords>
  <dc:description>更多模版：亮亮图文旗舰店https://liangliangtuwen.tmall.com</dc:description>
  <cp:lastModifiedBy>钱文祥</cp:lastModifiedBy>
  <cp:revision>92</cp:revision>
  <dcterms:created xsi:type="dcterms:W3CDTF">2017-11-29T05:22:00Z</dcterms:created>
  <dcterms:modified xsi:type="dcterms:W3CDTF">2023-04-09T01:38:38Z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D7D8A81961DA49AAB27D03C81EF44455</vt:lpwstr>
  </property>
</Properties>
</file>