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2" r:id="rId3"/>
  </p:sldMasterIdLst>
  <p:notesMasterIdLst>
    <p:notesMasterId r:id="rId7"/>
  </p:notesMasterIdLst>
  <p:sldIdLst>
    <p:sldId id="263" r:id="rId4"/>
    <p:sldId id="611" r:id="rId5"/>
    <p:sldId id="612" r:id="rId6"/>
    <p:sldId id="613" r:id="rId8"/>
    <p:sldId id="504" r:id="rId9"/>
    <p:sldId id="736" r:id="rId10"/>
    <p:sldId id="258" r:id="rId11"/>
  </p:sldIdLst>
  <p:sldSz cx="9144000" cy="6858000" type="screen4x3"/>
  <p:notesSz cx="6858000" cy="9144000"/>
  <p:embeddedFontLst>
    <p:embeddedFont>
      <p:font typeface="微软雅黑" panose="020B0503020204020204" charset="-122"/>
      <p:regular r:id="rId15"/>
    </p:embeddedFont>
    <p:embeddedFont>
      <p:font typeface="Calibri" panose="020F0502020204030204" charset="0"/>
      <p:regular r:id="rId16"/>
      <p:bold r:id="rId17"/>
      <p:italic r:id="rId18"/>
      <p:boldItalic r:id="rId19"/>
    </p:embeddedFont>
    <p:embeddedFont>
      <p:font typeface="华文新魏" panose="02010800040101010101" pitchFamily="2" charset="-122"/>
      <p:regular r:id="rId20"/>
    </p:embeddedFont>
    <p:embeddedFont>
      <p:font typeface="黑体" panose="02010609060101010101" pitchFamily="2" charset="-122"/>
      <p:regular r:id="rId21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  <a:srgbClr val="256B9B"/>
    <a:srgbClr val="003366"/>
    <a:srgbClr val="5CADFF"/>
    <a:srgbClr val="00FFCC"/>
    <a:srgbClr val="006600"/>
    <a:srgbClr val="CC6600"/>
    <a:srgbClr val="FF6699"/>
    <a:srgbClr val="012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37"/>
        <p:guide pos="454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font" Target="fonts/font7.fntdata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76" name="对象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77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2A34-8C47-4BBF-96BE-93588FA15F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" descr="bg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4" Type="http://schemas.openxmlformats.org/officeDocument/2006/relationships/theme" Target="../theme/theme2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30" descr="bg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4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第六章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4962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998220" y="3044825"/>
            <a:ext cx="5536565" cy="76835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sz="4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cs typeface="+mn-cs"/>
              </a:rPr>
              <a:t>沟通</a:t>
            </a:r>
            <a:r>
              <a:rPr lang="zh-CN" sz="44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sym typeface="+mn-ea"/>
              </a:rPr>
              <a:t>协调</a:t>
            </a:r>
            <a:endParaRPr kumimoji="0" lang="zh-CN" sz="44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0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7525532" y="2847556"/>
            <a:ext cx="1217660" cy="1217660"/>
            <a:chOff x="2953438" y="3221615"/>
            <a:chExt cx="1249238" cy="1249238"/>
          </a:xfrm>
        </p:grpSpPr>
        <p:grpSp>
          <p:nvGrpSpPr>
            <p:cNvPr id="7" name="组合 6"/>
            <p:cNvGrpSpPr/>
            <p:nvPr/>
          </p:nvGrpSpPr>
          <p:grpSpPr>
            <a:xfrm>
              <a:off x="2953438" y="3221615"/>
              <a:ext cx="1249238" cy="1249238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24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4" y="760414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charset="-122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3042678" y="3335591"/>
              <a:ext cx="1046257" cy="1041045"/>
            </a:xfrm>
            <a:prstGeom prst="rect">
              <a:avLst/>
            </a:prstGeom>
          </p:spPr>
          <p:txBody>
            <a:bodyPr wrap="none">
              <a:spAutoFit/>
            </a:bodyPr>
            <a:p>
              <a:r>
                <a:rPr lang="en-US" altLang="zh-CN" sz="6000" spc="-225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zh-CN" altLang="en-US" sz="6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1" name="TextBox 11"/>
          <p:cNvSpPr txBox="1"/>
          <p:nvPr>
            <p:custDataLst>
              <p:tags r:id="rId2"/>
            </p:custDataLst>
          </p:nvPr>
        </p:nvSpPr>
        <p:spPr>
          <a:xfrm>
            <a:off x="4961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80000"/>
          </a:bodyPr>
          <a:p>
            <a:pPr marL="0" lvl="1" algn="r">
              <a:lnSpc>
                <a:spcPct val="140000"/>
              </a:lnSpc>
            </a:pPr>
            <a:r>
              <a:rPr lang="zh-CN" sz="2400" b="1" dirty="0">
                <a:solidFill>
                  <a:srgbClr val="0070C0"/>
                </a:solidFill>
                <a:latin typeface="+mn-ea"/>
                <a:ea typeface="+mn-ea"/>
              </a:rPr>
              <a:t>第二节     </a:t>
            </a:r>
            <a:endParaRPr lang="zh-CN" sz="2400" b="1" dirty="0">
              <a:solidFill>
                <a:srgbClr val="0070C0"/>
              </a:solidFill>
              <a:latin typeface="+mn-ea"/>
              <a:ea typeface="+mn-ea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dirty="0">
                <a:solidFill>
                  <a:srgbClr val="0070C0"/>
                </a:solidFill>
                <a:latin typeface="+mn-ea"/>
                <a:ea typeface="+mn-ea"/>
                <a:cs typeface="+mj-cs"/>
                <a:sym typeface="+mn-ea"/>
              </a:rPr>
              <a:t>秘书沟通协  </a:t>
            </a:r>
            <a:endParaRPr lang="zh-CN" altLang="en-US" sz="2700" b="1" dirty="0">
              <a:solidFill>
                <a:srgbClr val="0070C0"/>
              </a:solidFill>
              <a:latin typeface="+mn-ea"/>
              <a:ea typeface="+mn-ea"/>
              <a:cs typeface="+mj-cs"/>
              <a:sym typeface="+mn-ea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dirty="0">
                <a:solidFill>
                  <a:srgbClr val="0070C0"/>
                </a:solidFill>
                <a:latin typeface="+mn-ea"/>
                <a:ea typeface="+mn-ea"/>
                <a:cs typeface="+mj-cs"/>
                <a:sym typeface="+mn-ea"/>
              </a:rPr>
              <a:t>调的原理及其特点</a:t>
            </a:r>
            <a:endParaRPr lang="zh-CN" altLang="en-US" sz="2700" b="1" dirty="0">
              <a:solidFill>
                <a:srgbClr val="0070C0"/>
              </a:solidFill>
              <a:effectLst>
                <a:reflection blurRad="6350" stA="55000" endPos="45500" dir="5400000" sy="-100000"/>
              </a:effectLst>
              <a:latin typeface="+mn-ea"/>
              <a:ea typeface="+mn-ea"/>
              <a:cs typeface="+mj-cs"/>
              <a:sym typeface="+mn-ea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3"/>
            </p:custDataLst>
          </p:nvPr>
        </p:nvCxnSpPr>
        <p:spPr>
          <a:xfrm flipV="1">
            <a:off x="7326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0" y="2755225"/>
            <a:ext cx="4572000" cy="14433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p>
            <a:pPr algn="ctr"/>
            <a:endParaRPr lang="zh-CN" altLang="en-US" sz="1015">
              <a:solidFill>
                <a:srgbClr val="0070C0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96257"/>
          <p:cNvSpPr>
            <a:spLocks noGrp="1"/>
          </p:cNvSpPr>
          <p:nvPr>
            <p:ph type="title"/>
          </p:nvPr>
        </p:nvSpPr>
        <p:spPr>
          <a:xfrm>
            <a:off x="771525" y="338138"/>
            <a:ext cx="8058150" cy="1143000"/>
          </a:xfrm>
        </p:spPr>
        <p:txBody>
          <a:bodyPr anchor="b"/>
          <a:p>
            <a:r>
              <a:rPr lang="zh-CN" altLang="en-US" sz="4000" dirty="0">
                <a:solidFill>
                  <a:srgbClr val="FF0000"/>
                </a:solidFill>
              </a:rPr>
              <a:t>（一）秘书沟通协调的基本原理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8194" name="文本占位符 96258"/>
          <p:cNvSpPr>
            <a:spLocks noGrp="1"/>
          </p:cNvSpPr>
          <p:nvPr/>
        </p:nvSpPr>
        <p:spPr>
          <a:xfrm>
            <a:off x="304800" y="1828800"/>
            <a:ext cx="8305800" cy="4572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endParaRPr lang="zh-CN" altLang="en-US" sz="24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  一、秘书沟通协调工作的基本原理：</a:t>
            </a:r>
            <a:endParaRPr lang="zh-CN" altLang="en-US" sz="28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    1．整体效能最大原理：</a:t>
            </a:r>
            <a:endParaRPr lang="zh-CN" altLang="en-US" sz="28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    在保持协调状态的组织内部，各子系统在整体配合条件下发挥的效能，比各子系统失去整体配合条件各自发挥的效能之和要大的多。</a:t>
            </a:r>
            <a:endParaRPr lang="zh-CN" altLang="en-US" sz="28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    2．组织协调的应变原理：</a:t>
            </a:r>
            <a:endParaRPr lang="zh-CN" altLang="en-US" sz="28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    沟通协调工作就是要针对变化着的环境条件作出反应，以求适应环境条件的变化，重新达到和谐一致。</a:t>
            </a:r>
            <a:endParaRPr lang="zh-CN" altLang="en-US" sz="2800"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图片" descr="https://timgsa.baidu.com/timg?image&amp;quality=80&amp;size=b9999_10000&amp;sec=1522766186603&amp;di=7e5ec611fc0be766d90f15f87a14a52b&amp;imgtype=0&amp;src=http%3A%2F%2F7.pic.paopaoche.net%2Fup%2F2016-3%2F2016317143939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6785" y="4189711"/>
            <a:ext cx="2695575" cy="26955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9217" name="标题 96257"/>
          <p:cNvSpPr>
            <a:spLocks noGrp="1"/>
          </p:cNvSpPr>
          <p:nvPr>
            <p:ph type="title"/>
          </p:nvPr>
        </p:nvSpPr>
        <p:spPr>
          <a:xfrm>
            <a:off x="771525" y="338138"/>
            <a:ext cx="8058150" cy="1143000"/>
          </a:xfrm>
        </p:spPr>
        <p:txBody>
          <a:bodyPr anchor="b"/>
          <a:p>
            <a:r>
              <a:rPr lang="zh-CN" altLang="en-US" sz="4000" dirty="0">
                <a:solidFill>
                  <a:srgbClr val="FF0000"/>
                </a:solidFill>
              </a:rPr>
              <a:t>（一）秘书沟通协调的基本原理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9218" name="文本占位符 96258"/>
          <p:cNvSpPr>
            <a:spLocks noGrp="1"/>
          </p:cNvSpPr>
          <p:nvPr/>
        </p:nvSpPr>
        <p:spPr>
          <a:xfrm>
            <a:off x="304800" y="1828800"/>
            <a:ext cx="8305800" cy="4572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endParaRPr lang="zh-CN" altLang="en-US" sz="24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 3．信息沟通导向原理：</a:t>
            </a:r>
            <a:endParaRPr lang="zh-CN" altLang="en-US" sz="28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    组织的决策方案、执行措施及要求等，均是以信息为依据制定的，又通过信息沟通，传递给下属各子系统以及各组织成员。</a:t>
            </a:r>
            <a:endParaRPr lang="zh-CN" altLang="en-US" sz="2800" b="0" dirty="0"/>
          </a:p>
          <a:p>
            <a:pPr marL="609600" indent="-609600">
              <a:lnSpc>
                <a:spcPct val="90000"/>
              </a:lnSpc>
            </a:pPr>
            <a:r>
              <a:rPr lang="zh-CN" altLang="en-US" sz="2800" b="0" dirty="0"/>
              <a:t>组织的各子系统，各组织成员通过信息沟通接受决策方案具体内容以及执行要求，加以理解和确认，然后作为自己行动的导向，这就是信息沟通的导向作用。  </a:t>
            </a:r>
            <a:endParaRPr lang="zh-CN" altLang="en-US" sz="2800" b="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5205" y="2275840"/>
            <a:ext cx="3683000" cy="4632960"/>
          </a:xfrm>
          <a:prstGeom prst="rect">
            <a:avLst/>
          </a:pr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1" name="标题 99329"/>
          <p:cNvSpPr>
            <a:spLocks noGrp="1"/>
          </p:cNvSpPr>
          <p:nvPr/>
        </p:nvSpPr>
        <p:spPr>
          <a:xfrm>
            <a:off x="406400" y="617538"/>
            <a:ext cx="84328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rgbClr val="FF0000"/>
                </a:solidFill>
              </a:rPr>
              <a:t>（二）秘书沟通协调工作的特点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9218" name="文本占位符 99330"/>
          <p:cNvSpPr>
            <a:spLocks noGrp="1"/>
          </p:cNvSpPr>
          <p:nvPr/>
        </p:nvSpPr>
        <p:spPr>
          <a:xfrm>
            <a:off x="406400" y="1898650"/>
            <a:ext cx="84328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fontAlgn="base">
              <a:buNone/>
            </a:pPr>
            <a:r>
              <a:rPr lang="zh-CN" altLang="en-US" b="0" strike="noStrike" noProof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1．附属性：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 （1）附属性是秘书沟通协调工作的首要特点。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 （2）秘书的沟通协调，往往是领导授权去处理矛盾。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 （3）秘书的沟通协调  ，尤其是协调行为，必须受领导活动的制约。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  2．全面性：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 （1）主要指本单位各项工作的全面协调。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 （2）表现为多方面、多层次、多领域。要协调的工作无大小、内外之分。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  3．中介性：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609600" indent="-609600" fontAlgn="base">
              <a:buNone/>
            </a:pPr>
            <a:r>
              <a:rPr lang="zh-CN" altLang="en-US" sz="2000" b="0" strike="noStrike" noProof="1" dirty="0">
                <a:solidFill>
                  <a:schemeClr val="tx1"/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    秘书的协调一般只起沟通、联络、协商、调节作用，不如领导协调时具有权威性。</a:t>
            </a:r>
            <a:endParaRPr lang="zh-CN" altLang="en-US" sz="2000" b="0" strike="noStrike" noProof="1" dirty="0">
              <a:solidFill>
                <a:schemeClr val="tx1"/>
              </a:solidFill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5205" y="2275840"/>
            <a:ext cx="3683000" cy="4632960"/>
          </a:xfrm>
          <a:prstGeom prst="rect">
            <a:avLst/>
          </a:pr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标题 105473"/>
          <p:cNvSpPr>
            <a:spLocks noGrp="1"/>
          </p:cNvSpPr>
          <p:nvPr/>
        </p:nvSpPr>
        <p:spPr>
          <a:xfrm>
            <a:off x="1150938" y="617538"/>
            <a:ext cx="7078662" cy="98266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rgbClr val="FF0000"/>
                </a:solidFill>
              </a:rPr>
              <a:t>案例分析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290" name="文本占位符 105474"/>
          <p:cNvSpPr>
            <a:spLocks noGrp="1"/>
          </p:cNvSpPr>
          <p:nvPr/>
        </p:nvSpPr>
        <p:spPr>
          <a:xfrm>
            <a:off x="666750" y="2286000"/>
            <a:ext cx="770255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CN" sz="4400" b="0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b="0" dirty="0">
                <a:latin typeface="华文新魏" panose="02010800040101010101" pitchFamily="2" charset="-122"/>
                <a:ea typeface="华文新魏" panose="02010800040101010101" pitchFamily="2" charset="-122"/>
              </a:rPr>
              <a:t> 案例《清场》中，秘书李瑛充分运用协调方法和协调手段，准确领会领导意图和要求，利用市场信息，运用求同存异的方法，运用调查研究、公共关系、谈判技巧等手段，圆满地完成了任务。说明了秘书沟通协调工作的特点和作用。</a:t>
            </a:r>
            <a:endParaRPr lang="zh-CN" altLang="en-US" b="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2051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0"/>
  <p:tag name="KSO_WM_TEMPLATE_CATEGORY" val="special"/>
  <p:tag name="KSO_WM_TEMPLATE_INDEX" val="20162978"/>
  <p:tag name="KSO_WM_UNIT_INDEX" val="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15"/>
  <p:tag name="KSO_WM_TEMPLATE_CATEGORY" val="special"/>
  <p:tag name="KSO_WM_TEMPLATE_INDEX" val="20162978"/>
  <p:tag name="KSO_WM_UNIT_INDEX" val="15"/>
</p:tagLst>
</file>

<file path=ppt/tags/tag5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6.xml><?xml version="1.0" encoding="utf-8"?>
<p:tagLst xmlns:p="http://schemas.openxmlformats.org/presentationml/2006/main">
  <p:tag name="KSO_WM_SLIDE_ID" val="diagram290_6"/>
  <p:tag name="KSO_WM_SLIDE_INDEX" val="6"/>
  <p:tag name="KSO_WM_SLIDE_ITEM_CNT" val="6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7.xml><?xml version="1.0" encoding="utf-8"?>
<p:tagLst xmlns:p="http://schemas.openxmlformats.org/presentationml/2006/main">
  <p:tag name="KSO_WM_BEAUTIFY_FLAG" val="#wm#"/>
  <p:tag name="KSO_WM_TEMPLATE_CATEGORY" val="diagram"/>
  <p:tag name="KSO_WM_TEMPLATE_INDEX" val="29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729</Words>
  <Application>WPS 演示</Application>
  <PresentationFormat>全屏显示(4:3)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华文细黑</vt:lpstr>
      <vt:lpstr>华文中宋</vt:lpstr>
      <vt:lpstr>微软雅黑</vt:lpstr>
      <vt:lpstr>Calibri</vt:lpstr>
      <vt:lpstr>华文新魏</vt:lpstr>
      <vt:lpstr>黑体</vt:lpstr>
      <vt:lpstr>Arial Unicode MS</vt:lpstr>
      <vt:lpstr>默认设计模板</vt:lpstr>
      <vt:lpstr>1_默认设计模板</vt:lpstr>
      <vt:lpstr>PowerPoint 演示文稿</vt:lpstr>
      <vt:lpstr>PowerPoint 演示文稿</vt:lpstr>
      <vt:lpstr>（一）秘书沟通协调的基本原理</vt:lpstr>
      <vt:lpstr>（一）秘书沟通协调的基本原理</vt:lpstr>
      <vt:lpstr>PowerPoint 演示文稿</vt:lpstr>
      <vt:lpstr>PowerPoint 演示文稿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203</cp:revision>
  <dcterms:created xsi:type="dcterms:W3CDTF">2009-03-18T12:50:00Z</dcterms:created>
  <dcterms:modified xsi:type="dcterms:W3CDTF">2018-07-14T11:09:43Z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