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2" r:id="rId3"/>
  </p:sldMasterIdLst>
  <p:notesMasterIdLst>
    <p:notesMasterId r:id="rId9"/>
  </p:notesMasterIdLst>
  <p:sldIdLst>
    <p:sldId id="263" r:id="rId4"/>
    <p:sldId id="439" r:id="rId5"/>
    <p:sldId id="443" r:id="rId6"/>
    <p:sldId id="457" r:id="rId7"/>
    <p:sldId id="458" r:id="rId8"/>
    <p:sldId id="472" r:id="rId10"/>
    <p:sldId id="473" r:id="rId11"/>
    <p:sldId id="474" r:id="rId12"/>
    <p:sldId id="475" r:id="rId13"/>
    <p:sldId id="476" r:id="rId14"/>
    <p:sldId id="477" r:id="rId15"/>
    <p:sldId id="478" r:id="rId16"/>
    <p:sldId id="479" r:id="rId17"/>
    <p:sldId id="480" r:id="rId18"/>
    <p:sldId id="258" r:id="rId19"/>
  </p:sldIdLst>
  <p:sldSz cx="9144000" cy="6858000" type="screen4x3"/>
  <p:notesSz cx="6858000" cy="9144000"/>
  <p:embeddedFontLst>
    <p:embeddedFont>
      <p:font typeface="冯金城体" panose="02010600010101010101" charset="-122"/>
      <p:regular r:id="rId23"/>
    </p:embeddedFont>
    <p:embeddedFont>
      <p:font typeface="黑体" panose="02010609060101010101" pitchFamily="2" charset="-122"/>
      <p:regular r:id="rId24"/>
    </p:embeddedFont>
    <p:embeddedFont>
      <p:font typeface="Calibri" panose="020F0502020204030204" charset="0"/>
      <p:regular r:id="rId25"/>
      <p:bold r:id="rId26"/>
      <p:italic r:id="rId27"/>
      <p:boldItalic r:id="rId28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4C2E"/>
    <a:srgbClr val="FF0000"/>
    <a:srgbClr val="33CC33"/>
    <a:srgbClr val="FF0066"/>
    <a:srgbClr val="00FFCC"/>
    <a:srgbClr val="FF6699"/>
    <a:srgbClr val="0099FF"/>
    <a:srgbClr val="009900"/>
    <a:srgbClr val="CC00CC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/>
    <p:restoredTop sz="94614"/>
  </p:normalViewPr>
  <p:slideViewPr>
    <p:cSldViewPr showGuides="1">
      <p:cViewPr>
        <p:scale>
          <a:sx n="75" d="100"/>
          <a:sy n="75" d="100"/>
        </p:scale>
        <p:origin x="-186" y="-72"/>
      </p:cViewPr>
      <p:guideLst>
        <p:guide orient="horz" pos="4341"/>
        <p:guide pos="235"/>
        <p:guide pos="53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F0680-A5A4-4186-9327-C3E5142BF4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23850" y="188913"/>
            <a:ext cx="8362950" cy="593725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7" descr="bg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30" descr="bg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3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4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5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image" Target="../media/image4.png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27.xml"/><Relationship Id="rId21" Type="http://schemas.openxmlformats.org/officeDocument/2006/relationships/image" Target="../media/image4.png"/><Relationship Id="rId20" Type="http://schemas.openxmlformats.org/officeDocument/2006/relationships/tags" Target="../tags/tag26.xml"/><Relationship Id="rId2" Type="http://schemas.openxmlformats.org/officeDocument/2006/relationships/tags" Target="../tags/tag8.xml"/><Relationship Id="rId19" Type="http://schemas.openxmlformats.org/officeDocument/2006/relationships/tags" Target="../tags/tag25.xml"/><Relationship Id="rId18" Type="http://schemas.openxmlformats.org/officeDocument/2006/relationships/tags" Target="../tags/tag24.xml"/><Relationship Id="rId17" Type="http://schemas.openxmlformats.org/officeDocument/2006/relationships/tags" Target="../tags/tag23.xml"/><Relationship Id="rId16" Type="http://schemas.openxmlformats.org/officeDocument/2006/relationships/tags" Target="../tags/tag22.xml"/><Relationship Id="rId15" Type="http://schemas.openxmlformats.org/officeDocument/2006/relationships/tags" Target="../tags/tag21.xml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8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9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0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4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第四节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4787900" y="4797425"/>
            <a:ext cx="1571625" cy="126682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631758" y="3778885"/>
            <a:ext cx="2800985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印信管理</a:t>
            </a:r>
            <a:r>
              <a:rPr kumimoji="0" lang="en-US" altLang="zh-CN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48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" y="26098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3375" y="1995170"/>
            <a:ext cx="79394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/>
            <a:r>
              <a:rPr lang="en-US" alt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、介绍信是用来介绍被派遣人员的姓名、年龄、身份、接洽事项等情况的专用书信，具有</a:t>
            </a:r>
            <a:r>
              <a:rPr lang="zh-CN" altLang="en-US" u="sng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介绍和证明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的双重作用。</a:t>
            </a:r>
            <a:endParaRPr lang="zh-CN" altLang="en-US" b="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/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    2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、秘书部门掌握的主要是</a:t>
            </a:r>
            <a:r>
              <a:rPr lang="zh-CN" altLang="en-US" u="sng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工作介绍信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，是统一印制的，用时只要填写、盖章即可，有存根备查。</a:t>
            </a:r>
            <a:endParaRPr lang="zh-CN" altLang="en-US" b="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/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    3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en-US" u="sng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介绍信的管理者就是印章的管理者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。开具介绍信有一定的审批手续，要填写清楚，且与存根一致，加盖骑缝章，并有时限要求。</a:t>
            </a: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05100" y="913130"/>
            <a:ext cx="40944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40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介绍信及其管理</a:t>
            </a:r>
            <a:endParaRPr lang="zh-CN" altLang="en-US" sz="440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" y="61976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53365" y="1672590"/>
            <a:ext cx="79394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 fontAlgn="auto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小芳在某局办公室秘书，这天，一上班，小芳的同事兼好友小雪来找小芳。原来，小雪想去外地买房，又不愿意让领导知道，就想让小芳帮忙，把单位公章借给自己带去外地办理借贷手续，小雪保证公章当天即送还。请你替小芳出出主意，这个忙能帮吗？</a:t>
            </a: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" y="61976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53365" y="1672590"/>
            <a:ext cx="7939405" cy="332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 fontAlgn="auto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这个忙不能帮，因为秘书在工作中不能盖人情章，单位公章不得随意带出办公室，更不得交他人拿走使用。加强对单位公章的管理，是秘书和秘书人员的重要职责，秘书在工作中一定要严格遵守这些工作制度，不得违反。</a:t>
            </a: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" y="67246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74015" y="993140"/>
            <a:ext cx="7939405" cy="64223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1、印章在我国古代叫____________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A.印     B.章    C.印信    D.公章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2、把印章分为单位印章、领导签名章、业务专用章，这是按___________划分的。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A.质料     B.性质    C.内容     D.类型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3、介绍信的管理者是____________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A.单位领导人      B.办公室主任    C.秘书     D.具体经办人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4、以下不是印章的作用的是____________</a:t>
            </a:r>
            <a:endParaRPr lang="en-US" altLang="zh-CN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A.标志作用    B.法律作用    C.强制作用       D.凭证作用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2260" y="-136525"/>
            <a:ext cx="2418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32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一、单选题</a:t>
            </a:r>
            <a:endParaRPr lang="en-US" altLang="zh-CN" sz="32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" y="67246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74015" y="993140"/>
            <a:ext cx="793940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1、秘书部门掌管的印章主要有____________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A单位印章                 B单位领导人“公用”的私章  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C秘书部门的公章          D办公室主任的私章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2、盖印的要领有____________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A握法标准     B印泥适度    C用力均匀    D落印平衡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3、新刻制的印章在正式颁发启用前应做到____________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Ａ备文通知有关单位　　　　B要做印记</a:t>
            </a:r>
            <a:endParaRPr lang="en-US" altLang="zh-CN" sz="24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Ｃ印模上报主管部门备案　　Ｄ旧章停止使用，封好后交原颁发单位</a:t>
            </a: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2260" y="-136525"/>
            <a:ext cx="2418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32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二、多选题</a:t>
            </a:r>
            <a:endParaRPr lang="zh-CN" altLang="en-US" sz="32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2051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2987675" y="3357563"/>
            <a:ext cx="6156325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2987675" y="4149725"/>
            <a:ext cx="5072063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61950" y="1457960"/>
            <a:ext cx="6616065" cy="54127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93360" y="2169795"/>
            <a:ext cx="3850640" cy="3709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 algn="l">
              <a:lnSpc>
                <a:spcPct val="120000"/>
              </a:lnSpc>
            </a:pPr>
            <a:r>
              <a:rPr lang="zh-CN" altLang="en-US">
                <a:ln w="6600">
                  <a:solidFill>
                    <a:srgbClr val="D04C2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印章</a:t>
            </a:r>
            <a:r>
              <a:rPr lang="zh-CN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和</a:t>
            </a:r>
            <a:r>
              <a:rPr lang="zh-CN" altLang="en-US">
                <a:ln w="6600">
                  <a:solidFill>
                    <a:srgbClr val="D04C2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介绍信</a:t>
            </a:r>
            <a:r>
              <a:rPr lang="zh-CN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是各级各类组织对外联系的标志和行使职权的凭证。加强对印信的管理，严格按规定使用，是秘书部门和秘书人员的重要职责。 </a:t>
            </a:r>
            <a:endParaRPr lang="zh-CN" altLang="en-US"/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8" y="42862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75285" y="1444625"/>
            <a:ext cx="6616065" cy="54127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77740" y="3122295"/>
            <a:ext cx="425958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/>
            <a:r>
              <a:rPr lang="zh-CN" alt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r>
              <a:rPr lang="zh-CN" altLang="en-US" b="1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由印章的</a:t>
            </a:r>
            <a:r>
              <a:rPr lang="zh-CN" altLang="en-US" b="1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形状、印文、印文的排列、印章</a:t>
            </a:r>
            <a:endParaRPr lang="zh-CN" altLang="en-US" b="1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b="1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的图案、印章的尺寸和印章的质料</a:t>
            </a:r>
            <a:r>
              <a:rPr lang="zh-CN" altLang="en-US" b="1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构成。</a:t>
            </a:r>
            <a:endParaRPr lang="zh-CN" altLang="en-US" b="1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/>
            <a:endParaRPr lang="zh-CN" altLang="en-US" b="1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68290" y="1444625"/>
            <a:ext cx="2722880" cy="70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t">
            <a:spAutoFit/>
          </a:bodyPr>
          <a:p>
            <a:pPr indent="0"/>
            <a:r>
              <a:rPr lang="zh-CN" altLang="en-US" sz="40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冯金城体" panose="02010600010101010101" charset="-122"/>
                <a:ea typeface="冯金城体" panose="02010600010101010101" charset="-122"/>
                <a:cs typeface="宋体" panose="02010600030101010101" pitchFamily="2" charset="-122"/>
                <a:sym typeface="+mn-ea"/>
              </a:rPr>
              <a:t>印章的样式</a:t>
            </a:r>
            <a:endParaRPr lang="zh-CN" altLang="en-US" sz="400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冯金城体" panose="02010600010101010101" charset="-122"/>
              <a:ea typeface="冯金城体" panose="02010600010101010101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8" y="42862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75285" y="1444625"/>
            <a:ext cx="6616065" cy="54127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77740" y="3122295"/>
            <a:ext cx="4259580" cy="35369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lnSpc>
                <a:spcPct val="120000"/>
              </a:lnSpc>
            </a:pPr>
            <a:r>
              <a:rPr lang="zh-CN" alt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我国党政机关、企事业单位通行的印章为</a:t>
            </a:r>
            <a:endParaRPr lang="zh-CN" altLang="en-US" b="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>
              <a:lnSpc>
                <a:spcPct val="120000"/>
              </a:lnSpc>
            </a:pPr>
            <a:r>
              <a:rPr lang="zh-CN" altLang="en-US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圆形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，其尺寸、图案有具体要求，不得随意改变或设计。</a:t>
            </a:r>
            <a:endParaRPr lang="zh-CN" altLang="en-US" b="1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/>
            <a:endParaRPr lang="zh-CN" altLang="en-US" b="1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68290" y="1444625"/>
            <a:ext cx="2722880" cy="7067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t">
            <a:spAutoFit/>
          </a:bodyPr>
          <a:p>
            <a:pPr indent="0"/>
            <a:r>
              <a:rPr lang="zh-CN" altLang="en-US" sz="40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冯金城体" panose="02010600010101010101" charset="-122"/>
                <a:ea typeface="冯金城体" panose="02010600010101010101" charset="-122"/>
                <a:cs typeface="宋体" panose="02010600030101010101" pitchFamily="2" charset="-122"/>
                <a:sym typeface="+mn-ea"/>
              </a:rPr>
              <a:t>印章的形状</a:t>
            </a:r>
            <a:endParaRPr lang="zh-CN" altLang="en-US" sz="400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冯金城体" panose="02010600010101010101" charset="-122"/>
              <a:ea typeface="冯金城体" panose="02010600010101010101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8" y="42862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20650" y="749300"/>
            <a:ext cx="3648710" cy="2985135"/>
          </a:xfrm>
          <a:prstGeom prst="rect">
            <a:avLst/>
          </a:prstGeom>
        </p:spPr>
      </p:pic>
      <p:sp>
        <p:nvSpPr>
          <p:cNvPr id="7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29535" y="1578610"/>
            <a:ext cx="3023870" cy="1217295"/>
          </a:xfrm>
          <a:prstGeom prst="roundRect">
            <a:avLst>
              <a:gd name="adj" fmla="val 11718"/>
            </a:avLst>
          </a:prstGeom>
          <a:solidFill>
            <a:schemeClr val="accent1"/>
          </a:solidFill>
          <a:ln>
            <a:noFill/>
          </a:ln>
        </p:spPr>
        <p:txBody>
          <a:bodyPr wrap="square" lIns="72000" tIns="46800" rIns="72000" bIns="46800" anchor="ctr" anchorCtr="0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6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华康唐风隶W5" panose="03000509000000000000" charset="-122"/>
                <a:ea typeface="华康唐风隶W5" panose="03000509000000000000" charset="-122"/>
              </a:rPr>
              <a:t>印章的种类</a:t>
            </a:r>
            <a:endParaRPr lang="zh-CN" altLang="en-US" sz="36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8" name="AutoShap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9880" y="4073525"/>
            <a:ext cx="3347085" cy="1860550"/>
          </a:xfrm>
          <a:prstGeom prst="roundRect">
            <a:avLst>
              <a:gd name="adj" fmla="val 11718"/>
            </a:avLst>
          </a:prstGeom>
          <a:solidFill>
            <a:schemeClr val="accent2"/>
          </a:solidFill>
          <a:ln>
            <a:noFill/>
          </a:ln>
        </p:spPr>
        <p:txBody>
          <a:bodyPr wrap="square" lIns="72000" tIns="46800" rIns="72000" bIns="46800" anchor="ctr" anchorCtr="0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按</a:t>
            </a:r>
            <a:r>
              <a:rPr lang="zh-CN" altLang="en-US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rPr>
              <a:t>质料</a:t>
            </a:r>
            <a:r>
              <a:rPr lang="zh-CN" altLang="en-US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分：钢印、铜印、塑料印、胶皮印，万次印等</a:t>
            </a:r>
            <a:endParaRPr lang="zh-CN" altLang="en-US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ctr" eaLnBrk="1" hangingPunct="1">
              <a:defRPr/>
            </a:pPr>
            <a:endParaRPr lang="zh-CN" altLang="en-US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AutoShap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99915" y="4073525"/>
            <a:ext cx="3442335" cy="1859915"/>
          </a:xfrm>
          <a:prstGeom prst="roundRect">
            <a:avLst>
              <a:gd name="adj" fmla="val 11718"/>
            </a:avLst>
          </a:prstGeom>
          <a:solidFill>
            <a:schemeClr val="accent2"/>
          </a:solidFill>
          <a:ln>
            <a:noFill/>
          </a:ln>
        </p:spPr>
        <p:txBody>
          <a:bodyPr wrap="square" lIns="72000" tIns="46800" rIns="72000" bIns="46800" anchor="ctr" anchorCtr="0">
            <a:norm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按</a:t>
            </a:r>
            <a:r>
              <a:rPr lang="zh-CN" altLang="en-US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rPr>
              <a:t>性质</a:t>
            </a:r>
            <a:r>
              <a:rPr lang="zh-CN" altLang="en-US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分：单位印章、领导签名章、业务专用章等</a:t>
            </a:r>
            <a:endParaRPr lang="zh-CN" altLang="en-US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ctr" eaLnBrk="1" hangingPunct="1">
              <a:defRPr/>
            </a:pPr>
            <a:endParaRPr lang="zh-CN" altLang="en-US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宋体" panose="02010600030101010101" pitchFamily="2" charset="-122"/>
              <a:ea typeface="+mn-ea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24" name="组合 23"/>
          <p:cNvGrpSpPr/>
          <p:nvPr>
            <p:custDataLst>
              <p:tags r:id="rId5"/>
            </p:custDataLst>
          </p:nvPr>
        </p:nvGrpSpPr>
        <p:grpSpPr>
          <a:xfrm>
            <a:off x="2183005" y="2795605"/>
            <a:ext cx="3900833" cy="1271926"/>
            <a:chOff x="3378200" y="3006233"/>
            <a:chExt cx="2413000" cy="1312952"/>
          </a:xfrm>
        </p:grpSpPr>
        <p:cxnSp>
          <p:nvCxnSpPr>
            <p:cNvPr id="16" name="肘形连接符 15"/>
            <p:cNvCxnSpPr/>
            <p:nvPr>
              <p:custDataLst>
                <p:tags r:id="rId6"/>
              </p:custDataLst>
            </p:nvPr>
          </p:nvCxnSpPr>
          <p:spPr>
            <a:xfrm rot="16200000" flipH="1">
              <a:off x="4525125" y="3053108"/>
              <a:ext cx="1312950" cy="1219200"/>
            </a:xfrm>
            <a:prstGeom prst="bentConnector3">
              <a:avLst>
                <a:gd name="adj1" fmla="val 50000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肘形连接符 19"/>
            <p:cNvCxnSpPr/>
            <p:nvPr>
              <p:custDataLst>
                <p:tags r:id="rId7"/>
              </p:custDataLst>
            </p:nvPr>
          </p:nvCxnSpPr>
          <p:spPr>
            <a:xfrm rot="5400000">
              <a:off x="3318624" y="3065809"/>
              <a:ext cx="1312952" cy="1193800"/>
            </a:xfrm>
            <a:prstGeom prst="bentConnector3">
              <a:avLst>
                <a:gd name="adj1" fmla="val 50000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78" y="42862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sp>
        <p:nvSpPr>
          <p:cNvPr id="26" name="任意多边形 25"/>
          <p:cNvSpPr/>
          <p:nvPr>
            <p:custDataLst>
              <p:tags r:id="rId2"/>
            </p:custDataLst>
          </p:nvPr>
        </p:nvSpPr>
        <p:spPr>
          <a:xfrm>
            <a:off x="4099282" y="3374611"/>
            <a:ext cx="945437" cy="515165"/>
          </a:xfrm>
          <a:custGeom>
            <a:avLst/>
            <a:gdLst>
              <a:gd name="connsiteX0" fmla="*/ 0 w 1761067"/>
              <a:gd name="connsiteY0" fmla="*/ 0 h 515165"/>
              <a:gd name="connsiteX1" fmla="*/ 96258 w 1761067"/>
              <a:gd name="connsiteY1" fmla="*/ 35623 h 515165"/>
              <a:gd name="connsiteX2" fmla="*/ 880534 w 1761067"/>
              <a:gd name="connsiteY2" fmla="*/ 134816 h 515165"/>
              <a:gd name="connsiteX3" fmla="*/ 1664810 w 1761067"/>
              <a:gd name="connsiteY3" fmla="*/ 35623 h 515165"/>
              <a:gd name="connsiteX4" fmla="*/ 1761067 w 1761067"/>
              <a:gd name="connsiteY4" fmla="*/ 0 h 515165"/>
              <a:gd name="connsiteX5" fmla="*/ 1761067 w 1761067"/>
              <a:gd name="connsiteY5" fmla="*/ 515165 h 515165"/>
              <a:gd name="connsiteX6" fmla="*/ 1664810 w 1761067"/>
              <a:gd name="connsiteY6" fmla="*/ 479542 h 515165"/>
              <a:gd name="connsiteX7" fmla="*/ 880534 w 1761067"/>
              <a:gd name="connsiteY7" fmla="*/ 380349 h 515165"/>
              <a:gd name="connsiteX8" fmla="*/ 96258 w 1761067"/>
              <a:gd name="connsiteY8" fmla="*/ 479542 h 515165"/>
              <a:gd name="connsiteX9" fmla="*/ 0 w 1761067"/>
              <a:gd name="connsiteY9" fmla="*/ 515165 h 515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61067" h="515165">
                <a:moveTo>
                  <a:pt x="0" y="0"/>
                </a:moveTo>
                <a:lnTo>
                  <a:pt x="96258" y="35623"/>
                </a:lnTo>
                <a:cubicBezTo>
                  <a:pt x="296972" y="96910"/>
                  <a:pt x="574255" y="134816"/>
                  <a:pt x="880534" y="134816"/>
                </a:cubicBezTo>
                <a:cubicBezTo>
                  <a:pt x="1186813" y="134816"/>
                  <a:pt x="1464097" y="96910"/>
                  <a:pt x="1664810" y="35623"/>
                </a:cubicBezTo>
                <a:lnTo>
                  <a:pt x="1761067" y="0"/>
                </a:lnTo>
                <a:lnTo>
                  <a:pt x="1761067" y="515165"/>
                </a:lnTo>
                <a:lnTo>
                  <a:pt x="1664810" y="479542"/>
                </a:lnTo>
                <a:cubicBezTo>
                  <a:pt x="1464097" y="418256"/>
                  <a:pt x="1186813" y="380349"/>
                  <a:pt x="880534" y="380349"/>
                </a:cubicBezTo>
                <a:cubicBezTo>
                  <a:pt x="574255" y="380349"/>
                  <a:pt x="296972" y="418256"/>
                  <a:pt x="96258" y="479542"/>
                </a:cubicBezTo>
                <a:lnTo>
                  <a:pt x="0" y="5151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400"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>
            <p:custDataLst>
              <p:tags r:id="rId3"/>
            </p:custDataLst>
          </p:nvPr>
        </p:nvGrpSpPr>
        <p:grpSpPr>
          <a:xfrm>
            <a:off x="1142999" y="3306226"/>
            <a:ext cx="3083755" cy="657508"/>
            <a:chOff x="1142999" y="2806692"/>
            <a:chExt cx="3083755" cy="657508"/>
          </a:xfrm>
        </p:grpSpPr>
        <p:cxnSp>
          <p:nvCxnSpPr>
            <p:cNvPr id="31" name="直接连接符 30"/>
            <p:cNvCxnSpPr/>
            <p:nvPr>
              <p:custDataLst>
                <p:tags r:id="rId4"/>
              </p:custDataLst>
            </p:nvPr>
          </p:nvCxnSpPr>
          <p:spPr>
            <a:xfrm>
              <a:off x="1142999" y="3132659"/>
              <a:ext cx="247226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>
              <p:custDataLst>
                <p:tags r:id="rId5"/>
              </p:custDataLst>
            </p:nvPr>
          </p:nvSpPr>
          <p:spPr>
            <a:xfrm>
              <a:off x="3574820" y="2806692"/>
              <a:ext cx="651934" cy="651934"/>
            </a:xfrm>
            <a:prstGeom prst="ellipse">
              <a:avLst/>
            </a:prstGeom>
            <a:ln w="38100">
              <a:solidFill>
                <a:srgbClr val="FE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EFFFF"/>
                  </a:solidFill>
                  <a:sym typeface="Arial" panose="020B0604020202020204" pitchFamily="34" charset="0"/>
                </a:rPr>
                <a:t>A</a:t>
              </a:r>
              <a:endParaRPr lang="zh-CN" altLang="en-US" sz="2800" dirty="0">
                <a:solidFill>
                  <a:srgbClr val="FE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6"/>
              </p:custDataLst>
            </p:nvPr>
          </p:nvSpPr>
          <p:spPr>
            <a:xfrm>
              <a:off x="1205229" y="3088597"/>
              <a:ext cx="2431821" cy="3756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>
                  <a:latin typeface="华康唐风隶W5" panose="03000509000000000000" charset="-122"/>
                  <a:ea typeface="华康唐风隶W5" panose="03000509000000000000" charset="-122"/>
                  <a:sym typeface="+mn-ea"/>
                </a:rPr>
                <a:t>标志作用</a:t>
              </a:r>
              <a:endParaRPr lang="en-US" altLang="zh-CN">
                <a:latin typeface="华康唐风隶W5" panose="03000509000000000000" charset="-122"/>
                <a:ea typeface="华康唐风隶W5" panose="03000509000000000000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>
            <p:custDataLst>
              <p:tags r:id="rId7"/>
            </p:custDataLst>
          </p:nvPr>
        </p:nvGrpSpPr>
        <p:grpSpPr>
          <a:xfrm>
            <a:off x="4917246" y="3237611"/>
            <a:ext cx="3092223" cy="720549"/>
            <a:chOff x="4917246" y="2738077"/>
            <a:chExt cx="3092223" cy="720549"/>
          </a:xfrm>
        </p:grpSpPr>
        <p:cxnSp>
          <p:nvCxnSpPr>
            <p:cNvPr id="32" name="直接连接符 31"/>
            <p:cNvCxnSpPr/>
            <p:nvPr>
              <p:custDataLst>
                <p:tags r:id="rId8"/>
              </p:custDataLst>
            </p:nvPr>
          </p:nvCxnSpPr>
          <p:spPr>
            <a:xfrm>
              <a:off x="5537203" y="3132659"/>
              <a:ext cx="247226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>
              <p:custDataLst>
                <p:tags r:id="rId9"/>
              </p:custDataLst>
            </p:nvPr>
          </p:nvSpPr>
          <p:spPr>
            <a:xfrm>
              <a:off x="4917246" y="2806692"/>
              <a:ext cx="651934" cy="651934"/>
            </a:xfrm>
            <a:prstGeom prst="ellipse">
              <a:avLst/>
            </a:prstGeom>
            <a:ln w="38100">
              <a:solidFill>
                <a:srgbClr val="FE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r>
                <a:rPr lang="en-US" altLang="zh-CN" sz="2800" dirty="0">
                  <a:solidFill>
                    <a:srgbClr val="FEFFFF"/>
                  </a:solidFill>
                  <a:sym typeface="Arial" panose="020B0604020202020204" pitchFamily="34" charset="0"/>
                </a:rPr>
                <a:t>B</a:t>
              </a:r>
              <a:endParaRPr lang="zh-CN" altLang="en-US" sz="2800" dirty="0">
                <a:solidFill>
                  <a:srgbClr val="FE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>
              <p:custDataLst>
                <p:tags r:id="rId10"/>
              </p:custDataLst>
            </p:nvPr>
          </p:nvSpPr>
          <p:spPr>
            <a:xfrm>
              <a:off x="5577648" y="2738077"/>
              <a:ext cx="2431821" cy="3756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>
                  <a:latin typeface="华康唐风隶W5" panose="03000509000000000000" charset="-122"/>
                  <a:ea typeface="华康唐风隶W5" panose="03000509000000000000" charset="-122"/>
                  <a:sym typeface="+mn-ea"/>
                </a:rPr>
                <a:t>权威作用</a:t>
              </a:r>
              <a:endParaRPr lang="zh-CN" altLang="en-US" dirty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任意多边形 38"/>
          <p:cNvSpPr/>
          <p:nvPr>
            <p:custDataLst>
              <p:tags r:id="rId11"/>
            </p:custDataLst>
          </p:nvPr>
        </p:nvSpPr>
        <p:spPr>
          <a:xfrm>
            <a:off x="4099282" y="4500678"/>
            <a:ext cx="945437" cy="515165"/>
          </a:xfrm>
          <a:custGeom>
            <a:avLst/>
            <a:gdLst>
              <a:gd name="connsiteX0" fmla="*/ 0 w 1761067"/>
              <a:gd name="connsiteY0" fmla="*/ 0 h 515165"/>
              <a:gd name="connsiteX1" fmla="*/ 96258 w 1761067"/>
              <a:gd name="connsiteY1" fmla="*/ 35623 h 515165"/>
              <a:gd name="connsiteX2" fmla="*/ 880534 w 1761067"/>
              <a:gd name="connsiteY2" fmla="*/ 134816 h 515165"/>
              <a:gd name="connsiteX3" fmla="*/ 1664810 w 1761067"/>
              <a:gd name="connsiteY3" fmla="*/ 35623 h 515165"/>
              <a:gd name="connsiteX4" fmla="*/ 1761067 w 1761067"/>
              <a:gd name="connsiteY4" fmla="*/ 0 h 515165"/>
              <a:gd name="connsiteX5" fmla="*/ 1761067 w 1761067"/>
              <a:gd name="connsiteY5" fmla="*/ 515165 h 515165"/>
              <a:gd name="connsiteX6" fmla="*/ 1664810 w 1761067"/>
              <a:gd name="connsiteY6" fmla="*/ 479542 h 515165"/>
              <a:gd name="connsiteX7" fmla="*/ 880534 w 1761067"/>
              <a:gd name="connsiteY7" fmla="*/ 380349 h 515165"/>
              <a:gd name="connsiteX8" fmla="*/ 96258 w 1761067"/>
              <a:gd name="connsiteY8" fmla="*/ 479542 h 515165"/>
              <a:gd name="connsiteX9" fmla="*/ 0 w 1761067"/>
              <a:gd name="connsiteY9" fmla="*/ 515165 h 515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61067" h="515165">
                <a:moveTo>
                  <a:pt x="0" y="0"/>
                </a:moveTo>
                <a:lnTo>
                  <a:pt x="96258" y="35623"/>
                </a:lnTo>
                <a:cubicBezTo>
                  <a:pt x="296972" y="96910"/>
                  <a:pt x="574255" y="134816"/>
                  <a:pt x="880534" y="134816"/>
                </a:cubicBezTo>
                <a:cubicBezTo>
                  <a:pt x="1186813" y="134816"/>
                  <a:pt x="1464097" y="96910"/>
                  <a:pt x="1664810" y="35623"/>
                </a:cubicBezTo>
                <a:lnTo>
                  <a:pt x="1761067" y="0"/>
                </a:lnTo>
                <a:lnTo>
                  <a:pt x="1761067" y="515165"/>
                </a:lnTo>
                <a:lnTo>
                  <a:pt x="1664810" y="479542"/>
                </a:lnTo>
                <a:cubicBezTo>
                  <a:pt x="1464097" y="418256"/>
                  <a:pt x="1186813" y="380349"/>
                  <a:pt x="880534" y="380349"/>
                </a:cubicBezTo>
                <a:cubicBezTo>
                  <a:pt x="574255" y="380349"/>
                  <a:pt x="296972" y="418256"/>
                  <a:pt x="96258" y="479542"/>
                </a:cubicBezTo>
                <a:lnTo>
                  <a:pt x="0" y="5151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400">
              <a:sym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>
            <p:custDataLst>
              <p:tags r:id="rId12"/>
            </p:custDataLst>
          </p:nvPr>
        </p:nvGrpSpPr>
        <p:grpSpPr>
          <a:xfrm>
            <a:off x="1142999" y="4432293"/>
            <a:ext cx="3083755" cy="651934"/>
            <a:chOff x="1142999" y="3932759"/>
            <a:chExt cx="3083755" cy="651934"/>
          </a:xfrm>
        </p:grpSpPr>
        <p:cxnSp>
          <p:nvCxnSpPr>
            <p:cNvPr id="38" name="直接连接符 37"/>
            <p:cNvCxnSpPr/>
            <p:nvPr>
              <p:custDataLst>
                <p:tags r:id="rId13"/>
              </p:custDataLst>
            </p:nvPr>
          </p:nvCxnSpPr>
          <p:spPr>
            <a:xfrm>
              <a:off x="1142999" y="4258726"/>
              <a:ext cx="247226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椭圆 39"/>
            <p:cNvSpPr/>
            <p:nvPr>
              <p:custDataLst>
                <p:tags r:id="rId14"/>
              </p:custDataLst>
            </p:nvPr>
          </p:nvSpPr>
          <p:spPr>
            <a:xfrm>
              <a:off x="3574820" y="3932759"/>
              <a:ext cx="651934" cy="651934"/>
            </a:xfrm>
            <a:prstGeom prst="ellipse">
              <a:avLst/>
            </a:prstGeom>
            <a:ln w="38100">
              <a:solidFill>
                <a:srgbClr val="FE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EFFFF"/>
                  </a:solidFill>
                  <a:sym typeface="Arial" panose="020B0604020202020204" pitchFamily="34" charset="0"/>
                </a:rPr>
                <a:t>C</a:t>
              </a:r>
              <a:endParaRPr lang="zh-CN" altLang="en-US" sz="2800" dirty="0">
                <a:solidFill>
                  <a:srgbClr val="FE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2" name="文本框 41"/>
            <p:cNvSpPr txBox="1"/>
            <p:nvPr>
              <p:custDataLst>
                <p:tags r:id="rId15"/>
              </p:custDataLst>
            </p:nvPr>
          </p:nvSpPr>
          <p:spPr>
            <a:xfrm>
              <a:off x="1214754" y="4151164"/>
              <a:ext cx="2431821" cy="3756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>
                  <a:latin typeface="华康唐风隶W5" panose="03000509000000000000" charset="-122"/>
                  <a:ea typeface="华康唐风隶W5" panose="03000509000000000000" charset="-122"/>
                  <a:sym typeface="+mn-ea"/>
                </a:rPr>
                <a:t>法律作用</a:t>
              </a:r>
              <a:endParaRPr lang="en-US" altLang="zh-CN">
                <a:latin typeface="华康唐风隶W5" panose="03000509000000000000" charset="-122"/>
                <a:ea typeface="华康唐风隶W5" panose="03000509000000000000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6"/>
            </p:custDataLst>
          </p:nvPr>
        </p:nvGrpSpPr>
        <p:grpSpPr>
          <a:xfrm>
            <a:off x="4917246" y="4432293"/>
            <a:ext cx="3092223" cy="651934"/>
            <a:chOff x="4917246" y="3932759"/>
            <a:chExt cx="3092223" cy="651934"/>
          </a:xfrm>
        </p:grpSpPr>
        <p:cxnSp>
          <p:nvCxnSpPr>
            <p:cNvPr id="37" name="直接连接符 36"/>
            <p:cNvCxnSpPr/>
            <p:nvPr>
              <p:custDataLst>
                <p:tags r:id="rId17"/>
              </p:custDataLst>
            </p:nvPr>
          </p:nvCxnSpPr>
          <p:spPr>
            <a:xfrm>
              <a:off x="5537203" y="4258726"/>
              <a:ext cx="247226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>
              <p:custDataLst>
                <p:tags r:id="rId18"/>
              </p:custDataLst>
            </p:nvPr>
          </p:nvSpPr>
          <p:spPr>
            <a:xfrm>
              <a:off x="4917246" y="3932759"/>
              <a:ext cx="651934" cy="651934"/>
            </a:xfrm>
            <a:prstGeom prst="ellipse">
              <a:avLst/>
            </a:prstGeom>
            <a:ln w="38100">
              <a:solidFill>
                <a:srgbClr val="FE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EFFFF"/>
                  </a:solidFill>
                  <a:sym typeface="Arial" panose="020B0604020202020204" pitchFamily="34" charset="0"/>
                </a:rPr>
                <a:t>D</a:t>
              </a:r>
              <a:endParaRPr lang="zh-CN" altLang="en-US" sz="2800" dirty="0">
                <a:solidFill>
                  <a:srgbClr val="FE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3" name="文本框 42"/>
            <p:cNvSpPr txBox="1"/>
            <p:nvPr>
              <p:custDataLst>
                <p:tags r:id="rId19"/>
              </p:custDataLst>
            </p:nvPr>
          </p:nvSpPr>
          <p:spPr>
            <a:xfrm>
              <a:off x="5577648" y="4151164"/>
              <a:ext cx="2431821" cy="37560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>
                  <a:latin typeface="华康唐风隶W5" panose="03000509000000000000" charset="-122"/>
                  <a:ea typeface="华康唐风隶W5" panose="03000509000000000000" charset="-122"/>
                  <a:sym typeface="+mn-ea"/>
                </a:rPr>
                <a:t>凭证</a:t>
              </a:r>
              <a:r>
                <a:rPr lang="en-US" altLang="zh-CN">
                  <a:latin typeface="华康唐风隶W5" panose="03000509000000000000" charset="-122"/>
                  <a:ea typeface="华康唐风隶W5" panose="03000509000000000000" charset="-122"/>
                  <a:sym typeface="+mn-ea"/>
                </a:rPr>
                <a:t>作用</a:t>
              </a:r>
              <a:endParaRPr lang="en-US" altLang="zh-CN">
                <a:latin typeface="华康唐风隶W5" panose="03000509000000000000" charset="-122"/>
                <a:ea typeface="华康唐风隶W5" panose="03000509000000000000" charset="-122"/>
                <a:sym typeface="+mn-ea"/>
              </a:endParaRPr>
            </a:p>
            <a:p>
              <a:pPr algn="r">
                <a:lnSpc>
                  <a:spcPct val="150000"/>
                </a:lnSpc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</p:grpSp>
      <p:sp>
        <p:nvSpPr>
          <p:cNvPr id="52" name="文本框 51"/>
          <p:cNvSpPr txBox="1"/>
          <p:nvPr>
            <p:custDataLst>
              <p:tags r:id="rId20"/>
            </p:custDataLst>
          </p:nvPr>
        </p:nvSpPr>
        <p:spPr>
          <a:xfrm>
            <a:off x="2685786" y="1637137"/>
            <a:ext cx="3772429" cy="5778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4800">
                <a:ln w="9525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印章的作用</a:t>
            </a:r>
            <a:endParaRPr lang="en-US" altLang="zh-CN" sz="4800" dirty="0">
              <a:ln w="9525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华康唐风隶W5" panose="03000509000000000000" charset="-122"/>
              <a:ea typeface="华康唐风隶W5" panose="03000509000000000000" charset="-122"/>
              <a:cs typeface="+mj-cs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478" y="26098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2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" y="26098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0795" y="1637665"/>
            <a:ext cx="8864600" cy="48285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/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、印章的刻制，必须严格按照国家规定办理，不论刻制哪一级单位的印章，都要有上级单位批准的</a:t>
            </a:r>
            <a:r>
              <a:rPr lang="zh-CN" altLang="en-US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正式公文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，到公安部门</a:t>
            </a:r>
            <a:r>
              <a:rPr lang="zh-CN" altLang="en-US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登记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，在公安部门</a:t>
            </a:r>
            <a:r>
              <a:rPr lang="zh-CN" altLang="en-US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指定的刻字单位刻制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，不得私自刻制公章。</a:t>
            </a:r>
            <a:endParaRPr lang="zh-CN" altLang="en-US" b="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40000"/>
              </a:lnSpc>
            </a:pPr>
            <a:endParaRPr lang="zh-CN" altLang="en-US" b="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40000"/>
              </a:lnSpc>
            </a:pPr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、印章在</a:t>
            </a:r>
            <a:r>
              <a:rPr lang="zh-CN" altLang="en-US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正式颁发启用前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，应备文通知有关单位。为了防止伪造，要做印记，印模除留底外，同时上报主管部门备案。</a:t>
            </a:r>
            <a:r>
              <a:rPr lang="zh-CN" altLang="en-US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如机构变动、撤销或更改名称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，印章应立即停止使用，封好后交原颁发单位来注销。</a:t>
            </a: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31770" y="776605"/>
            <a:ext cx="29768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40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印章的制发</a:t>
            </a:r>
            <a:endParaRPr lang="zh-CN" altLang="en-US" sz="440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" y="26098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87350" y="2299970"/>
            <a:ext cx="7939405" cy="2891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 algn="l"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  </a:t>
            </a:r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印章的保管者通常由秘书担任，保管者就是使用者。保管者不得委托他人代盖印章，不得随意带出办公室，更不得交他人拿走使用。</a:t>
            </a:r>
            <a:endParaRPr lang="en-US" altLang="zh-CN"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indent="304800" algn="l"/>
            <a:endParaRPr lang="zh-CN" altLang="en-US"/>
          </a:p>
          <a:p>
            <a:pPr indent="0"/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31770" y="1063625"/>
            <a:ext cx="29768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40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印章的保管</a:t>
            </a:r>
            <a:endParaRPr lang="zh-CN" altLang="en-US" sz="440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95" y="3588385"/>
            <a:ext cx="4037965" cy="3303270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" y="26098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3375" y="1995170"/>
            <a:ext cx="7939405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、印章的使用要有完善的制度作保证，管印章者要认真审阅需要盖章的材料，看是否符合规定；要十分谨慎，防止被人钻空子。</a:t>
            </a:r>
            <a:endParaRPr lang="zh-CN" altLang="en-US" b="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    2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、盖公章要端正、清晰，盖在署名中间，上不压正文，下要骑年盖月。</a:t>
            </a:r>
            <a:endParaRPr lang="zh-CN" altLang="en-US" b="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en-US" altLang="zh-CN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    3</a:t>
            </a:r>
            <a:r>
              <a:rPr lang="zh-CN" altLang="en-US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、盖印的要领是：握法标准，印泥适度，用力均匀，落印平稳。</a:t>
            </a: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  <a:p>
            <a:pPr indent="304800" algn="l" fontAlgn="auto">
              <a:lnSpc>
                <a:spcPct val="150000"/>
              </a:lnSpc>
            </a:pPr>
            <a:endParaRPr lang="zh-CN" altLang="en-US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05100" y="913130"/>
            <a:ext cx="29768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40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印章的使用</a:t>
            </a:r>
            <a:endParaRPr lang="zh-CN" altLang="en-US" sz="4400"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diagram"/>
  <p:tag name="KSO_WM_TEMPLATE_INDEX" val="822"/>
  <p:tag name="KSO_WM_UNIT_TYPE" val="p_h_f"/>
  <p:tag name="KSO_WM_UNIT_INDEX" val="1_1_1"/>
  <p:tag name="KSO_WM_UNIT_ID" val="diagram160822_2*p_h_f*1_1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3"/>
  <p:tag name="KSO_WM_UNIT_PRESET_TEXT_LEN" val="17"/>
  <p:tag name="KSO_WM_BEAUTIFY_FLAG" val="#wm#"/>
  <p:tag name="KSO_WM_DIAGRAM_GROUP_CODE" val="p1-1"/>
  <p:tag name="KSO_WM_UNIT_FILL_FORE_SCHEMECOLOR_INDEX" val="5"/>
  <p:tag name="KSO_WM_UNIT_FILL_TYPE" val="1"/>
  <p:tag name="KSO_WM_UNIT_USESOURCEFORMAT_APPLY" val="0"/>
</p:tagLst>
</file>

<file path=ppt/tags/tag10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2"/>
  <p:tag name="KSO_WM_UNIT_ID" val="259*m_i*1_2"/>
  <p:tag name="KSO_WM_UNIT_CLEAR" val="1"/>
  <p:tag name="KSO_WM_UNIT_LAYERLEVEL" val="1_1"/>
  <p:tag name="KSO_WM_BEAUTIFY_FLAG" val="#wm#"/>
  <p:tag name="KSO_WM_DIAGRAM_GROUP_CODE" val="m1-1"/>
  <p:tag name="KSO_WM_UNIT_LINE_FORE_SCHEMECOLOR_INDEX" val="5"/>
  <p:tag name="KSO_WM_UNIT_LINE_FILL_TYPE" val="2"/>
  <p:tag name="KSO_WM_UNIT_USESOURCEFORMAT_APPLY" val="0"/>
</p:tagLst>
</file>

<file path=ppt/tags/tag11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3"/>
  <p:tag name="KSO_WM_UNIT_ID" val="259*m_i*1_3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h_f"/>
  <p:tag name="KSO_WM_UNIT_INDEX" val="1_1_1"/>
  <p:tag name="KSO_WM_UNIT_ID" val="259*m_h_f*1_1_1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" val="LOREM IPSUM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150995203*i*8"/>
  <p:tag name="KSO_WM_TEMPLATE_CATEGORY" val="diagram"/>
  <p:tag name="KSO_WM_TEMPLATE_INDEX" val="579"/>
</p:tagLst>
</file>

<file path=ppt/tags/tag14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4"/>
  <p:tag name="KSO_WM_UNIT_ID" val="259*m_i*1_4"/>
  <p:tag name="KSO_WM_UNIT_CLEAR" val="1"/>
  <p:tag name="KSO_WM_UNIT_LAYERLEVEL" val="1_1"/>
  <p:tag name="KSO_WM_BEAUTIFY_FLAG" val="#wm#"/>
  <p:tag name="KSO_WM_DIAGRAM_GROUP_CODE" val="m1-1"/>
  <p:tag name="KSO_WM_UNIT_LINE_FORE_SCHEMECOLOR_INDEX" val="5"/>
  <p:tag name="KSO_WM_UNIT_LINE_FILL_TYPE" val="2"/>
  <p:tag name="KSO_WM_UNIT_USESOURCEFORMAT_APPLY" val="0"/>
</p:tagLst>
</file>

<file path=ppt/tags/tag15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5"/>
  <p:tag name="KSO_WM_UNIT_ID" val="259*m_i*1_5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USESOURCEFORMAT_APPLY" val="0"/>
</p:tagLst>
</file>

<file path=ppt/tags/tag16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h_f"/>
  <p:tag name="KSO_WM_UNIT_INDEX" val="1_2_1"/>
  <p:tag name="KSO_WM_UNIT_ID" val="259*m_h_f*1_2_1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" val="LOREM IPSUM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6"/>
  <p:tag name="KSO_WM_UNIT_ID" val="259*m_i*1_6"/>
  <p:tag name="KSO_WM_UNIT_CLEAR" val="1"/>
  <p:tag name="KSO_WM_UNIT_LAYERLEVEL" val="1_1"/>
  <p:tag name="KSO_WM_BEAUTIFY_FLAG" val="#wm#"/>
  <p:tag name="KSO_WM_DIAGRAM_GROUP_CODE" val="m1-1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150995203*i*16"/>
  <p:tag name="KSO_WM_TEMPLATE_CATEGORY" val="diagram"/>
  <p:tag name="KSO_WM_TEMPLATE_INDEX" val="579"/>
</p:tagLst>
</file>

<file path=ppt/tags/tag19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7"/>
  <p:tag name="KSO_WM_UNIT_ID" val="259*m_i*1_7"/>
  <p:tag name="KSO_WM_UNIT_CLEAR" val="1"/>
  <p:tag name="KSO_WM_UNIT_LAYERLEVEL" val="1_1"/>
  <p:tag name="KSO_WM_BEAUTIFY_FLAG" val="#wm#"/>
  <p:tag name="KSO_WM_DIAGRAM_GROUP_CODE" val="m1-1"/>
  <p:tag name="KSO_WM_UNIT_LINE_FORE_SCHEMECOLOR_INDEX" val="5"/>
  <p:tag name="KSO_WM_UNIT_LINE_FILL_TYPE" val="2"/>
  <p:tag name="KSO_WM_UNIT_USESOURCEFORMAT_APPLY" val="0"/>
</p:tagLst>
</file>

<file path=ppt/tags/tag2.xml><?xml version="1.0" encoding="utf-8"?>
<p:tagLst xmlns:p="http://schemas.openxmlformats.org/presentationml/2006/main">
  <p:tag name="KSO_WM_TAG_VERSION" val="1.0"/>
  <p:tag name="KSO_WM_TEMPLATE_CATEGORY" val="diagram"/>
  <p:tag name="KSO_WM_TEMPLATE_INDEX" val="822"/>
  <p:tag name="KSO_WM_UNIT_TYPE" val="p_h_f"/>
  <p:tag name="KSO_WM_UNIT_INDEX" val="1_2_1"/>
  <p:tag name="KSO_WM_UNIT_ID" val="diagram160822_2*p_h_f*1_2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3"/>
  <p:tag name="KSO_WM_UNIT_PRESET_TEXT_LEN" val="17"/>
  <p:tag name="KSO_WM_BEAUTIFY_FLAG" val="#wm#"/>
  <p:tag name="KSO_WM_DIAGRAM_GROUP_CODE" val="p1-1"/>
  <p:tag name="KSO_WM_UNIT_FILL_FORE_SCHEMECOLOR_INDEX" val="6"/>
  <p:tag name="KSO_WM_UNIT_FILL_TYPE" val="1"/>
  <p:tag name="KSO_WM_UNIT_USESOURCEFORMAT_APPLY" val="0"/>
</p:tagLst>
</file>

<file path=ppt/tags/tag20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8"/>
  <p:tag name="KSO_WM_UNIT_ID" val="259*m_i*1_8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USESOURCEFORMAT_APPLY" val="0"/>
</p:tagLst>
</file>

<file path=ppt/tags/tag21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h_f"/>
  <p:tag name="KSO_WM_UNIT_INDEX" val="1_3_1"/>
  <p:tag name="KSO_WM_UNIT_ID" val="259*m_h_f*1_3_1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" val="LOREM IPSUM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150995203*i*23"/>
  <p:tag name="KSO_WM_TEMPLATE_CATEGORY" val="diagram"/>
  <p:tag name="KSO_WM_TEMPLATE_INDEX" val="579"/>
</p:tagLst>
</file>

<file path=ppt/tags/tag23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9"/>
  <p:tag name="KSO_WM_UNIT_ID" val="259*m_i*1_9"/>
  <p:tag name="KSO_WM_UNIT_CLEAR" val="1"/>
  <p:tag name="KSO_WM_UNIT_LAYERLEVEL" val="1_1"/>
  <p:tag name="KSO_WM_BEAUTIFY_FLAG" val="#wm#"/>
  <p:tag name="KSO_WM_DIAGRAM_GROUP_CODE" val="m1-1"/>
  <p:tag name="KSO_WM_UNIT_LINE_FORE_SCHEMECOLOR_INDEX" val="5"/>
  <p:tag name="KSO_WM_UNIT_LINE_FILL_TYPE" val="2"/>
  <p:tag name="KSO_WM_UNIT_USESOURCEFORMAT_APPLY" val="0"/>
</p:tagLst>
</file>

<file path=ppt/tags/tag24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10"/>
  <p:tag name="KSO_WM_UNIT_ID" val="259*m_i*1_10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USESOURCEFORMAT_APPLY" val="0"/>
</p:tagLst>
</file>

<file path=ppt/tags/tag25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h_f"/>
  <p:tag name="KSO_WM_UNIT_INDEX" val="1_4_1"/>
  <p:tag name="KSO_WM_UNIT_ID" val="259*m_h_f*1_4_1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" val="LOREM IPSUM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UNIT_RELATE_UNITID" val="259*m*1"/>
  <p:tag name="KSO_WM_TAG_VERSION" val="1.0"/>
  <p:tag name="KSO_WM_TEMPLATE_CATEGORY" val="diagram"/>
  <p:tag name="KSO_WM_TEMPLATE_INDEX" val="579"/>
  <p:tag name="KSO_WM_UNIT_TYPE" val="a"/>
  <p:tag name="KSO_WM_UNIT_INDEX" val="1"/>
  <p:tag name="KSO_WM_UNIT_ID" val="259*a*1"/>
  <p:tag name="KSO_WM_UNIT_CLEAR" val="1"/>
  <p:tag name="KSO_WM_UNIT_LAYERLEVEL" val="1"/>
  <p:tag name="KSO_WM_UNIT_ISCONTENTSTITLE" val="1"/>
  <p:tag name="KSO_WM_UNIT_VALUE" val="14"/>
  <p:tag name="KSO_WM_UNIT_HIGHLIGHT" val="0"/>
  <p:tag name="KSO_WM_UNIT_COMPATIBLE" val="0"/>
  <p:tag name="KSO_WM_UNIT_PRESET_TEXT_INDEX" val="3"/>
  <p:tag name="KSO_WM_UNIT_PRESET_TEXT_LEN" val="17"/>
  <p:tag name="KSO_WM_BEAUTIFY_FLAG" val="#wm#"/>
</p:tagLst>
</file>

<file path=ppt/tags/tag27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28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29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3.xml><?xml version="1.0" encoding="utf-8"?>
<p:tagLst xmlns:p="http://schemas.openxmlformats.org/presentationml/2006/main">
  <p:tag name="KSO_WM_TAG_VERSION" val="1.0"/>
  <p:tag name="KSO_WM_TEMPLATE_CATEGORY" val="diagram"/>
  <p:tag name="KSO_WM_TEMPLATE_INDEX" val="822"/>
  <p:tag name="KSO_WM_UNIT_TYPE" val="p_h_f"/>
  <p:tag name="KSO_WM_UNIT_INDEX" val="1_2_2"/>
  <p:tag name="KSO_WM_UNIT_ID" val="diagram160822_2*p_h_f*1_2_2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3"/>
  <p:tag name="KSO_WM_UNIT_PRESET_TEXT_LEN" val="17"/>
  <p:tag name="KSO_WM_BEAUTIFY_FLAG" val="#wm#"/>
  <p:tag name="KSO_WM_DIAGRAM_GROUP_CODE" val="p1-1"/>
  <p:tag name="KSO_WM_UNIT_FILL_FORE_SCHEMECOLOR_INDEX" val="6"/>
  <p:tag name="KSO_WM_UNIT_FILL_TYPE" val="1"/>
  <p:tag name="KSO_WM_UNIT_USESOURCEFORMAT_APPLY" val="0"/>
</p:tagLst>
</file>

<file path=ppt/tags/tag30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31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32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33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34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35.xml><?xml version="1.0" encoding="utf-8"?>
<p:tagLst xmlns:p="http://schemas.openxmlformats.org/presentationml/2006/main">
  <p:tag name="KSO_WM_SLIDE_ID" val="150995203"/>
  <p:tag name="KSO_WM_SLIDE_INDEX" val="4"/>
  <p:tag name="KSO_WM_SLIDE_ITEM_CNT" val="4"/>
  <p:tag name="KSO_WM_SLIDE_LAYOUT" val="m_a"/>
  <p:tag name="KSO_WM_SLIDE_LAYOUT_CNT" val="1_1"/>
  <p:tag name="KSO_WM_SLIDE_TYPE" val="contents"/>
  <p:tag name="KSO_WM_BEAUTIFY_FLAG" val="#wm#"/>
  <p:tag name="KSO_WM_SLIDE_POSITION" val="90*164"/>
  <p:tag name="KSO_WM_SLIDE_SIZE" val="541*236"/>
  <p:tag name="KSO_WM_TEMPLATE_CATEGORY" val="diagram"/>
  <p:tag name="KSO_WM_TEMPLATE_INDEX" val="20174781"/>
  <p:tag name="KSO_WM_DIAGRAM_GROUP_CODE" val="m1-1"/>
  <p:tag name="KSO_WM_TAG_VERSION" val="1.0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822_2*i*4"/>
  <p:tag name="KSO_WM_TEMPLATE_CATEGORY" val="diagram"/>
  <p:tag name="KSO_WM_TEMPLATE_INDEX" val="822"/>
  <p:tag name="KSO_WM_UNIT_INDEX" val="4"/>
</p:tagLst>
</file>

<file path=ppt/tags/tag5.xml><?xml version="1.0" encoding="utf-8"?>
<p:tagLst xmlns:p="http://schemas.openxmlformats.org/presentationml/2006/main">
  <p:tag name="KSO_WM_TEMPLATE_CATEGORY" val="diagram"/>
  <p:tag name="KSO_WM_TEMPLATE_INDEX" val="822"/>
  <p:tag name="KSO_WM_UNIT_TYPE" val="p_i"/>
  <p:tag name="KSO_WM_UNIT_INDEX" val="1_1"/>
  <p:tag name="KSO_WM_UNIT_ID" val="diagram160822_2*p_i*1_1"/>
  <p:tag name="KSO_WM_UNIT_CLEAR" val="1"/>
  <p:tag name="KSO_WM_UNIT_LAYERLEVEL" val="1_1"/>
  <p:tag name="KSO_WM_BEAUTIFY_FLAG" val="#wm#"/>
  <p:tag name="KSO_WM_TAG_VERSION" val="1.0"/>
  <p:tag name="KSO_WM_DIAGRAM_GROUP_CODE" val="p1-1"/>
  <p:tag name="KSO_WM_UNIT_LINE_FORE_SCHEMECOLOR_INDEX" val="5"/>
  <p:tag name="KSO_WM_UNIT_LINE_FILL_TYPE" val="2"/>
  <p:tag name="KSO_WM_UNIT_USESOURCEFORMAT_APPLY" val="0"/>
</p:tagLst>
</file>

<file path=ppt/tags/tag6.xml><?xml version="1.0" encoding="utf-8"?>
<p:tagLst xmlns:p="http://schemas.openxmlformats.org/presentationml/2006/main">
  <p:tag name="KSO_WM_TEMPLATE_CATEGORY" val="diagram"/>
  <p:tag name="KSO_WM_TEMPLATE_INDEX" val="822"/>
  <p:tag name="KSO_WM_UNIT_TYPE" val="p_i"/>
  <p:tag name="KSO_WM_UNIT_INDEX" val="1_2"/>
  <p:tag name="KSO_WM_UNIT_ID" val="diagram160822_2*p_i*1_2"/>
  <p:tag name="KSO_WM_UNIT_CLEAR" val="1"/>
  <p:tag name="KSO_WM_UNIT_LAYERLEVEL" val="1_1"/>
  <p:tag name="KSO_WM_BEAUTIFY_FLAG" val="#wm#"/>
  <p:tag name="KSO_WM_TAG_VERSION" val="1.0"/>
  <p:tag name="KSO_WM_DIAGRAM_GROUP_CODE" val="p1-1"/>
  <p:tag name="KSO_WM_UNIT_LINE_FORE_SCHEMECOLOR_INDEX" val="5"/>
  <p:tag name="KSO_WM_UNIT_LINE_FILL_TYPE" val="2"/>
  <p:tag name="KSO_WM_UNIT_USESOURCEFORMAT_APPLY" val="0"/>
</p:tagLst>
</file>

<file path=ppt/tags/tag7.xml><?xml version="1.0" encoding="utf-8"?>
<p:tagLst xmlns:p="http://schemas.openxmlformats.org/presentationml/2006/main">
  <p:tag name="KSO_WM_TEMPLATE_CATEGORY" val="diagram"/>
  <p:tag name="KSO_WM_TEMPLATE_INDEX" val="822"/>
  <p:tag name="KSO_WM_TAG_VERSION" val="1.0"/>
  <p:tag name="KSO_WM_SLIDE_ID" val="diagram822_2"/>
  <p:tag name="KSO_WM_SLIDE_INDEX" val="2"/>
  <p:tag name="KSO_WM_SLIDE_ITEM_CNT" val="3"/>
  <p:tag name="KSO_WM_SLIDE_LAYOUT" val="a_p"/>
  <p:tag name="KSO_WM_SLIDE_LAYOUT_CNT" val="1_1"/>
  <p:tag name="KSO_WM_SLIDE_TYPE" val="text"/>
  <p:tag name="KSO_WM_BEAUTIFY_FLAG" val="#wm#"/>
  <p:tag name="KSO_WM_SLIDE_POSITION" val="137*155"/>
  <p:tag name="KSO_WM_SLIDE_SIZE" val="451*271"/>
  <p:tag name="KSO_WM_DIAGRAM_GROUP_CODE" val="p1-1"/>
</p:tagLst>
</file>

<file path=ppt/tags/tag8.xml><?xml version="1.0" encoding="utf-8"?>
<p:tagLst xmlns:p="http://schemas.openxmlformats.org/presentationml/2006/main">
  <p:tag name="KSO_WM_TAG_VERSION" val="1.0"/>
  <p:tag name="KSO_WM_TEMPLATE_CATEGORY" val="diagram"/>
  <p:tag name="KSO_WM_TEMPLATE_INDEX" val="579"/>
  <p:tag name="KSO_WM_UNIT_TYPE" val="m_i"/>
  <p:tag name="KSO_WM_UNIT_INDEX" val="1_1"/>
  <p:tag name="KSO_WM_UNIT_ID" val="259*m_i*1_1"/>
  <p:tag name="KSO_WM_UNIT_CLEAR" val="1"/>
  <p:tag name="KSO_WM_UNIT_LAYERLEVEL" val="1_1"/>
  <p:tag name="KSO_WM_BEAUTIFY_FLAG" val="#wm#"/>
  <p:tag name="KSO_WM_DIAGRAM_GROUP_CODE" val="m1-1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150995203*i*1"/>
  <p:tag name="KSO_WM_TEMPLATE_CATEGORY" val="diagram"/>
  <p:tag name="KSO_WM_TEMPLATE_INDEX" val="579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1_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1520</Words>
  <Application>WPS 演示</Application>
  <PresentationFormat>全屏显示(4:3)</PresentationFormat>
  <Paragraphs>105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华文细黑</vt:lpstr>
      <vt:lpstr>华文中宋</vt:lpstr>
      <vt:lpstr>华康唐风隶W5</vt:lpstr>
      <vt:lpstr>冯金城体</vt:lpstr>
      <vt:lpstr>叶根友毛笔行书2.0版</vt:lpstr>
      <vt:lpstr>黑体</vt:lpstr>
      <vt:lpstr>微软雅黑</vt:lpstr>
      <vt:lpstr>Arial Unicode MS</vt:lpstr>
      <vt:lpstr>Calibri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nordridesign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NordriDesign原创免费模板</dc:title>
  <dc:creator>nordridesign</dc:creator>
  <cp:keywords>nordridesign,ppt</cp:keywords>
  <dc:description>Nordridesign.com</dc:description>
  <cp:lastModifiedBy>我爱咖啡</cp:lastModifiedBy>
  <cp:revision>187</cp:revision>
  <dcterms:created xsi:type="dcterms:W3CDTF">2009-03-18T12:50:00Z</dcterms:created>
  <dcterms:modified xsi:type="dcterms:W3CDTF">2018-03-28T03:26:05Z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